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1613" r:id="rId2"/>
    <p:sldId id="1614" r:id="rId3"/>
    <p:sldId id="1615" r:id="rId4"/>
    <p:sldId id="1616" r:id="rId5"/>
    <p:sldId id="1617" r:id="rId6"/>
    <p:sldId id="1618" r:id="rId7"/>
    <p:sldId id="1619" r:id="rId8"/>
    <p:sldId id="1620" r:id="rId9"/>
    <p:sldId id="1621" r:id="rId10"/>
    <p:sldId id="1622" r:id="rId11"/>
    <p:sldId id="1623" r:id="rId12"/>
    <p:sldId id="1624" r:id="rId13"/>
    <p:sldId id="1626" r:id="rId14"/>
    <p:sldId id="1627" r:id="rId15"/>
    <p:sldId id="1633" r:id="rId16"/>
    <p:sldId id="1628" r:id="rId17"/>
    <p:sldId id="1625" r:id="rId18"/>
    <p:sldId id="1629" r:id="rId19"/>
    <p:sldId id="1630" r:id="rId20"/>
    <p:sldId id="1631" r:id="rId21"/>
    <p:sldId id="1632" r:id="rId22"/>
    <p:sldId id="1634" r:id="rId23"/>
    <p:sldId id="1635" r:id="rId24"/>
    <p:sldId id="1656" r:id="rId25"/>
    <p:sldId id="1636" r:id="rId26"/>
    <p:sldId id="1650" r:id="rId27"/>
    <p:sldId id="1651" r:id="rId28"/>
    <p:sldId id="1652" r:id="rId29"/>
    <p:sldId id="1653" r:id="rId30"/>
    <p:sldId id="1654" r:id="rId31"/>
    <p:sldId id="1637" r:id="rId32"/>
    <p:sldId id="1638" r:id="rId33"/>
    <p:sldId id="1639" r:id="rId34"/>
    <p:sldId id="1657" r:id="rId35"/>
    <p:sldId id="1658" r:id="rId36"/>
    <p:sldId id="1659" r:id="rId37"/>
    <p:sldId id="1640" r:id="rId38"/>
  </p:sldIdLst>
  <p:sldSz cx="9144000" cy="6858000" type="screen4x3"/>
  <p:notesSz cx="7302500" cy="9586913"/>
  <p:custDataLst>
    <p:tags r:id="rId4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0801"/>
    <a:srgbClr val="C01A01"/>
    <a:srgbClr val="990000"/>
    <a:srgbClr val="F1C7C7"/>
    <a:srgbClr val="F6F5BD"/>
    <a:srgbClr val="D5F1CF"/>
    <a:srgbClr val="E9E1C9"/>
    <a:srgbClr val="DED8C4"/>
    <a:srgbClr val="E7DDBB"/>
    <a:srgbClr val="DDC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75"/>
    <p:restoredTop sz="93248"/>
  </p:normalViewPr>
  <p:slideViewPr>
    <p:cSldViewPr snapToGrid="0">
      <p:cViewPr varScale="1">
        <p:scale>
          <a:sx n="85" d="100"/>
          <a:sy n="85" d="100"/>
        </p:scale>
        <p:origin x="8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80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queue.acm.org/detail.cfm?id=864078" TargetMode="External"/><Relationship Id="rId2" Type="http://schemas.openxmlformats.org/officeDocument/2006/relationships/hyperlink" Target="http://www.usenix.org/legacy/events/fast11/tech/full_papers/Wei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mericanscientist.org/issues/pub/terabyte-territory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tPc0jI21i0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470025"/>
          </a:xfrm>
        </p:spPr>
        <p:txBody>
          <a:bodyPr/>
          <a:lstStyle/>
          <a:p>
            <a:pPr marL="0" indent="0"/>
            <a:r>
              <a:rPr lang="en-GB" altLang="en-US" dirty="0"/>
              <a:t>Storage -  Disks</a:t>
            </a:r>
            <a:endParaRPr lang="en-US" sz="2000" b="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85800" y="5628290"/>
            <a:ext cx="7678738" cy="1153510"/>
          </a:xfrm>
        </p:spPr>
        <p:txBody>
          <a:bodyPr>
            <a:normAutofit fontScale="92500" lnSpcReduction="10000"/>
          </a:bodyPr>
          <a:lstStyle/>
          <a:p>
            <a:r>
              <a:rPr lang="en-US" altLang="x-none" dirty="0"/>
              <a:t>Slides include materials from </a:t>
            </a:r>
            <a:r>
              <a:rPr lang="en-US" altLang="x-none" i="1" dirty="0"/>
              <a:t>Operating System Concepts</a:t>
            </a:r>
            <a:r>
              <a:rPr lang="en-US" altLang="x-none" dirty="0"/>
              <a:t>, 7</a:t>
            </a:r>
            <a:r>
              <a:rPr lang="en-US" altLang="x-none" baseline="30000" dirty="0"/>
              <a:t>th</a:t>
            </a:r>
            <a:r>
              <a:rPr lang="en-US" altLang="x-none" dirty="0"/>
              <a:t> ed., by </a:t>
            </a:r>
            <a:r>
              <a:rPr lang="en-US" altLang="x-none" dirty="0" err="1"/>
              <a:t>Silbershatz</a:t>
            </a:r>
            <a:r>
              <a:rPr lang="en-US" altLang="x-none" dirty="0"/>
              <a:t>, Galvin, &amp; Gagne, </a:t>
            </a:r>
            <a:r>
              <a:rPr lang="en-US" altLang="x-none" i="1" dirty="0"/>
              <a:t>Distributed Systems: Principles &amp; Paradigms</a:t>
            </a:r>
            <a:r>
              <a:rPr lang="en-US" altLang="x-none" dirty="0"/>
              <a:t>, 2</a:t>
            </a:r>
            <a:r>
              <a:rPr lang="en-US" altLang="x-none" baseline="30000" dirty="0"/>
              <a:t>nd</a:t>
            </a:r>
            <a:r>
              <a:rPr lang="en-US" altLang="x-none" dirty="0"/>
              <a:t> ed. By Tanenbaum and Van Steen, and </a:t>
            </a:r>
            <a:br>
              <a:rPr lang="en-US" altLang="x-none" dirty="0"/>
            </a:br>
            <a:r>
              <a:rPr lang="en-US" altLang="x-none" i="1" dirty="0"/>
              <a:t>Modern Operating Systems</a:t>
            </a:r>
            <a:r>
              <a:rPr lang="en-US" altLang="x-none" dirty="0"/>
              <a:t>, 2</a:t>
            </a:r>
            <a:r>
              <a:rPr lang="en-US" altLang="x-none" baseline="30000" dirty="0"/>
              <a:t>nd</a:t>
            </a:r>
            <a:r>
              <a:rPr lang="en-US" altLang="x-none" dirty="0"/>
              <a:t> ed., by Tanenbaum</a:t>
            </a:r>
            <a:endParaRPr lang="en-US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94544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Hard Drive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269393" cy="4972050"/>
          </a:xfrm>
        </p:spPr>
        <p:txBody>
          <a:bodyPr/>
          <a:lstStyle/>
          <a:p>
            <a:r>
              <a:rPr lang="en-US" dirty="0"/>
              <a:t>The arm is moved by a voice coil actuator </a:t>
            </a:r>
          </a:p>
          <a:p>
            <a:r>
              <a:rPr lang="en-US" dirty="0"/>
              <a:t>Slow, as computers go </a:t>
            </a:r>
          </a:p>
          <a:p>
            <a:pPr lvl="1"/>
            <a:r>
              <a:rPr lang="en-US" dirty="0"/>
              <a:t>Acceleration time </a:t>
            </a:r>
          </a:p>
          <a:p>
            <a:pPr lvl="1"/>
            <a:r>
              <a:rPr lang="en-US" dirty="0"/>
              <a:t>Travel time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853" y="1442301"/>
            <a:ext cx="4326903" cy="437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74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Hard Drive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6" y="1362075"/>
            <a:ext cx="3675503" cy="4972050"/>
          </a:xfrm>
        </p:spPr>
        <p:txBody>
          <a:bodyPr/>
          <a:lstStyle/>
          <a:p>
            <a:r>
              <a:rPr lang="en-US" dirty="0"/>
              <a:t>Both sides of each platter store information </a:t>
            </a:r>
          </a:p>
          <a:p>
            <a:r>
              <a:rPr lang="en-US" dirty="0"/>
              <a:t>Each side of a platter is called a </a:t>
            </a:r>
            <a:r>
              <a:rPr lang="en-US" i="1" dirty="0"/>
              <a:t>surface </a:t>
            </a:r>
            <a:endParaRPr lang="en-US" dirty="0"/>
          </a:p>
          <a:p>
            <a:r>
              <a:rPr lang="en-US" dirty="0"/>
              <a:t>Each surface has its own read/write head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704" y="1362075"/>
            <a:ext cx="4415532" cy="310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30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Hard Drive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3871109" cy="49720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Each surface is divided by concentric circles, creating </a:t>
            </a:r>
            <a:r>
              <a:rPr lang="en-US" i="1" dirty="0"/>
              <a:t>tracks </a:t>
            </a:r>
            <a:endParaRPr lang="en-US" dirty="0"/>
          </a:p>
          <a:p>
            <a:r>
              <a:rPr lang="en-US" dirty="0"/>
              <a:t>These tracks are further divided into </a:t>
            </a:r>
            <a:r>
              <a:rPr lang="en-US" i="1" dirty="0"/>
              <a:t>sectors </a:t>
            </a:r>
            <a:endParaRPr lang="en-US" dirty="0"/>
          </a:p>
          <a:p>
            <a:r>
              <a:rPr lang="en-US" dirty="0"/>
              <a:t>A sector is the smallest unit of data transfer to or from the disk </a:t>
            </a:r>
          </a:p>
          <a:p>
            <a:pPr lvl="1"/>
            <a:r>
              <a:rPr lang="en-US" dirty="0"/>
              <a:t>512 bytes – traditional disks </a:t>
            </a:r>
          </a:p>
          <a:p>
            <a:pPr lvl="1"/>
            <a:r>
              <a:rPr lang="en-US" dirty="0"/>
              <a:t>2048 bytes – CD-ROMs </a:t>
            </a:r>
          </a:p>
          <a:p>
            <a:pPr lvl="1"/>
            <a:r>
              <a:rPr lang="en-US" dirty="0"/>
              <a:t>4096 bytes – 2010 disks </a:t>
            </a:r>
          </a:p>
          <a:p>
            <a:pPr lvl="2"/>
            <a:r>
              <a:rPr lang="en-US" dirty="0"/>
              <a:t>(pretend to be 512!) </a:t>
            </a:r>
          </a:p>
          <a:p>
            <a:r>
              <a:rPr lang="en-US" dirty="0"/>
              <a:t>“Sector address” </a:t>
            </a:r>
          </a:p>
          <a:p>
            <a:pPr lvl="1"/>
            <a:r>
              <a:rPr lang="en-US" dirty="0"/>
              <a:t>“C/H/S”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375" y="1362075"/>
            <a:ext cx="4183930" cy="418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50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Hard Drive, Actual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6" y="1362075"/>
            <a:ext cx="4373088" cy="4972050"/>
          </a:xfrm>
        </p:spPr>
        <p:txBody>
          <a:bodyPr/>
          <a:lstStyle/>
          <a:p>
            <a:r>
              <a:rPr lang="en-US" dirty="0"/>
              <a:t>Modern hard drives use </a:t>
            </a:r>
            <a:r>
              <a:rPr lang="en-US" i="1" dirty="0"/>
              <a:t>zoned bit recording </a:t>
            </a:r>
            <a:endParaRPr lang="en-US" dirty="0"/>
          </a:p>
          <a:p>
            <a:pPr lvl="1"/>
            <a:r>
              <a:rPr lang="en-US" dirty="0"/>
              <a:t>Disk has tables to map track# to #sectors </a:t>
            </a:r>
          </a:p>
          <a:p>
            <a:pPr lvl="1"/>
            <a:r>
              <a:rPr lang="en-US" dirty="0"/>
              <a:t>Sectors are all roughly the same linear length </a:t>
            </a:r>
          </a:p>
          <a:p>
            <a:pPr lvl="1"/>
            <a:r>
              <a:rPr lang="en-US" dirty="0"/>
              <a:t>LBA “sector address” names a sector, like “page number” names a frame </a:t>
            </a:r>
            <a:endParaRPr lang="en-US" dirty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913" y="1515817"/>
            <a:ext cx="3586149" cy="387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2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Hard Drive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747125" cy="4972050"/>
          </a:xfrm>
        </p:spPr>
        <p:txBody>
          <a:bodyPr/>
          <a:lstStyle/>
          <a:p>
            <a:r>
              <a:rPr lang="en-US" dirty="0"/>
              <a:t>We need to do two things to transfer a sector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Move the read/write head to the appropriate track (“seek time”)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Wait until the desired sector spins around (“rotational delay”/“rotational latency”) </a:t>
            </a:r>
          </a:p>
          <a:p>
            <a:r>
              <a:rPr lang="en-US" dirty="0"/>
              <a:t>Observe </a:t>
            </a:r>
          </a:p>
          <a:p>
            <a:pPr lvl="1"/>
            <a:r>
              <a:rPr lang="en-US" dirty="0"/>
              <a:t>Average seeks are 2 – 10 </a:t>
            </a:r>
            <a:r>
              <a:rPr lang="en-US" dirty="0" err="1"/>
              <a:t>msec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Rotation of 5400/7200/10K/15K rpm means rotational delay of 11/8/6/4 </a:t>
            </a:r>
            <a:r>
              <a:rPr lang="en-US" dirty="0" err="1"/>
              <a:t>msec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Rotation dominates short seeks, matches average seeks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70" y="2927573"/>
            <a:ext cx="9144000" cy="409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13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Hard Drive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747125" cy="4972050"/>
          </a:xfrm>
        </p:spPr>
        <p:txBody>
          <a:bodyPr/>
          <a:lstStyle/>
          <a:p>
            <a:r>
              <a:rPr lang="en-US" dirty="0"/>
              <a:t>Observe </a:t>
            </a:r>
          </a:p>
          <a:p>
            <a:pPr lvl="1"/>
            <a:r>
              <a:rPr lang="en-US" dirty="0"/>
              <a:t>Average seeks are 2 – 10 </a:t>
            </a:r>
            <a:r>
              <a:rPr lang="en-US" dirty="0" err="1"/>
              <a:t>msec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Rotation of 5400/7200/10K/15K rpm means rotational delay of 11/8/6/4 </a:t>
            </a:r>
            <a:r>
              <a:rPr lang="en-US" dirty="0" err="1"/>
              <a:t>msec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Rotation dominates short seeks, matches average seeks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70" y="2927573"/>
            <a:ext cx="9144000" cy="409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36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“Sector”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 a sector involves real work</a:t>
            </a:r>
            <a:br>
              <a:rPr lang="en-US" dirty="0"/>
            </a:br>
            <a:r>
              <a:rPr lang="en-US" dirty="0"/>
              <a:t>Locate correct track; scan sector headers for number </a:t>
            </a:r>
          </a:p>
          <a:p>
            <a:r>
              <a:rPr lang="en-US" dirty="0"/>
              <a:t>After sector is read, compare data to checksum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6642"/>
            <a:ext cx="9144000" cy="36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24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Cylinder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6" y="1362075"/>
            <a:ext cx="2591422" cy="4972050"/>
          </a:xfrm>
        </p:spPr>
        <p:txBody>
          <a:bodyPr/>
          <a:lstStyle/>
          <a:p>
            <a:r>
              <a:rPr lang="en-US" dirty="0"/>
              <a:t>Matching tracks across surfaces are collectively called a </a:t>
            </a:r>
            <a:r>
              <a:rPr lang="en-US" i="1" dirty="0"/>
              <a:t>cylinder 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48" y="1489354"/>
            <a:ext cx="6083252" cy="387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04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Within A Cylinder is Faster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6" y="1362075"/>
            <a:ext cx="4278820" cy="4972050"/>
          </a:xfrm>
        </p:spPr>
        <p:txBody>
          <a:bodyPr/>
          <a:lstStyle/>
          <a:p>
            <a:r>
              <a:rPr lang="en-US" dirty="0"/>
              <a:t>Heads share one single arm </a:t>
            </a:r>
          </a:p>
          <a:p>
            <a:pPr lvl="1"/>
            <a:r>
              <a:rPr lang="en-US" dirty="0"/>
              <a:t>All heads always on same cylinder </a:t>
            </a:r>
          </a:p>
          <a:p>
            <a:pPr lvl="1"/>
            <a:r>
              <a:rPr lang="en-US" dirty="0"/>
              <a:t>Active head is aligned, others are “close” </a:t>
            </a:r>
          </a:p>
          <a:p>
            <a:r>
              <a:rPr lang="en-US" dirty="0"/>
              <a:t>Switching heads is “cheap” </a:t>
            </a:r>
          </a:p>
          <a:p>
            <a:pPr lvl="1"/>
            <a:r>
              <a:rPr lang="en-US" dirty="0"/>
              <a:t>Deactivate head I, activate J </a:t>
            </a:r>
          </a:p>
          <a:p>
            <a:pPr lvl="1"/>
            <a:r>
              <a:rPr lang="en-US" dirty="0"/>
              <a:t>Read a few sector headers to fine-tune arm position for J's track </a:t>
            </a:r>
          </a:p>
          <a:p>
            <a:r>
              <a:rPr lang="en-US" dirty="0"/>
              <a:t>Optimal transfer rate?</a:t>
            </a:r>
          </a:p>
          <a:p>
            <a:pPr lvl="1"/>
            <a:r>
              <a:rPr lang="en-US" dirty="0"/>
              <a:t>Transfer all sectors on a track </a:t>
            </a:r>
          </a:p>
          <a:p>
            <a:pPr lvl="1"/>
            <a:r>
              <a:rPr lang="en-US" dirty="0"/>
              <a:t>Transfer all tracks on a cylinder </a:t>
            </a:r>
            <a:endParaRPr lang="en-US" i="1" dirty="0"/>
          </a:p>
          <a:p>
            <a:pPr lvl="1"/>
            <a:r>
              <a:rPr lang="en-US" i="1" dirty="0"/>
              <a:t>Then </a:t>
            </a:r>
            <a:r>
              <a:rPr lang="en-US" dirty="0"/>
              <a:t>move the arm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696" y="1681113"/>
            <a:ext cx="4135088" cy="352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9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Time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average, we will have to move the read/write head over one </a:t>
            </a:r>
            <a:r>
              <a:rPr lang="en-US" i="1" dirty="0"/>
              <a:t>third </a:t>
            </a:r>
            <a:r>
              <a:rPr lang="en-US" dirty="0"/>
              <a:t>of the tracks </a:t>
            </a:r>
          </a:p>
          <a:p>
            <a:pPr lvl="1"/>
            <a:r>
              <a:rPr lang="en-US" dirty="0"/>
              <a:t>The time to do this is the “average seek time” </a:t>
            </a:r>
          </a:p>
          <a:p>
            <a:pPr lvl="2"/>
            <a:r>
              <a:rPr lang="en-US" dirty="0"/>
              <a:t>5400 rpm: ~10 </a:t>
            </a:r>
            <a:r>
              <a:rPr lang="en-US" dirty="0" err="1"/>
              <a:t>ms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7200 rpm: ~8.5 </a:t>
            </a:r>
            <a:r>
              <a:rPr lang="en-US" dirty="0" err="1"/>
              <a:t>ms</a:t>
            </a:r>
            <a:r>
              <a:rPr lang="en-US" dirty="0"/>
              <a:t> </a:t>
            </a:r>
          </a:p>
          <a:p>
            <a:r>
              <a:rPr lang="en-US" dirty="0"/>
              <a:t>We will also must wait half a rotation, on average </a:t>
            </a:r>
          </a:p>
          <a:p>
            <a:pPr lvl="1"/>
            <a:r>
              <a:rPr lang="en-US" dirty="0"/>
              <a:t>The time to do this is “average rotational delay” </a:t>
            </a:r>
          </a:p>
          <a:p>
            <a:pPr lvl="2"/>
            <a:r>
              <a:rPr lang="en-US" dirty="0"/>
              <a:t>5400 rpm: ~5.5 </a:t>
            </a:r>
            <a:r>
              <a:rPr lang="en-US" dirty="0" err="1"/>
              <a:t>ms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7200 rpm: ~4 </a:t>
            </a:r>
            <a:r>
              <a:rPr lang="en-US" dirty="0" err="1"/>
              <a:t>ms</a:t>
            </a:r>
            <a:r>
              <a:rPr lang="en-US" dirty="0"/>
              <a:t> </a:t>
            </a:r>
          </a:p>
          <a:p>
            <a:r>
              <a:rPr lang="en-US" dirty="0"/>
              <a:t>These numbers don't exactly add </a:t>
            </a:r>
          </a:p>
          <a:p>
            <a:pPr lvl="1"/>
            <a:r>
              <a:rPr lang="en-US" dirty="0"/>
              <a:t>While arm moves sideways, disk spins below it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1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is your stuff when you turn your machine off? </a:t>
            </a:r>
          </a:p>
          <a:p>
            <a:pPr lvl="1"/>
            <a:r>
              <a:rPr lang="en-US" dirty="0"/>
              <a:t>In “the cloud”! </a:t>
            </a:r>
          </a:p>
          <a:p>
            <a:r>
              <a:rPr lang="en-US" dirty="0"/>
              <a:t>Where does the cloud store your stuff? </a:t>
            </a:r>
          </a:p>
          <a:p>
            <a:r>
              <a:rPr lang="en-US" dirty="0"/>
              <a:t>Various storage devices </a:t>
            </a:r>
          </a:p>
          <a:p>
            <a:pPr lvl="1"/>
            <a:r>
              <a:rPr lang="en-US" dirty="0"/>
              <a:t>Magnetic tape</a:t>
            </a:r>
          </a:p>
          <a:p>
            <a:pPr lvl="1"/>
            <a:r>
              <a:rPr lang="en-US" dirty="0"/>
              <a:t>“Hard disk”</a:t>
            </a:r>
          </a:p>
          <a:p>
            <a:pPr lvl="1"/>
            <a:r>
              <a:rPr lang="en-US" dirty="0"/>
              <a:t>CD-ROM</a:t>
            </a:r>
          </a:p>
          <a:p>
            <a:pPr lvl="1"/>
            <a:r>
              <a:rPr lang="en-US" dirty="0"/>
              <a:t>Flash memory</a:t>
            </a:r>
          </a:p>
          <a:p>
            <a:r>
              <a:rPr lang="en-US" dirty="0"/>
              <a:t>What do they have in common? How do they differ? </a:t>
            </a:r>
          </a:p>
        </p:txBody>
      </p:sp>
    </p:spTree>
    <p:extLst>
      <p:ext uri="{BB962C8B-B14F-4D97-AF65-F5344CB8AC3E}">
        <p14:creationId xmlns:p14="http://schemas.microsoft.com/office/powerpoint/2010/main" val="464990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Time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random access time is ~7 to 20 milliseconds </a:t>
            </a:r>
          </a:p>
          <a:p>
            <a:pPr lvl="1"/>
            <a:r>
              <a:rPr lang="en-US" dirty="0"/>
              <a:t>1000 </a:t>
            </a:r>
            <a:r>
              <a:rPr lang="en-US" dirty="0" err="1"/>
              <a:t>ms</a:t>
            </a:r>
            <a:r>
              <a:rPr lang="en-US" dirty="0"/>
              <a:t>/second, 20 </a:t>
            </a:r>
            <a:r>
              <a:rPr lang="en-US" dirty="0" err="1"/>
              <a:t>ms</a:t>
            </a:r>
            <a:r>
              <a:rPr lang="en-US" dirty="0"/>
              <a:t>/access = 50 accesses/second </a:t>
            </a:r>
          </a:p>
          <a:p>
            <a:pPr lvl="1"/>
            <a:r>
              <a:rPr lang="en-US" dirty="0"/>
              <a:t>50 1⁄2-kilobyte transfers per second = 25 </a:t>
            </a:r>
            <a:r>
              <a:rPr lang="en-US" dirty="0" err="1"/>
              <a:t>KByte</a:t>
            </a:r>
            <a:r>
              <a:rPr lang="en-US" dirty="0"/>
              <a:t>/sec </a:t>
            </a:r>
          </a:p>
          <a:p>
            <a:r>
              <a:rPr lang="en-US" dirty="0"/>
              <a:t>Disks are slow! </a:t>
            </a:r>
          </a:p>
          <a:p>
            <a:pPr lvl="1"/>
            <a:r>
              <a:rPr lang="en-US" dirty="0"/>
              <a:t>But Disk transfer rates are </a:t>
            </a:r>
            <a:r>
              <a:rPr lang="en-US" i="1" dirty="0"/>
              <a:t>hundreds of </a:t>
            </a:r>
            <a:r>
              <a:rPr lang="en-US" i="1" dirty="0" err="1"/>
              <a:t>MBytes</a:t>
            </a:r>
            <a:r>
              <a:rPr lang="en-US" dirty="0"/>
              <a:t>/sec! </a:t>
            </a:r>
          </a:p>
          <a:p>
            <a:r>
              <a:rPr lang="en-US" dirty="0"/>
              <a:t>What can we, as OS programmers, do about this? </a:t>
            </a:r>
          </a:p>
          <a:p>
            <a:pPr lvl="1"/>
            <a:r>
              <a:rPr lang="en-US" dirty="0"/>
              <a:t>Read/write more per seek (multi-sector transfers) </a:t>
            </a:r>
          </a:p>
          <a:p>
            <a:pPr lvl="2"/>
            <a:r>
              <a:rPr lang="en-US" dirty="0"/>
              <a:t>Disk cache can read ahead and delay/coalesce writes </a:t>
            </a:r>
          </a:p>
          <a:p>
            <a:pPr lvl="1"/>
            <a:r>
              <a:rPr lang="en-US" dirty="0"/>
              <a:t>Don't seek so randomly </a:t>
            </a:r>
          </a:p>
          <a:p>
            <a:pPr lvl="2"/>
            <a:r>
              <a:rPr lang="en-US" dirty="0"/>
              <a:t>Place data near also-relevant data </a:t>
            </a:r>
          </a:p>
          <a:p>
            <a:pPr lvl="2"/>
            <a:r>
              <a:rPr lang="en-US" dirty="0"/>
              <a:t>Re-order requests </a:t>
            </a:r>
          </a:p>
          <a:p>
            <a:pPr lvl="3"/>
            <a:r>
              <a:rPr lang="en-US" dirty="0"/>
              <a:t>OS may do “disk scheduling” instead of a FIFO queue </a:t>
            </a:r>
          </a:p>
          <a:p>
            <a:pPr lvl="3"/>
            <a:r>
              <a:rPr lang="en-US" b="1" dirty="0"/>
              <a:t>(Disks internally schedule too)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672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Solid-State Disks (SSD)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“solid state”? </a:t>
            </a:r>
          </a:p>
          <a:p>
            <a:pPr lvl="1"/>
            <a:r>
              <a:rPr lang="en-US" dirty="0"/>
              <a:t>Original meaning: “no vacuum tubes” </a:t>
            </a:r>
          </a:p>
          <a:p>
            <a:pPr lvl="1"/>
            <a:r>
              <a:rPr lang="en-US" dirty="0"/>
              <a:t>Modern meaning: “no moving parts” </a:t>
            </a:r>
          </a:p>
          <a:p>
            <a:r>
              <a:rPr lang="en-US" dirty="0"/>
              <a:t>What is “solid state” storage? </a:t>
            </a:r>
          </a:p>
          <a:p>
            <a:pPr lvl="1"/>
            <a:r>
              <a:rPr lang="en-US" dirty="0"/>
              <a:t>RAM backed by a battery! </a:t>
            </a:r>
          </a:p>
          <a:p>
            <a:pPr lvl="1"/>
            <a:r>
              <a:rPr lang="en-US" dirty="0"/>
              <a:t>“NOR flash”</a:t>
            </a:r>
          </a:p>
          <a:p>
            <a:pPr lvl="1"/>
            <a:r>
              <a:rPr lang="en-US" dirty="0"/>
              <a:t>“NAND flash”</a:t>
            </a:r>
          </a:p>
          <a:p>
            <a:pPr lvl="1"/>
            <a:r>
              <a:rPr lang="en-US" dirty="0"/>
              <a:t>Newer things </a:t>
            </a:r>
          </a:p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94166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Solid-State Disks (SSD)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“solid state” storage? </a:t>
            </a:r>
          </a:p>
          <a:p>
            <a:pPr lvl="1"/>
            <a:r>
              <a:rPr lang="en-US" dirty="0"/>
              <a:t>RAM backed by a battery! </a:t>
            </a:r>
          </a:p>
          <a:p>
            <a:pPr lvl="2"/>
            <a:r>
              <a:rPr lang="en-US" dirty="0"/>
              <a:t>Fast</a:t>
            </a:r>
          </a:p>
          <a:p>
            <a:r>
              <a:rPr lang="en-US" dirty="0"/>
              <a:t>“NOR flash” </a:t>
            </a:r>
          </a:p>
          <a:p>
            <a:pPr lvl="1"/>
            <a:r>
              <a:rPr lang="en-US" dirty="0"/>
              <a:t>Word-accessible</a:t>
            </a:r>
          </a:p>
          <a:p>
            <a:pPr lvl="1"/>
            <a:r>
              <a:rPr lang="en-US" dirty="0"/>
              <a:t>Writes are slow, density is low</a:t>
            </a:r>
          </a:p>
          <a:p>
            <a:pPr lvl="1"/>
            <a:r>
              <a:rPr lang="en-US" dirty="0"/>
              <a:t>Used to boot embedded devices, store configuration </a:t>
            </a:r>
          </a:p>
          <a:p>
            <a:r>
              <a:rPr lang="en-US" dirty="0"/>
              <a:t>“NAND flash” </a:t>
            </a:r>
          </a:p>
          <a:p>
            <a:pPr lvl="1"/>
            <a:r>
              <a:rPr lang="en-US" dirty="0"/>
              <a:t>Read/write “pages” (512 B), erase “blocks” (16 KB) </a:t>
            </a:r>
          </a:p>
          <a:p>
            <a:pPr lvl="1"/>
            <a:r>
              <a:rPr lang="en-US" dirty="0"/>
              <a:t>Most SSDs today are NAND flash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772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Solid-State Disks (SSD) 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Architectural features of NAND </a:t>
            </a:r>
            <a:r>
              <a:rPr lang="en-US" dirty="0" smtClean="0"/>
              <a:t>flash </a:t>
            </a:r>
            <a:endParaRPr lang="en-US" dirty="0"/>
          </a:p>
          <a:p>
            <a:pPr lvl="1"/>
            <a:r>
              <a:rPr lang="en-US" dirty="0"/>
              <a:t>No moving parts means no “seek time” / “rotational delay” </a:t>
            </a:r>
          </a:p>
          <a:p>
            <a:pPr lvl="1"/>
            <a:r>
              <a:rPr lang="en-US" dirty="0"/>
              <a:t>Read is faster than write </a:t>
            </a:r>
          </a:p>
          <a:p>
            <a:pPr lvl="1"/>
            <a:r>
              <a:rPr lang="en-US" dirty="0"/>
              <a:t>Write and “erase” are different </a:t>
            </a:r>
          </a:p>
          <a:p>
            <a:pPr lvl="2"/>
            <a:r>
              <a:rPr lang="en-US" dirty="0"/>
              <a:t>A blank page can be written to (once)</a:t>
            </a:r>
          </a:p>
          <a:p>
            <a:pPr lvl="2"/>
            <a:r>
              <a:rPr lang="en-US" dirty="0"/>
              <a:t>A written page must be erased before rewriting </a:t>
            </a:r>
          </a:p>
          <a:p>
            <a:pPr lvl="2"/>
            <a:r>
              <a:rPr lang="en-US" dirty="0"/>
              <a:t>But pages can't be individually erased! </a:t>
            </a:r>
          </a:p>
          <a:p>
            <a:pPr lvl="3"/>
            <a:r>
              <a:rPr lang="en-US" dirty="0"/>
              <a:t>“Erase” works on multi-page </a:t>
            </a:r>
            <a:r>
              <a:rPr lang="en-US" i="1" dirty="0"/>
              <a:t>blocks </a:t>
            </a:r>
            <a:r>
              <a:rPr lang="en-US" dirty="0"/>
              <a:t>(16 KB) </a:t>
            </a:r>
          </a:p>
          <a:p>
            <a:pPr lvl="3"/>
            <a:r>
              <a:rPr lang="en-US" dirty="0"/>
              <a:t>“Erase” is very slow</a:t>
            </a:r>
          </a:p>
          <a:p>
            <a:pPr lvl="3"/>
            <a:r>
              <a:rPr lang="en-US" dirty="0"/>
              <a:t>“Erase” </a:t>
            </a:r>
            <a:r>
              <a:rPr lang="en-US" i="1" dirty="0"/>
              <a:t>damages the block </a:t>
            </a:r>
            <a:r>
              <a:rPr lang="en-US" dirty="0"/>
              <a:t>each time </a:t>
            </a:r>
          </a:p>
          <a:p>
            <a:r>
              <a:rPr lang="en-US" dirty="0"/>
              <a:t>Implications </a:t>
            </a:r>
          </a:p>
          <a:p>
            <a:pPr lvl="1"/>
            <a:r>
              <a:rPr lang="en-US" dirty="0"/>
              <a:t>“Write amplification” </a:t>
            </a:r>
          </a:p>
          <a:p>
            <a:pPr lvl="1"/>
            <a:r>
              <a:rPr lang="en-US" dirty="0"/>
              <a:t>“Wear leveling”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62866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 Concepts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137501" y="2346953"/>
          <a:ext cx="1850796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2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2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8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1137501" y="2346953"/>
            <a:ext cx="1850796" cy="2937299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8517" y="5521914"/>
            <a:ext cx="170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SSD</a:t>
            </a:r>
            <a:endParaRPr lang="en-US" sz="1800" dirty="0">
              <a:latin typeface="Calibri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162292"/>
              </p:ext>
            </p:extLst>
          </p:nvPr>
        </p:nvGraphicFramePr>
        <p:xfrm>
          <a:off x="3079434" y="2353493"/>
          <a:ext cx="1850796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2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2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8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 bwMode="auto">
          <a:xfrm>
            <a:off x="3079434" y="2353493"/>
            <a:ext cx="1850796" cy="2937299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445737"/>
              </p:ext>
            </p:extLst>
          </p:nvPr>
        </p:nvGraphicFramePr>
        <p:xfrm>
          <a:off x="6569669" y="2343207"/>
          <a:ext cx="1850796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2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2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8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 bwMode="auto">
          <a:xfrm>
            <a:off x="6569669" y="2343207"/>
            <a:ext cx="1850796" cy="2937299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flipH="1">
            <a:off x="5026395" y="2236586"/>
            <a:ext cx="14753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992937" y="2109291"/>
            <a:ext cx="7578862" cy="335467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2064411" y="3429650"/>
            <a:ext cx="452660" cy="37471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20" idx="2"/>
          </p:cNvCxnSpPr>
          <p:nvPr/>
        </p:nvCxnSpPr>
        <p:spPr bwMode="auto">
          <a:xfrm>
            <a:off x="503309" y="3472649"/>
            <a:ext cx="1787432" cy="14435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58920" y="3103317"/>
            <a:ext cx="688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</a:rPr>
              <a:t>PAGE</a:t>
            </a:r>
          </a:p>
        </p:txBody>
      </p:sp>
      <p:cxnSp>
        <p:nvCxnSpPr>
          <p:cNvPr id="21" name="Straight Arrow Connector 20"/>
          <p:cNvCxnSpPr>
            <a:stCxn id="22" idx="2"/>
            <a:endCxn id="4" idx="0"/>
          </p:cNvCxnSpPr>
          <p:nvPr/>
        </p:nvCxnSpPr>
        <p:spPr bwMode="auto">
          <a:xfrm flipH="1">
            <a:off x="2062899" y="1653484"/>
            <a:ext cx="313738" cy="693469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970532" y="1284152"/>
            <a:ext cx="812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  <a:latin typeface="Calibri" pitchFamily="34" charset="0"/>
              </a:rPr>
              <a:t>BLOCK</a:t>
            </a:r>
          </a:p>
        </p:txBody>
      </p:sp>
      <p:cxnSp>
        <p:nvCxnSpPr>
          <p:cNvPr id="25" name="Straight Arrow Connector 24"/>
          <p:cNvCxnSpPr>
            <a:stCxn id="22" idx="2"/>
            <a:endCxn id="14" idx="0"/>
          </p:cNvCxnSpPr>
          <p:nvPr/>
        </p:nvCxnSpPr>
        <p:spPr bwMode="auto">
          <a:xfrm>
            <a:off x="2376637" y="1653484"/>
            <a:ext cx="1628195" cy="700009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>
            <a:stCxn id="22" idx="2"/>
            <a:endCxn id="16" idx="0"/>
          </p:cNvCxnSpPr>
          <p:nvPr/>
        </p:nvCxnSpPr>
        <p:spPr bwMode="auto">
          <a:xfrm>
            <a:off x="2376637" y="1653484"/>
            <a:ext cx="5118430" cy="689723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02477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276489" cy="762000"/>
          </a:xfrm>
        </p:spPr>
        <p:txBody>
          <a:bodyPr/>
          <a:lstStyle/>
          <a:p>
            <a:r>
              <a:rPr lang="en-US" dirty="0" smtClean="0"/>
              <a:t>SSD: Updating data via read/erase/write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97000"/>
            <a:ext cx="7896225" cy="648616"/>
          </a:xfrm>
        </p:spPr>
        <p:txBody>
          <a:bodyPr/>
          <a:lstStyle/>
          <a:p>
            <a:r>
              <a:rPr lang="en-US" dirty="0"/>
              <a:t>Goal: update 8 pages (4 KB) in a block (16 KB) 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858995"/>
              </p:ext>
            </p:extLst>
          </p:nvPr>
        </p:nvGraphicFramePr>
        <p:xfrm>
          <a:off x="1137501" y="2346953"/>
          <a:ext cx="1850796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2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2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8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1137501" y="3054285"/>
            <a:ext cx="1850796" cy="74471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538" y="3125336"/>
            <a:ext cx="9395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Update </a:t>
            </a:r>
          </a:p>
          <a:p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dirty="0" smtClean="0">
                <a:latin typeface="Calibri" pitchFamily="34" charset="0"/>
              </a:rPr>
              <a:t>hese</a:t>
            </a:r>
          </a:p>
          <a:p>
            <a:r>
              <a:rPr lang="en-US" sz="1800" dirty="0" smtClean="0">
                <a:latin typeface="Calibri" pitchFamily="34" charset="0"/>
              </a:rPr>
              <a:t>pages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0091" y="5344084"/>
            <a:ext cx="170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SSD</a:t>
            </a:r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31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79169" cy="762000"/>
          </a:xfrm>
        </p:spPr>
        <p:txBody>
          <a:bodyPr/>
          <a:lstStyle/>
          <a:p>
            <a:r>
              <a:rPr lang="en-US" dirty="0"/>
              <a:t>SSD: Updating data via read/erase/write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97000"/>
            <a:ext cx="7896225" cy="648616"/>
          </a:xfrm>
        </p:spPr>
        <p:txBody>
          <a:bodyPr/>
          <a:lstStyle/>
          <a:p>
            <a:r>
              <a:rPr lang="en-US" dirty="0"/>
              <a:t>Goal: update 8 pages (4 KB) in a block (16 KB) 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858995"/>
              </p:ext>
            </p:extLst>
          </p:nvPr>
        </p:nvGraphicFramePr>
        <p:xfrm>
          <a:off x="1137501" y="2346953"/>
          <a:ext cx="1850796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2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2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8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1137501" y="3054285"/>
            <a:ext cx="1850796" cy="74471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3669849" y="3419773"/>
            <a:ext cx="1746913" cy="798806"/>
          </a:xfrm>
          <a:prstGeom prst="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08891" y="3639519"/>
            <a:ext cx="136048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Fast</a:t>
            </a:r>
            <a:endParaRPr lang="en-US" sz="1800" dirty="0">
              <a:latin typeface="Calibri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867481"/>
              </p:ext>
            </p:extLst>
          </p:nvPr>
        </p:nvGraphicFramePr>
        <p:xfrm>
          <a:off x="6098315" y="2346953"/>
          <a:ext cx="1850796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2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2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8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536148" y="3270187"/>
            <a:ext cx="170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</a:rPr>
              <a:t>READ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3140" y="5341518"/>
            <a:ext cx="170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RAM Memory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0091" y="5344084"/>
            <a:ext cx="170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SSD</a:t>
            </a:r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829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92342" cy="762000"/>
          </a:xfrm>
        </p:spPr>
        <p:txBody>
          <a:bodyPr/>
          <a:lstStyle/>
          <a:p>
            <a:r>
              <a:rPr lang="en-US" dirty="0"/>
              <a:t>SSD: Updating data via read/erase/write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97000"/>
            <a:ext cx="7896225" cy="648616"/>
          </a:xfrm>
        </p:spPr>
        <p:txBody>
          <a:bodyPr/>
          <a:lstStyle/>
          <a:p>
            <a:r>
              <a:rPr lang="en-US" dirty="0"/>
              <a:t>Goal: update 8 pages (4 KB) in a block (16 KB) 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858995"/>
              </p:ext>
            </p:extLst>
          </p:nvPr>
        </p:nvGraphicFramePr>
        <p:xfrm>
          <a:off x="1137501" y="2346953"/>
          <a:ext cx="1850796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2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2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8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1137501" y="3054285"/>
            <a:ext cx="1850796" cy="74471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56939" y="3241977"/>
            <a:ext cx="939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</a:rPr>
              <a:t>Update</a:t>
            </a:r>
            <a:r>
              <a:rPr lang="en-US" sz="1800" dirty="0" smtClean="0">
                <a:latin typeface="Calibri" pitchFamily="34" charset="0"/>
              </a:rPr>
              <a:t> </a:t>
            </a:r>
            <a:endParaRPr lang="en-US" sz="1800" dirty="0">
              <a:latin typeface="Calibri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784099"/>
              </p:ext>
            </p:extLst>
          </p:nvPr>
        </p:nvGraphicFramePr>
        <p:xfrm>
          <a:off x="6098315" y="2346953"/>
          <a:ext cx="1850796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2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2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8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43140" y="5341518"/>
            <a:ext cx="170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RAM Memory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0091" y="5344084"/>
            <a:ext cx="170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SSD</a:t>
            </a:r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557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012827" cy="762000"/>
          </a:xfrm>
        </p:spPr>
        <p:txBody>
          <a:bodyPr/>
          <a:lstStyle/>
          <a:p>
            <a:r>
              <a:rPr lang="en-US" dirty="0"/>
              <a:t>SSD: Updating data via read/erase/write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97000"/>
            <a:ext cx="7896225" cy="648616"/>
          </a:xfrm>
        </p:spPr>
        <p:txBody>
          <a:bodyPr/>
          <a:lstStyle/>
          <a:p>
            <a:r>
              <a:rPr lang="en-US" dirty="0"/>
              <a:t>Goal: update 8 pages (4 KB) in a block (16 KB) 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713162"/>
              </p:ext>
            </p:extLst>
          </p:nvPr>
        </p:nvGraphicFramePr>
        <p:xfrm>
          <a:off x="1137501" y="2346953"/>
          <a:ext cx="1850796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2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2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8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7820" y="3454853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ERASE!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784099"/>
              </p:ext>
            </p:extLst>
          </p:nvPr>
        </p:nvGraphicFramePr>
        <p:xfrm>
          <a:off x="6098315" y="2346953"/>
          <a:ext cx="1850796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2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2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8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642" y="3824185"/>
            <a:ext cx="103191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Slow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3140" y="5341518"/>
            <a:ext cx="170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RAM Memory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0091" y="5344084"/>
            <a:ext cx="170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SSD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016" y="4229022"/>
            <a:ext cx="103191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Wears out</a:t>
            </a:r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13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02584" cy="762000"/>
          </a:xfrm>
        </p:spPr>
        <p:txBody>
          <a:bodyPr/>
          <a:lstStyle/>
          <a:p>
            <a:r>
              <a:rPr lang="en-US" dirty="0"/>
              <a:t>SSD: Updating data via read/erase/write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97000"/>
            <a:ext cx="7896225" cy="648616"/>
          </a:xfrm>
        </p:spPr>
        <p:txBody>
          <a:bodyPr/>
          <a:lstStyle/>
          <a:p>
            <a:r>
              <a:rPr lang="en-US" dirty="0"/>
              <a:t>Goal: update 8 pages (4 KB) in a block (16 KB) 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96681"/>
              </p:ext>
            </p:extLst>
          </p:nvPr>
        </p:nvGraphicFramePr>
        <p:xfrm>
          <a:off x="1137501" y="2346953"/>
          <a:ext cx="1850796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2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2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8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ight Arrow 6"/>
          <p:cNvSpPr/>
          <p:nvPr/>
        </p:nvSpPr>
        <p:spPr bwMode="auto">
          <a:xfrm flipH="1">
            <a:off x="3669848" y="3386117"/>
            <a:ext cx="1746913" cy="832465"/>
          </a:xfrm>
          <a:prstGeom prst="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69849" y="3125336"/>
            <a:ext cx="170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</a:rPr>
              <a:t>WRITE</a:t>
            </a:r>
            <a:endParaRPr lang="en-US" sz="1800" dirty="0">
              <a:solidFill>
                <a:srgbClr val="FF0000"/>
              </a:solidFill>
              <a:latin typeface="Calibri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098315" y="2346953"/>
          <a:ext cx="1850796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2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2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8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50287" y="3625327"/>
            <a:ext cx="12819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Slow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3140" y="5341518"/>
            <a:ext cx="170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RAM Memory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0091" y="5344084"/>
            <a:ext cx="170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SSD</a:t>
            </a:r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063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“Non-volatile” </a:t>
            </a:r>
            <a:endParaRPr lang="en-US" dirty="0"/>
          </a:p>
          <a:p>
            <a:pPr lvl="1"/>
            <a:r>
              <a:rPr lang="en-US" dirty="0" smtClean="0"/>
              <a:t>Write</a:t>
            </a:r>
            <a:r>
              <a:rPr lang="en-US" dirty="0"/>
              <a:t>; power-off; read: should return same value </a:t>
            </a:r>
          </a:p>
          <a:p>
            <a:pPr lvl="2"/>
            <a:r>
              <a:rPr lang="en-US" i="1" dirty="0"/>
              <a:t>Years </a:t>
            </a:r>
            <a:r>
              <a:rPr lang="en-US" dirty="0"/>
              <a:t>later! </a:t>
            </a:r>
          </a:p>
          <a:p>
            <a:r>
              <a:rPr lang="en-US" i="1" dirty="0"/>
              <a:t>Slow </a:t>
            </a:r>
            <a:r>
              <a:rPr lang="en-US" dirty="0"/>
              <a:t>(compared to RAM) </a:t>
            </a:r>
          </a:p>
          <a:p>
            <a:pPr lvl="1"/>
            <a:r>
              <a:rPr lang="en-US" dirty="0"/>
              <a:t>Milliseconds or seconds instead of nanoseconds Can't execute programs from it (must fetch first) </a:t>
            </a:r>
          </a:p>
          <a:p>
            <a:r>
              <a:rPr lang="en-US" i="1" dirty="0"/>
              <a:t>“Block oriented” </a:t>
            </a:r>
            <a:endParaRPr lang="en-US" dirty="0"/>
          </a:p>
          <a:p>
            <a:pPr lvl="1"/>
            <a:r>
              <a:rPr lang="en-US" dirty="0"/>
              <a:t>Fetch and store large clumps of data </a:t>
            </a:r>
          </a:p>
          <a:p>
            <a:pPr lvl="2"/>
            <a:r>
              <a:rPr lang="en-US" dirty="0"/>
              <a:t>Spinning disk: 512/4096 bytes </a:t>
            </a:r>
          </a:p>
          <a:p>
            <a:pPr lvl="2"/>
            <a:r>
              <a:rPr lang="en-US" dirty="0"/>
              <a:t>CD-ROM: 2048 bytes</a:t>
            </a:r>
          </a:p>
          <a:p>
            <a:pPr lvl="2"/>
            <a:r>
              <a:rPr lang="en-US" dirty="0"/>
              <a:t>Flash: “hard to say”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02286" y="5698884"/>
            <a:ext cx="7390814" cy="523220"/>
          </a:xfrm>
          <a:prstGeom prst="rect">
            <a:avLst/>
          </a:prstGeom>
          <a:solidFill>
            <a:srgbClr val="FFFF00">
              <a:alpha val="39000"/>
            </a:srgbClr>
          </a:solidFill>
        </p:spPr>
        <p:txBody>
          <a:bodyPr wrap="square" anchor="ctr" anchorCtr="1">
            <a:spAutoFit/>
          </a:bodyPr>
          <a:lstStyle/>
          <a:p>
            <a:pPr lvl="1" eaLnBrk="1" hangingPunct="1">
              <a:spcBef>
                <a:spcPct val="20000"/>
              </a:spcBef>
              <a:buClr>
                <a:srgbClr val="990000"/>
              </a:buClr>
              <a:buSzPct val="110000"/>
            </a:pPr>
            <a:r>
              <a:rPr lang="en-US" sz="2800" kern="0" dirty="0">
                <a:latin typeface="Calibri" pitchFamily="34" charset="0"/>
              </a:rPr>
              <a:t>Time to fetch 1 byte == time to fetch 1 block </a:t>
            </a:r>
          </a:p>
        </p:txBody>
      </p:sp>
    </p:spTree>
    <p:extLst>
      <p:ext uri="{BB962C8B-B14F-4D97-AF65-F5344CB8AC3E}">
        <p14:creationId xmlns:p14="http://schemas.microsoft.com/office/powerpoint/2010/main" val="15039872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“Write Amplification”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97000"/>
            <a:ext cx="7896225" cy="648616"/>
          </a:xfrm>
        </p:spPr>
        <p:txBody>
          <a:bodyPr/>
          <a:lstStyle/>
          <a:p>
            <a:r>
              <a:rPr lang="en-US" dirty="0"/>
              <a:t>Goal: update 8 pages (4 KB) in a block (16 KB) 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96681"/>
              </p:ext>
            </p:extLst>
          </p:nvPr>
        </p:nvGraphicFramePr>
        <p:xfrm>
          <a:off x="1137501" y="2346953"/>
          <a:ext cx="1850796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2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2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8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014216" y="2346953"/>
            <a:ext cx="4606112" cy="441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Result </a:t>
            </a:r>
          </a:p>
          <a:p>
            <a:pPr lvl="1"/>
            <a:r>
              <a:rPr lang="en-US" dirty="0"/>
              <a:t>Logical: wrote 4 KB </a:t>
            </a:r>
          </a:p>
          <a:p>
            <a:pPr lvl="1"/>
            <a:r>
              <a:rPr lang="en-US" dirty="0"/>
              <a:t>Physical: erased and write 16 KB </a:t>
            </a:r>
          </a:p>
          <a:p>
            <a:pPr lvl="1"/>
            <a:r>
              <a:rPr lang="en-US" dirty="0"/>
              <a:t>“Amplification factor”: 4 </a:t>
            </a:r>
          </a:p>
          <a:p>
            <a:pPr lvl="2"/>
            <a:r>
              <a:rPr lang="en-US" dirty="0"/>
              <a:t>Why do we care? Device will wear out 4X faster!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0091" y="5344084"/>
            <a:ext cx="170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SSD</a:t>
            </a:r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15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Hot-Spot Wear and Wear Leveling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The bad case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File systems like to write the same block repeatedly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Erasing damages part of the flash 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~10,000 erases destroys a block </a:t>
            </a:r>
          </a:p>
          <a:p>
            <a:pPr>
              <a:lnSpc>
                <a:spcPct val="120000"/>
              </a:lnSpc>
            </a:pPr>
            <a:r>
              <a:rPr lang="en-US" dirty="0"/>
              <a:t>Strategy: lie to the OS!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Host believes it is writing to specific “disk blocks” - LBA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Store the information somewhere else! 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Secretly re-map host address onto NAND address 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FTL - “flash translation layer” </a:t>
            </a:r>
          </a:p>
          <a:p>
            <a:pPr>
              <a:lnSpc>
                <a:spcPct val="120000"/>
              </a:lnSpc>
            </a:pPr>
            <a:r>
              <a:rPr lang="en-US" dirty="0"/>
              <a:t>Each part of the “disk” moves from one part of the flash to another over time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“Over-provision” 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Advertise less space than there really is 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Use spare space to replace worn-out blocks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Use up overprovisioning as blocks wear out 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Device eventually gets slower and then fails 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845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- Write Amplification 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bad case </a:t>
            </a:r>
          </a:p>
          <a:p>
            <a:pPr lvl="1"/>
            <a:r>
              <a:rPr lang="en-US" dirty="0"/>
              <a:t>Small random writes </a:t>
            </a:r>
          </a:p>
          <a:p>
            <a:r>
              <a:rPr lang="en-US" dirty="0"/>
              <a:t>Strategy: lie to the OS! </a:t>
            </a:r>
          </a:p>
          <a:p>
            <a:pPr lvl="1"/>
            <a:r>
              <a:rPr lang="en-US" dirty="0"/>
              <a:t>Group multiple small writes into full blocks </a:t>
            </a:r>
          </a:p>
          <a:p>
            <a:pPr lvl="2"/>
            <a:r>
              <a:rPr lang="en-US" dirty="0"/>
              <a:t>Write at sequential write rates </a:t>
            </a:r>
          </a:p>
          <a:p>
            <a:pPr lvl="1"/>
            <a:r>
              <a:rPr lang="en-US" dirty="0"/>
              <a:t>To update a “disk block”, store a new copy </a:t>
            </a:r>
            <a:r>
              <a:rPr lang="en-US" i="1" dirty="0"/>
              <a:t>somewhere else </a:t>
            </a:r>
            <a:endParaRPr lang="en-US" dirty="0"/>
          </a:p>
          <a:p>
            <a:pPr lvl="2"/>
            <a:r>
              <a:rPr lang="en-US" dirty="0"/>
              <a:t>Leaves “holes” in other blocks (stale old block versions) </a:t>
            </a:r>
          </a:p>
          <a:p>
            <a:pPr lvl="2"/>
            <a:r>
              <a:rPr lang="en-US" dirty="0"/>
              <a:t>At some point, “clean out” the holes by reading a bunch of old blocks and writing back a smaller number of whole pages </a:t>
            </a:r>
          </a:p>
          <a:p>
            <a:pPr lvl="1"/>
            <a:r>
              <a:rPr lang="en-US" dirty="0"/>
              <a:t>Rate of cleaning depends amount of unallocated space </a:t>
            </a:r>
          </a:p>
          <a:p>
            <a:pPr lvl="2"/>
            <a:r>
              <a:rPr lang="en-US" dirty="0"/>
              <a:t>Controller reserves X% hidden space (</a:t>
            </a:r>
            <a:r>
              <a:rPr lang="en-US" dirty="0" err="1"/>
              <a:t>ie</a:t>
            </a:r>
            <a:r>
              <a:rPr lang="en-US" dirty="0"/>
              <a:t>. 10, 20, 50%) </a:t>
            </a:r>
          </a:p>
          <a:p>
            <a:pPr lvl="1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83658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 vs Disk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SSD's implement “regular disk” model </a:t>
            </a:r>
          </a:p>
          <a:p>
            <a:pPr lvl="1"/>
            <a:r>
              <a:rPr lang="en-US" dirty="0"/>
              <a:t>LBA sectors</a:t>
            </a:r>
          </a:p>
          <a:p>
            <a:pPr lvl="1"/>
            <a:r>
              <a:rPr lang="en-US" dirty="0"/>
              <a:t>Write-sector, read-sector, “park heads”, etc. </a:t>
            </a:r>
          </a:p>
          <a:p>
            <a:r>
              <a:rPr lang="en-US" dirty="0"/>
              <a:t>Read operations are extremely fast (100X faster), no “seek time” or “rotational delay” (every sector is “nearby”) </a:t>
            </a:r>
          </a:p>
          <a:p>
            <a:r>
              <a:rPr lang="en-US" dirty="0"/>
              <a:t>Write operations “vary widely” (maybe 100X faster, maybe not faster at all) </a:t>
            </a:r>
          </a:p>
          <a:p>
            <a:r>
              <a:rPr lang="en-US" dirty="0"/>
              <a:t>SSD's use less power than actual disks (~1/5?) </a:t>
            </a:r>
          </a:p>
          <a:p>
            <a:r>
              <a:rPr lang="en-US" dirty="0"/>
              <a:t>SSD's are shock-resistant </a:t>
            </a:r>
          </a:p>
          <a:p>
            <a:r>
              <a:rPr lang="en-US" dirty="0"/>
              <a:t>Writing to an SSD wears it out much faster than a disk </a:t>
            </a:r>
          </a:p>
          <a:p>
            <a:r>
              <a:rPr lang="en-US" dirty="0"/>
              <a:t>SSD's are </a:t>
            </a:r>
            <a:r>
              <a:rPr lang="en-US" i="1" dirty="0"/>
              <a:t>expensive </a:t>
            </a:r>
            <a:r>
              <a:rPr lang="en-US" dirty="0"/>
              <a:t>(20X or more)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651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 Drives -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Solid </a:t>
            </a:r>
            <a:r>
              <a:rPr lang="en-US" dirty="0"/>
              <a:t>State disks have no moving parts and mechanical delays.</a:t>
            </a:r>
          </a:p>
          <a:p>
            <a:pPr>
              <a:lnSpc>
                <a:spcPct val="110000"/>
              </a:lnSpc>
            </a:pPr>
            <a:r>
              <a:rPr lang="en-US" dirty="0"/>
              <a:t>SSD’s have other problems due to the following characteristics: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Block based read only read access, fast, no restriction.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Only empty blocks can be written, slower than read but still fast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Non-empty blocks needs to be </a:t>
            </a:r>
            <a:r>
              <a:rPr lang="en-US" dirty="0">
                <a:solidFill>
                  <a:srgbClr val="660066"/>
                </a:solidFill>
              </a:rPr>
              <a:t>erased</a:t>
            </a:r>
            <a:r>
              <a:rPr lang="en-US" dirty="0"/>
              <a:t>.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Erasing has to be done in larger units (segments/clusters). i.e. 512byte vs. 32KByte.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Erasing is slow and each segment has a erase cycle limit (i.e. 10000 erases).</a:t>
            </a:r>
          </a:p>
          <a:p>
            <a:pPr>
              <a:lnSpc>
                <a:spcPct val="110000"/>
              </a:lnSpc>
            </a:pPr>
            <a:r>
              <a:rPr lang="en-US" dirty="0"/>
              <a:t>Single bit update requires: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Erase a whole segment , write all (32K) content with modified bit.</a:t>
            </a:r>
          </a:p>
        </p:txBody>
      </p:sp>
    </p:spTree>
    <p:extLst>
      <p:ext uri="{BB962C8B-B14F-4D97-AF65-F5344CB8AC3E}">
        <p14:creationId xmlns:p14="http://schemas.microsoft.com/office/powerpoint/2010/main" val="3164630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 </a:t>
            </a:r>
            <a:r>
              <a:rPr lang="en-US" dirty="0" smtClean="0"/>
              <a:t>Drives </a:t>
            </a:r>
            <a:r>
              <a:rPr lang="en-US" smtClean="0"/>
              <a:t>-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Erase/write problem solution:</a:t>
            </a:r>
          </a:p>
          <a:p>
            <a:pPr lvl="1"/>
            <a:r>
              <a:rPr lang="en-US" dirty="0"/>
              <a:t>Write modified blocks on already erased segments</a:t>
            </a:r>
          </a:p>
          <a:p>
            <a:pPr lvl="1"/>
            <a:r>
              <a:rPr lang="en-US" dirty="0"/>
              <a:t>Logical block number and actual block on disk differs.</a:t>
            </a:r>
          </a:p>
          <a:p>
            <a:pPr lvl="1"/>
            <a:r>
              <a:rPr lang="en-US" dirty="0"/>
              <a:t>Keep and internal table for actual block to logical block mapping.</a:t>
            </a:r>
          </a:p>
          <a:p>
            <a:pPr lvl="1"/>
            <a:r>
              <a:rPr lang="en-US" dirty="0"/>
              <a:t>OS asks for logical block content, SDD controller returns actual block content.</a:t>
            </a:r>
          </a:p>
          <a:p>
            <a:r>
              <a:rPr lang="en-US" dirty="0"/>
              <a:t>Called Wear Leveling or Write Amplification.</a:t>
            </a:r>
          </a:p>
          <a:p>
            <a:r>
              <a:rPr lang="en-US" dirty="0"/>
              <a:t>FTL: Flash Translation Layer implemented on Flash hardware does the translation. OS does not know about it.</a:t>
            </a:r>
          </a:p>
          <a:p>
            <a:r>
              <a:rPr lang="en-US" dirty="0"/>
              <a:t>OS based solution: Use a Log Structured File System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To be discussed in detail in </a:t>
            </a:r>
            <a:r>
              <a:rPr lang="en-US" dirty="0" err="1" smtClean="0"/>
              <a:t>FileSystems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965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Managing disks on a system gets complicated as space requirement increases by time.</a:t>
            </a:r>
          </a:p>
          <a:p>
            <a:pPr>
              <a:lnSpc>
                <a:spcPct val="120000"/>
              </a:lnSpc>
            </a:pPr>
            <a:r>
              <a:rPr lang="en-US" dirty="0"/>
              <a:t>Adding new disks to system, changing failed disks, deleting disks, adjusting partitions with new layout is an issue.</a:t>
            </a:r>
          </a:p>
          <a:p>
            <a:pPr>
              <a:lnSpc>
                <a:spcPct val="120000"/>
              </a:lnSpc>
            </a:pPr>
            <a:r>
              <a:rPr lang="en-US" dirty="0"/>
              <a:t>A solution is Logical Volume Management.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 layer in OS maps a group of physical disk  partitions into  a large contiguous logical volume. 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E.g. add 5 4T disks to get a 20T as a single partition.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LVM helps getting OS independent from underlying disk organization.</a:t>
            </a:r>
          </a:p>
          <a:p>
            <a:pPr>
              <a:lnSpc>
                <a:spcPct val="120000"/>
              </a:lnSpc>
            </a:pPr>
            <a:r>
              <a:rPr lang="en-US" dirty="0"/>
              <a:t>RAID (Redundant Array of Independent Disks) is another solution which also respects disk failures and efficiency.</a:t>
            </a:r>
          </a:p>
          <a:p>
            <a:pPr>
              <a:lnSpc>
                <a:spcPct val="120000"/>
              </a:lnSpc>
            </a:pPr>
            <a:r>
              <a:rPr lang="en-US" dirty="0"/>
              <a:t>Common RAID levels: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0 stripe  (distribute I/O requests on two or more disks for efficiency)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1 mirror (execute same I/O on two or more disks for failure recovery)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5 distributed parity (distribute operation on multiple disk with parity, both efficiency and </a:t>
            </a:r>
            <a:r>
              <a:rPr lang="en-US" dirty="0" err="1"/>
              <a:t>filure</a:t>
            </a:r>
            <a:r>
              <a:rPr lang="en-US" dirty="0"/>
              <a:t> recovery)</a:t>
            </a:r>
          </a:p>
          <a:p>
            <a:pPr>
              <a:lnSpc>
                <a:spcPct val="120000"/>
              </a:lnSpc>
            </a:pPr>
            <a:r>
              <a:rPr lang="en-US" dirty="0"/>
              <a:t>RAID is best implemented in HW. OS implementation is called Soft RAID</a:t>
            </a:r>
          </a:p>
        </p:txBody>
      </p:sp>
    </p:spTree>
    <p:extLst>
      <p:ext uri="{BB962C8B-B14F-4D97-AF65-F5344CB8AC3E}">
        <p14:creationId xmlns:p14="http://schemas.microsoft.com/office/powerpoint/2010/main" val="34824822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Reliably Erasing Data from Flash-based Solid State Drives </a:t>
            </a:r>
          </a:p>
          <a:p>
            <a:pPr lvl="1"/>
            <a:r>
              <a:rPr lang="en-US" dirty="0"/>
              <a:t>Wei et al., UCSD</a:t>
            </a:r>
            <a:br>
              <a:rPr lang="en-US" dirty="0"/>
            </a:br>
            <a:r>
              <a:rPr lang="en-US" dirty="0"/>
              <a:t>FAST '11 </a:t>
            </a:r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www.usenix.org</a:t>
            </a:r>
            <a:r>
              <a:rPr lang="en-US" dirty="0">
                <a:hlinkClick r:id="rId2"/>
              </a:rPr>
              <a:t>/legacy/events/fast11/tech/</a:t>
            </a:r>
            <a:r>
              <a:rPr lang="en-US" dirty="0" err="1">
                <a:hlinkClick r:id="rId2"/>
              </a:rPr>
              <a:t>full_papers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Wei.pdf</a:t>
            </a:r>
            <a:r>
              <a:rPr lang="en-US" dirty="0">
                <a:hlinkClick r:id="rId2"/>
              </a:rPr>
              <a:t> </a:t>
            </a:r>
            <a:endParaRPr lang="en-US" dirty="0"/>
          </a:p>
          <a:p>
            <a:r>
              <a:rPr lang="en-US" dirty="0"/>
              <a:t>A Conversation with Jim Gray </a:t>
            </a:r>
          </a:p>
          <a:p>
            <a:pPr lvl="1"/>
            <a:r>
              <a:rPr lang="en-US" dirty="0"/>
              <a:t>Dave Patterson </a:t>
            </a:r>
          </a:p>
          <a:p>
            <a:pPr lvl="1"/>
            <a:r>
              <a:rPr lang="en-US" dirty="0"/>
              <a:t>ACM Queue, June 2003 </a:t>
            </a:r>
            <a:r>
              <a:rPr lang="en-US" dirty="0">
                <a:hlinkClick r:id="rId3"/>
              </a:rPr>
              <a:t>http://</a:t>
            </a:r>
            <a:r>
              <a:rPr lang="en-US" dirty="0" err="1">
                <a:hlinkClick r:id="rId3"/>
              </a:rPr>
              <a:t>queue.acm.org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detail.cfm?id</a:t>
            </a:r>
            <a:r>
              <a:rPr lang="en-US" dirty="0">
                <a:hlinkClick r:id="rId3"/>
              </a:rPr>
              <a:t>=864078 </a:t>
            </a:r>
            <a:endParaRPr lang="en-US" dirty="0"/>
          </a:p>
          <a:p>
            <a:r>
              <a:rPr lang="en-US" dirty="0"/>
              <a:t>Terabyte Territory </a:t>
            </a:r>
          </a:p>
          <a:p>
            <a:pPr lvl="1"/>
            <a:r>
              <a:rPr lang="en-US" dirty="0"/>
              <a:t>Brian Hayes </a:t>
            </a:r>
          </a:p>
          <a:p>
            <a:pPr lvl="1"/>
            <a:r>
              <a:rPr lang="en-US" dirty="0"/>
              <a:t>American Scientist, May/June 2002 </a:t>
            </a:r>
            <a:r>
              <a:rPr lang="en-US" dirty="0">
                <a:hlinkClick r:id="rId4"/>
              </a:rPr>
              <a:t>http://</a:t>
            </a:r>
            <a:r>
              <a:rPr lang="en-US" dirty="0" err="1">
                <a:hlinkClick r:id="rId4"/>
              </a:rPr>
              <a:t>www.americanscientist.org</a:t>
            </a:r>
            <a:r>
              <a:rPr lang="en-US" dirty="0">
                <a:hlinkClick r:id="rId4"/>
              </a:rPr>
              <a:t>/issues/pub/terabyte-territory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48487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Address </a:t>
            </a:r>
            <a:r>
              <a:rPr lang="en-US" dirty="0"/>
              <a:t>space </a:t>
            </a:r>
          </a:p>
          <a:p>
            <a:pPr lvl="1"/>
            <a:r>
              <a:rPr lang="en-US" dirty="0"/>
              <a:t>Blocks have numbers </a:t>
            </a:r>
          </a:p>
          <a:p>
            <a:pPr lvl="1"/>
            <a:r>
              <a:rPr lang="en-US" dirty="0"/>
              <a:t>Ancient times: (C,H,S) tuple </a:t>
            </a:r>
          </a:p>
          <a:p>
            <a:pPr lvl="2"/>
            <a:r>
              <a:rPr lang="en-US" dirty="0"/>
              <a:t>C, H, S were geometric features of old disks </a:t>
            </a:r>
          </a:p>
          <a:p>
            <a:pPr lvl="1"/>
            <a:r>
              <a:rPr lang="en-US" dirty="0"/>
              <a:t>Modern: (LBA) </a:t>
            </a:r>
          </a:p>
          <a:p>
            <a:pPr lvl="2"/>
            <a:r>
              <a:rPr lang="en-US" dirty="0"/>
              <a:t>“Logical Block Address” runs from 0..N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33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and writing </a:t>
            </a:r>
          </a:p>
          <a:p>
            <a:pPr lvl="1"/>
            <a:r>
              <a:rPr lang="en-US" dirty="0"/>
              <a:t>Read-block(N) ⇒ [huge delay] ⇒ block else failure </a:t>
            </a:r>
          </a:p>
          <a:p>
            <a:pPr lvl="2"/>
            <a:r>
              <a:rPr lang="en-US" dirty="0"/>
              <a:t>Sometimes a re-try helps (usually not) </a:t>
            </a:r>
          </a:p>
          <a:p>
            <a:pPr lvl="1"/>
            <a:r>
              <a:rPr lang="en-US" dirty="0"/>
              <a:t>Write-block(N) ⇒ [huge delay] ⇒ “ok” else failure </a:t>
            </a:r>
          </a:p>
          <a:p>
            <a:pPr lvl="2"/>
            <a:r>
              <a:rPr lang="en-US" dirty="0"/>
              <a:t>Failures usually indicate “obvious” bad things </a:t>
            </a:r>
          </a:p>
          <a:p>
            <a:pPr lvl="3"/>
            <a:r>
              <a:rPr lang="en-US" dirty="0"/>
              <a:t>The disk motor stopped </a:t>
            </a:r>
          </a:p>
          <a:p>
            <a:pPr lvl="2"/>
            <a:r>
              <a:rPr lang="en-US" dirty="0"/>
              <a:t>“Successful” write doesn't </a:t>
            </a:r>
            <a:r>
              <a:rPr lang="en-US" i="1" dirty="0"/>
              <a:t>guarantee </a:t>
            </a:r>
            <a:r>
              <a:rPr lang="en-US" dirty="0"/>
              <a:t>a later read </a:t>
            </a:r>
          </a:p>
          <a:p>
            <a:pPr lvl="2"/>
            <a:r>
              <a:rPr lang="en-US" dirty="0"/>
              <a:t>Devices usually contain a power buffer </a:t>
            </a:r>
          </a:p>
          <a:p>
            <a:pPr lvl="3"/>
            <a:r>
              <a:rPr lang="en-US" dirty="0"/>
              <a:t>A write operation either completes or has no effect </a:t>
            </a:r>
          </a:p>
          <a:p>
            <a:pPr lvl="1"/>
            <a:r>
              <a:rPr lang="en-US" dirty="0"/>
              <a:t>Modern devices support “tagged command queueing” </a:t>
            </a:r>
          </a:p>
          <a:p>
            <a:pPr lvl="2"/>
            <a:r>
              <a:rPr lang="en-US" dirty="0"/>
              <a:t>OS can issue multiple requests, each has a “tag” </a:t>
            </a:r>
          </a:p>
          <a:p>
            <a:pPr lvl="2"/>
            <a:r>
              <a:rPr lang="en-US" dirty="0"/>
              <a:t>Device can return results in any order, with the OS's tag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207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Queueing In Act 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Disks serve read requests out of order </a:t>
            </a:r>
          </a:p>
          <a:p>
            <a:pPr lvl="1"/>
            <a:r>
              <a:rPr lang="en-US" dirty="0"/>
              <a:t>OS queues: “read 37”, “read 83”, “read 2” </a:t>
            </a:r>
          </a:p>
          <a:p>
            <a:pPr lvl="2"/>
            <a:r>
              <a:rPr lang="en-US" dirty="0"/>
              <a:t>Disk returns 37, 2, 83 </a:t>
            </a:r>
          </a:p>
          <a:p>
            <a:pPr lvl="3"/>
            <a:r>
              <a:rPr lang="en-US" dirty="0"/>
              <a:t>Great! That's why we buy smart disks and queue multiple requests </a:t>
            </a:r>
          </a:p>
          <a:p>
            <a:r>
              <a:rPr lang="en-US" dirty="0"/>
              <a:t>Disks serve </a:t>
            </a:r>
            <a:r>
              <a:rPr lang="en-US" i="1" dirty="0"/>
              <a:t>write </a:t>
            </a:r>
            <a:r>
              <a:rPr lang="en-US" dirty="0"/>
              <a:t>requests out of order, too </a:t>
            </a:r>
          </a:p>
          <a:p>
            <a:pPr lvl="1"/>
            <a:r>
              <a:rPr lang="en-US" dirty="0"/>
              <a:t>OS queues “write 23”, “write 24”, “write 1000”, “read 4-8”, ... </a:t>
            </a:r>
          </a:p>
          <a:p>
            <a:pPr lvl="2"/>
            <a:r>
              <a:rPr lang="en-US" dirty="0"/>
              <a:t>Disk writes 24, 23 (!!), gives you 4, 5, 6, 7, 8, writes 1000 </a:t>
            </a:r>
          </a:p>
          <a:p>
            <a:pPr lvl="2"/>
            <a:r>
              <a:rPr lang="en-US" dirty="0"/>
              <a:t>What if power fails before last write?</a:t>
            </a:r>
          </a:p>
          <a:p>
            <a:pPr lvl="2"/>
            <a:r>
              <a:rPr lang="en-US" dirty="0"/>
              <a:t>What if power fails between first two writes?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7521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Queueing In Action 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OS ensure data-structure integrity? </a:t>
            </a:r>
          </a:p>
          <a:p>
            <a:pPr lvl="1"/>
            <a:r>
              <a:rPr lang="en-US" dirty="0"/>
              <a:t>Special commands </a:t>
            </a:r>
          </a:p>
          <a:p>
            <a:pPr lvl="2"/>
            <a:r>
              <a:rPr lang="en-US" dirty="0"/>
              <a:t>“Flush all pending writes” </a:t>
            </a:r>
          </a:p>
          <a:p>
            <a:pPr lvl="3"/>
            <a:r>
              <a:rPr lang="en-US" dirty="0"/>
              <a:t>Think “my disk is 'modern'”, think “disk barrier”</a:t>
            </a:r>
          </a:p>
          <a:p>
            <a:pPr lvl="3"/>
            <a:r>
              <a:rPr lang="en-US" dirty="0"/>
              <a:t>Can even queue a flush to apply to all before now</a:t>
            </a:r>
          </a:p>
          <a:p>
            <a:pPr lvl="3"/>
            <a:r>
              <a:rPr lang="en-US" dirty="0"/>
              <a:t>Can apply these “barrier” flushes to subsets of requests </a:t>
            </a:r>
          </a:p>
          <a:p>
            <a:pPr lvl="3"/>
            <a:r>
              <a:rPr lang="en-US" dirty="0"/>
              <a:t>Rarely used by operating system </a:t>
            </a:r>
          </a:p>
          <a:p>
            <a:pPr lvl="2"/>
            <a:r>
              <a:rPr lang="en-US" dirty="0"/>
              <a:t>“Disable write cache” </a:t>
            </a:r>
          </a:p>
          <a:p>
            <a:pPr lvl="3"/>
            <a:r>
              <a:rPr lang="en-US" dirty="0"/>
              <a:t>Think “please don't be quite so modern”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795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“Hard drive” </a:t>
            </a:r>
          </a:p>
          <a:p>
            <a:pPr lvl="1"/>
            <a:r>
              <a:rPr lang="en-US" dirty="0"/>
              <a:t>Parts</a:t>
            </a:r>
          </a:p>
          <a:p>
            <a:pPr lvl="1"/>
            <a:r>
              <a:rPr lang="en-US" dirty="0"/>
              <a:t>Execution model </a:t>
            </a:r>
          </a:p>
          <a:p>
            <a:r>
              <a:rPr lang="en-US" dirty="0"/>
              <a:t>NAND flash memory </a:t>
            </a:r>
          </a:p>
          <a:p>
            <a:pPr lvl="1"/>
            <a:r>
              <a:rPr lang="en-US" dirty="0"/>
              <a:t>Challenges </a:t>
            </a:r>
          </a:p>
          <a:p>
            <a:pPr lvl="2"/>
            <a:r>
              <a:rPr lang="en-US" dirty="0"/>
              <a:t>Write amplification </a:t>
            </a:r>
          </a:p>
          <a:p>
            <a:pPr lvl="2"/>
            <a:r>
              <a:rPr lang="en-US" dirty="0"/>
              <a:t>Wear leveling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43478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Hard Drive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3119323" cy="4972050"/>
          </a:xfrm>
        </p:spPr>
        <p:txBody>
          <a:bodyPr/>
          <a:lstStyle/>
          <a:p>
            <a:r>
              <a:rPr lang="en-US"/>
              <a:t>Information is written to and read from the platters by the </a:t>
            </a:r>
            <a:r>
              <a:rPr lang="en-US" i="1"/>
              <a:t>read/write heads </a:t>
            </a:r>
            <a:r>
              <a:rPr lang="en-US"/>
              <a:t>on the end of the </a:t>
            </a:r>
            <a:r>
              <a:rPr lang="en-US" i="1"/>
              <a:t>disk arm </a:t>
            </a:r>
            <a:endParaRPr lang="en-US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884" y="1362075"/>
            <a:ext cx="4663575" cy="39492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9F97D0-F6A7-284D-B760-D8E6059E88C5}"/>
              </a:ext>
            </a:extLst>
          </p:cNvPr>
          <p:cNvSpPr/>
          <p:nvPr/>
        </p:nvSpPr>
        <p:spPr>
          <a:xfrm>
            <a:off x="539696" y="5750034"/>
            <a:ext cx="7226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3"/>
              </a:rPr>
              <a:t>https://www.youtube.com/watch?v=NtPc0jI21i0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1792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8129</TotalTime>
  <Words>2265</Words>
  <Application>Microsoft Office PowerPoint</Application>
  <PresentationFormat>On-screen Show (4:3)</PresentationFormat>
  <Paragraphs>310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Arial Narrow</vt:lpstr>
      <vt:lpstr>Calibri</vt:lpstr>
      <vt:lpstr>Times New Roman</vt:lpstr>
      <vt:lpstr>Wingdings</vt:lpstr>
      <vt:lpstr>Wingdings 2</vt:lpstr>
      <vt:lpstr>template2007</vt:lpstr>
      <vt:lpstr>Storage -  Disks</vt:lpstr>
      <vt:lpstr>Storage</vt:lpstr>
      <vt:lpstr>Storage characteristics</vt:lpstr>
      <vt:lpstr>Storage Model </vt:lpstr>
      <vt:lpstr>Storage Model </vt:lpstr>
      <vt:lpstr>Command Queueing In Act </vt:lpstr>
      <vt:lpstr>Command Queueing In Action </vt:lpstr>
      <vt:lpstr>Examples </vt:lpstr>
      <vt:lpstr>Anatomy of a Hard Drive </vt:lpstr>
      <vt:lpstr>Anatomy of a Hard Drive </vt:lpstr>
      <vt:lpstr>Anatomy of a Hard Drive </vt:lpstr>
      <vt:lpstr>Anatomy of a Hard Drive </vt:lpstr>
      <vt:lpstr>Anatomy of a Hard Drive, Actual</vt:lpstr>
      <vt:lpstr>Anatomy of a Hard Drive </vt:lpstr>
      <vt:lpstr>Anatomy of a Hard Drive </vt:lpstr>
      <vt:lpstr>Anatomy of a “Sector” </vt:lpstr>
      <vt:lpstr>Disk Cylinder </vt:lpstr>
      <vt:lpstr>Access Within A Cylinder is Faster </vt:lpstr>
      <vt:lpstr>Access Time </vt:lpstr>
      <vt:lpstr>Access Time </vt:lpstr>
      <vt:lpstr>Solid-State Disks (SSD) </vt:lpstr>
      <vt:lpstr>Solid-State Disks (SSD) </vt:lpstr>
      <vt:lpstr>Solid-State Disks (SSD) </vt:lpstr>
      <vt:lpstr>SSD Concepts</vt:lpstr>
      <vt:lpstr>SSD: Updating data via read/erase/write</vt:lpstr>
      <vt:lpstr>SSD: Updating data via read/erase/write</vt:lpstr>
      <vt:lpstr>SSD: Updating data via read/erase/write</vt:lpstr>
      <vt:lpstr>SSD: Updating data via read/erase/write</vt:lpstr>
      <vt:lpstr>SSD: Updating data via read/erase/write</vt:lpstr>
      <vt:lpstr>“Write Amplification” </vt:lpstr>
      <vt:lpstr>Hot-Spot Wear and Wear Leveling </vt:lpstr>
      <vt:lpstr>Managing - Write Amplification </vt:lpstr>
      <vt:lpstr>SSD vs Disk</vt:lpstr>
      <vt:lpstr>SSD Drives - Summary</vt:lpstr>
      <vt:lpstr>SSD Drives - Summary</vt:lpstr>
      <vt:lpstr>Disk Management</vt:lpstr>
      <vt:lpstr>Further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Inter-Process Communication: Intro + Pipes</dc:title>
  <cp:lastModifiedBy>erol sahin</cp:lastModifiedBy>
  <cp:revision>106</cp:revision>
  <dcterms:modified xsi:type="dcterms:W3CDTF">2020-04-27T04:26:57Z</dcterms:modified>
</cp:coreProperties>
</file>