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00"/>
  </p:notesMasterIdLst>
  <p:sldIdLst>
    <p:sldId id="256" r:id="rId2"/>
    <p:sldId id="311" r:id="rId3"/>
    <p:sldId id="458" r:id="rId4"/>
    <p:sldId id="476" r:id="rId5"/>
    <p:sldId id="464" r:id="rId6"/>
    <p:sldId id="392" r:id="rId7"/>
    <p:sldId id="450" r:id="rId8"/>
    <p:sldId id="451" r:id="rId9"/>
    <p:sldId id="405" r:id="rId10"/>
    <p:sldId id="318" r:id="rId11"/>
    <p:sldId id="430" r:id="rId12"/>
    <p:sldId id="397" r:id="rId13"/>
    <p:sldId id="398" r:id="rId14"/>
    <p:sldId id="479" r:id="rId15"/>
    <p:sldId id="480" r:id="rId16"/>
    <p:sldId id="399" r:id="rId17"/>
    <p:sldId id="402" r:id="rId18"/>
    <p:sldId id="481" r:id="rId19"/>
    <p:sldId id="403" r:id="rId20"/>
    <p:sldId id="319" r:id="rId21"/>
    <p:sldId id="407" r:id="rId22"/>
    <p:sldId id="408" r:id="rId23"/>
    <p:sldId id="409" r:id="rId24"/>
    <p:sldId id="410" r:id="rId25"/>
    <p:sldId id="411" r:id="rId26"/>
    <p:sldId id="413" r:id="rId27"/>
    <p:sldId id="415" r:id="rId28"/>
    <p:sldId id="323" r:id="rId29"/>
    <p:sldId id="324" r:id="rId30"/>
    <p:sldId id="416" r:id="rId31"/>
    <p:sldId id="417" r:id="rId32"/>
    <p:sldId id="455" r:id="rId33"/>
    <p:sldId id="329" r:id="rId34"/>
    <p:sldId id="419" r:id="rId35"/>
    <p:sldId id="420" r:id="rId36"/>
    <p:sldId id="421" r:id="rId37"/>
    <p:sldId id="384" r:id="rId38"/>
    <p:sldId id="336" r:id="rId39"/>
    <p:sldId id="422" r:id="rId40"/>
    <p:sldId id="438" r:id="rId41"/>
    <p:sldId id="439" r:id="rId42"/>
    <p:sldId id="440" r:id="rId43"/>
    <p:sldId id="441" r:id="rId44"/>
    <p:sldId id="442" r:id="rId45"/>
    <p:sldId id="472" r:id="rId46"/>
    <p:sldId id="473" r:id="rId47"/>
    <p:sldId id="474" r:id="rId48"/>
    <p:sldId id="459" r:id="rId49"/>
    <p:sldId id="437" r:id="rId50"/>
    <p:sldId id="462" r:id="rId51"/>
    <p:sldId id="463" r:id="rId52"/>
    <p:sldId id="443" r:id="rId53"/>
    <p:sldId id="444" r:id="rId54"/>
    <p:sldId id="445" r:id="rId55"/>
    <p:sldId id="446" r:id="rId56"/>
    <p:sldId id="343" r:id="rId57"/>
    <p:sldId id="344" r:id="rId58"/>
    <p:sldId id="347" r:id="rId59"/>
    <p:sldId id="350" r:id="rId60"/>
    <p:sldId id="486" r:id="rId61"/>
    <p:sldId id="487" r:id="rId62"/>
    <p:sldId id="488" r:id="rId63"/>
    <p:sldId id="489" r:id="rId64"/>
    <p:sldId id="49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467" r:id="rId78"/>
    <p:sldId id="468" r:id="rId79"/>
    <p:sldId id="363" r:id="rId80"/>
    <p:sldId id="364" r:id="rId81"/>
    <p:sldId id="483" r:id="rId82"/>
    <p:sldId id="482" r:id="rId83"/>
    <p:sldId id="484" r:id="rId84"/>
    <p:sldId id="485" r:id="rId85"/>
    <p:sldId id="366" r:id="rId86"/>
    <p:sldId id="492" r:id="rId87"/>
    <p:sldId id="470" r:id="rId88"/>
    <p:sldId id="471" r:id="rId89"/>
    <p:sldId id="367" r:id="rId90"/>
    <p:sldId id="368" r:id="rId91"/>
    <p:sldId id="491" r:id="rId92"/>
    <p:sldId id="465" r:id="rId93"/>
    <p:sldId id="466" r:id="rId94"/>
    <p:sldId id="469" r:id="rId95"/>
    <p:sldId id="435" r:id="rId96"/>
    <p:sldId id="371" r:id="rId97"/>
    <p:sldId id="434" r:id="rId98"/>
    <p:sldId id="418" r:id="rId99"/>
  </p:sldIdLst>
  <p:sldSz cx="10080625" cy="7559675"/>
  <p:notesSz cx="7772400" cy="10058400"/>
  <p:defaultTextStyle>
    <a:defPPr>
      <a:defRPr lang="en-US"/>
    </a:defPPr>
    <a:lvl1pPr marL="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4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2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1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C7FF"/>
    <a:srgbClr val="3B3EFF"/>
    <a:srgbClr val="FEFFDE"/>
    <a:srgbClr val="8198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9" autoAdjust="0"/>
    <p:restoredTop sz="94680" autoAdjust="0"/>
  </p:normalViewPr>
  <p:slideViewPr>
    <p:cSldViewPr snapToGrid="0" snapToObjects="1">
      <p:cViewPr varScale="1">
        <p:scale>
          <a:sx n="184" d="100"/>
          <a:sy n="184" d="100"/>
        </p:scale>
        <p:origin x="1584" y="19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9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7" d="100"/>
        <a:sy n="1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A33A-D8BA-DE44-9376-66A40D573CD6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71D14-698D-D04E-9B44-6B5985FA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2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E6F9E70-F9E0-C94D-8244-6F06006F1AB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253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25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16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8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17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0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2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671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642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452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2B4F63-44F9-1B47-A994-6253CCE6F0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170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71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FA9236D-809D-B14A-A20C-809D84A3B14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4710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710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493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9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E6FDA-9B89-AA49-9F7E-1E226BFA18F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915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750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83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C58870E-DD80-D646-BB5B-05117EBB9F2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/>
          </a:p>
        </p:txBody>
      </p:sp>
      <p:sp>
        <p:nvSpPr>
          <p:cNvPr id="5837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837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805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407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86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8557242-BB23-AC4C-A304-C52925E9A4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3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27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798E7E-6ACC-2B4A-98F6-4A0BB09ECE8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300"/>
          </a:p>
        </p:txBody>
      </p:sp>
      <p:sp>
        <p:nvSpPr>
          <p:cNvPr id="7270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423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39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326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FE07E-76BD-504B-88C4-310067BC600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4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B4D3BE-29F6-FF44-8D79-E50139E09F4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570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84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96D485D-C834-5D42-9C0E-7EE1E2FA3E7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300"/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848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9461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1FD8215-F226-0945-8116-C154185C35A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1125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08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FD590-AAFB-134B-BB49-644FA3F380F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50</a:t>
            </a:fld>
            <a:endParaRPr lang="en-GB" altLang="en-US" sz="13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5264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29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BB6D2D5-7B32-5F41-9482-A02150FFB8E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51</a:t>
            </a:fld>
            <a:endParaRPr lang="en-GB" altLang="en-US" sz="1300"/>
          </a:p>
        </p:txBody>
      </p:sp>
      <p:sp>
        <p:nvSpPr>
          <p:cNvPr id="8294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824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70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3A200C6-700B-A841-8BDA-10DEB26F77D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56</a:t>
            </a:fld>
            <a:endParaRPr lang="en-GB" altLang="en-US" sz="1300"/>
          </a:p>
        </p:txBody>
      </p:sp>
      <p:sp>
        <p:nvSpPr>
          <p:cNvPr id="8704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25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78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90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FFB90FF-1D1F-B241-BFDD-B916C7F5F67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57</a:t>
            </a:fld>
            <a:endParaRPr lang="en-GB" altLang="en-US" sz="1300"/>
          </a:p>
        </p:txBody>
      </p:sp>
      <p:sp>
        <p:nvSpPr>
          <p:cNvPr id="8909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1547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52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F42BA0-3365-1045-90EF-D397E7A22B2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58</a:t>
            </a:fld>
            <a:endParaRPr lang="en-GB" altLang="en-US" sz="1300"/>
          </a:p>
        </p:txBody>
      </p:sp>
      <p:sp>
        <p:nvSpPr>
          <p:cNvPr id="952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7127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13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80542E-BD7F-C140-B5B5-3232DA958B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59</a:t>
            </a:fld>
            <a:endParaRPr lang="en-GB" altLang="en-US" sz="1300"/>
          </a:p>
        </p:txBody>
      </p:sp>
      <p:sp>
        <p:nvSpPr>
          <p:cNvPr id="1013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01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60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3174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61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8368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62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95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63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0727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64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068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CB845C-0C76-EA4E-B4E1-093A7B112E6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65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0886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54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DC538EC-4253-B447-BBB5-13914825422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66</a:t>
            </a:fld>
            <a:endParaRPr lang="en-GB" altLang="en-US" sz="1300"/>
          </a:p>
        </p:txBody>
      </p:sp>
      <p:sp>
        <p:nvSpPr>
          <p:cNvPr id="1054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084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8677B1E-0DF4-2E43-8996-BBB801730E3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8061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75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1D14EF8-5820-7444-85FB-1C2E0DF9E5B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67</a:t>
            </a:fld>
            <a:endParaRPr lang="en-GB" altLang="en-US" sz="1300"/>
          </a:p>
        </p:txBody>
      </p:sp>
      <p:sp>
        <p:nvSpPr>
          <p:cNvPr id="1075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3332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95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457A545-54F2-B949-8E86-A1FCC101E98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68</a:t>
            </a:fld>
            <a:endParaRPr lang="en-GB" altLang="en-US" sz="1300"/>
          </a:p>
        </p:txBody>
      </p:sp>
      <p:sp>
        <p:nvSpPr>
          <p:cNvPr id="1095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0891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16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402DFA4-FFE8-A44A-B0CF-50714167D07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69</a:t>
            </a:fld>
            <a:endParaRPr lang="en-GB" altLang="en-US" sz="1300"/>
          </a:p>
        </p:txBody>
      </p:sp>
      <p:sp>
        <p:nvSpPr>
          <p:cNvPr id="1116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0393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36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179815-303A-1E48-8A68-27A85ABDF24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70</a:t>
            </a:fld>
            <a:endParaRPr lang="en-GB" altLang="en-US" sz="1300"/>
          </a:p>
        </p:txBody>
      </p:sp>
      <p:sp>
        <p:nvSpPr>
          <p:cNvPr id="1136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765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57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CD5D03-30C1-9043-A119-E66F08B3DB4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71</a:t>
            </a:fld>
            <a:endParaRPr lang="en-GB" altLang="en-US" sz="1300"/>
          </a:p>
        </p:txBody>
      </p:sp>
      <p:sp>
        <p:nvSpPr>
          <p:cNvPr id="1157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9143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77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9610D86-B017-F142-AAA0-5DF751A744B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72</a:t>
            </a:fld>
            <a:endParaRPr lang="en-GB" altLang="en-US" sz="1300"/>
          </a:p>
        </p:txBody>
      </p:sp>
      <p:sp>
        <p:nvSpPr>
          <p:cNvPr id="1177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0530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98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28ADCC-C7BD-424D-890E-365A5377161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73</a:t>
            </a:fld>
            <a:endParaRPr lang="en-GB" altLang="en-US" sz="1300"/>
          </a:p>
        </p:txBody>
      </p:sp>
      <p:sp>
        <p:nvSpPr>
          <p:cNvPr id="1198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3365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18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2C17953-8944-604A-A523-A7EE6001282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74</a:t>
            </a:fld>
            <a:endParaRPr lang="en-GB" altLang="en-US" sz="1300"/>
          </a:p>
        </p:txBody>
      </p:sp>
      <p:sp>
        <p:nvSpPr>
          <p:cNvPr id="1218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4676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39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1EBAE57-8983-9742-AF2E-CD59B3D192A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75</a:t>
            </a:fld>
            <a:endParaRPr lang="en-GB" altLang="en-US" sz="1300"/>
          </a:p>
        </p:txBody>
      </p:sp>
      <p:sp>
        <p:nvSpPr>
          <p:cNvPr id="1239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2155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59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4F4CE62-87F4-D64E-B86D-4E7413286AA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76</a:t>
            </a:fld>
            <a:endParaRPr lang="en-GB" altLang="en-US" sz="1300"/>
          </a:p>
        </p:txBody>
      </p:sp>
      <p:sp>
        <p:nvSpPr>
          <p:cNvPr id="1259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5437" cy="382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352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68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AA35ED5-ED3E-D342-ABB8-AB26A51473E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36868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686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9729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80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C02B48-EC7E-A74F-A5AC-5C53C025D63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79</a:t>
            </a:fld>
            <a:endParaRPr lang="en-GB" altLang="en-US" sz="1300"/>
          </a:p>
        </p:txBody>
      </p:sp>
      <p:sp>
        <p:nvSpPr>
          <p:cNvPr id="1280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80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7144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80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7258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81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5491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82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30820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83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25350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00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0C8EC1-7676-B64F-B0D8-473BB0F74F0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84</a:t>
            </a:fld>
            <a:endParaRPr lang="en-GB" altLang="en-US" sz="1300"/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0053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089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41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07A1A38-E363-3649-964E-62F7F61F9BB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85</a:t>
            </a:fld>
            <a:endParaRPr lang="en-GB" altLang="en-US" sz="1300"/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68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414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1770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C12AAC-46D4-6C4B-8521-9C5D6260F31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86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334932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C12AAC-46D4-6C4B-8521-9C5D6260F31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87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645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C12AAC-46D4-6C4B-8521-9C5D6260F31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88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03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12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991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61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78778A8-97AE-3A4E-8C04-E4C154CB9F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89</a:t>
            </a:fld>
            <a:endParaRPr lang="en-GB" altLang="en-US" sz="1300"/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68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6197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40033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82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0288501-B369-954A-AFC4-F27C1AC9462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90</a:t>
            </a:fld>
            <a:endParaRPr lang="en-GB" altLang="en-US" sz="1300"/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824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30704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3D3E89-81C1-5C49-B929-7B63C25C8A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92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29768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3D3E89-81C1-5C49-B929-7B63C25C8A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93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70216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4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F4EC09E-E5EE-3C4A-98CA-1BF92D2BC11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94</a:t>
            </a:fld>
            <a:endParaRPr lang="en-GB" altLang="en-US" sz="1300"/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358900" y="752475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423374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43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2593AD1-C98C-3C43-B8BC-69B431D28C5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96</a:t>
            </a:fld>
            <a:endParaRPr lang="en-GB" altLang="en-US" sz="1300"/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75237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4389" name="Text Box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11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13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04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2348EE-1859-1849-8298-634CB7E0EAEF}" type="slidenum">
              <a:rPr lang="en-US" altLang="x-none">
                <a:latin typeface="Times New Roman" charset="0"/>
              </a:rPr>
              <a:pPr/>
              <a:t>14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1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6625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3E8AF-4250-9C43-9EC6-A46C8F32D114}" type="slidenum">
              <a:rPr lang="en-US" altLang="x-none">
                <a:latin typeface="Times New Roman" charset="0"/>
              </a:rPr>
              <a:pPr/>
              <a:t>15</a:t>
            </a:fld>
            <a:endParaRPr lang="en-US" altLang="x-none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9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882769"/>
            <a:ext cx="8568531" cy="162043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4283817"/>
            <a:ext cx="8463902" cy="1931917"/>
          </a:xfrm>
        </p:spPr>
        <p:txBody>
          <a:bodyPr/>
          <a:lstStyle>
            <a:lvl1pPr marL="0" indent="0" algn="l">
              <a:buNone/>
              <a:defRPr sz="2200" b="0">
                <a:latin typeface="Calibri" pitchFamily="34" charset="0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728" y="251991"/>
            <a:ext cx="240989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7528" y="251991"/>
            <a:ext cx="706518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0069" y="1501437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0069" y="4325814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8369755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latin typeface="Calibri" pitchFamily="34" charset="0"/>
              </a:defRPr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09" y="490607"/>
            <a:ext cx="8369019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>
                <a:latin typeface="Calibri" pitchFamily="34" charset="0"/>
              </a:defRPr>
            </a:lvl1pPr>
            <a:lvl2pPr>
              <a:defRPr sz="3100">
                <a:latin typeface="Calibri" pitchFamily="34" charset="0"/>
              </a:defRPr>
            </a:lvl2pPr>
            <a:lvl3pPr>
              <a:defRPr sz="2600">
                <a:latin typeface="Calibri" pitchFamily="34" charset="0"/>
              </a:defRPr>
            </a:lvl3pPr>
            <a:lvl4pPr>
              <a:defRPr sz="2200">
                <a:latin typeface="Calibri" pitchFamily="34" charset="0"/>
              </a:defRPr>
            </a:lvl4pPr>
            <a:lvl5pPr>
              <a:defRPr sz="2200">
                <a:latin typeface="Calibri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>
                <a:latin typeface="Calibri" pitchFamily="34" charset="0"/>
              </a:defRPr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tr-TR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410" y="409159"/>
            <a:ext cx="8369019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29" y="1501436"/>
            <a:ext cx="8705040" cy="548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06792" y="-29747"/>
            <a:ext cx="1443839" cy="306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00783" tIns="50392" rIns="100783" bIns="50392">
            <a:spAutoFit/>
          </a:bodyPr>
          <a:lstStyle/>
          <a:p>
            <a:pPr>
              <a:defRPr/>
            </a:pPr>
            <a:r>
              <a:rPr lang="en-US" sz="13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xStyles>
    <p:titleStyle>
      <a:lvl1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2pPr>
      <a:lvl3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3pPr>
      <a:lvl4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4pPr>
      <a:lvl5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5pPr>
      <a:lvl6pPr marL="63515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6pPr>
      <a:lvl7pPr marL="113906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7pPr>
      <a:lvl8pPr marL="164298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8pPr>
      <a:lvl9pPr marL="2146907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9pPr>
    </p:titleStyle>
    <p:bodyStyle>
      <a:lvl1pPr marL="377940" indent="-37794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6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869" indent="-314949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2pPr>
      <a:lvl3pPr marL="1259799" indent="-25196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3pPr>
      <a:lvl4pPr marL="1763717" indent="-25196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4pPr>
      <a:lvl5pPr marL="226763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Calibri" pitchFamily="34" charset="0"/>
        </a:defRPr>
      </a:lvl5pPr>
      <a:lvl6pPr marL="277155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6pPr>
      <a:lvl7pPr marL="3275476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7pPr>
      <a:lvl8pPr marL="3779395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8pPr>
      <a:lvl9pPr marL="4283314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3" y="30132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4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3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I/O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6065520"/>
            <a:ext cx="8463902" cy="11563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following slides adapted from Matt Welsh.</a:t>
            </a:r>
          </a:p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Tanenbaum, Modern Operating Systems 3 e, (c) 2008 Prentice-Hall, Inc. All rights reserved. 0-13-6006639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Memory-mapped IO on Intel Architecture</a:t>
            </a:r>
          </a:p>
        </p:txBody>
      </p:sp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12471" r="656" b="12471"/>
          <a:stretch>
            <a:fillRect/>
          </a:stretch>
        </p:blipFill>
        <p:spPr bwMode="auto">
          <a:xfrm>
            <a:off x="2302329" y="1650780"/>
            <a:ext cx="7778296" cy="444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75A33F-56D4-6E42-8E37-F2DE98654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9" r="35813" b="9147"/>
          <a:stretch/>
        </p:blipFill>
        <p:spPr bwMode="auto">
          <a:xfrm>
            <a:off x="0" y="2127374"/>
            <a:ext cx="2073729" cy="285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51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Bus and dual bus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4726354"/>
            <a:ext cx="8705040" cy="2255846"/>
          </a:xfrm>
        </p:spPr>
        <p:txBody>
          <a:bodyPr/>
          <a:lstStyle/>
          <a:p>
            <a:r>
              <a:rPr lang="en-US" sz="1984" dirty="0"/>
              <a:t>Memory mapped I/O has a single address space, </a:t>
            </a:r>
          </a:p>
          <a:p>
            <a:pPr lvl="1"/>
            <a:r>
              <a:rPr lang="en-US" sz="1600" dirty="0"/>
              <a:t>Memory mapped I/O is simpler to implement and use.</a:t>
            </a:r>
          </a:p>
          <a:p>
            <a:pPr lvl="1"/>
            <a:r>
              <a:rPr lang="en-US" sz="1600" dirty="0"/>
              <a:t>Frame buffers, or similar devices, are more suitable for memory mapped I/O.</a:t>
            </a:r>
            <a:endParaRPr lang="en-US" sz="1584" dirty="0"/>
          </a:p>
          <a:p>
            <a:r>
              <a:rPr lang="en-US" sz="1984" dirty="0"/>
              <a:t>Port based I/O has two address spaces: one for memory, one for ports.</a:t>
            </a:r>
          </a:p>
          <a:p>
            <a:pPr lvl="1"/>
            <a:r>
              <a:rPr lang="en-US" sz="1600" dirty="0"/>
              <a:t>Dual bus allows parallel read/write of data and devices.</a:t>
            </a:r>
            <a:endParaRPr lang="en-US" sz="1584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34" y="1583771"/>
            <a:ext cx="7707030" cy="314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21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interfaces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ports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66835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interfaces -  </a:t>
            </a:r>
            <a:r>
              <a:rPr lang="en-US" altLang="x-none" dirty="0">
                <a:solidFill>
                  <a:srgbClr val="FF0000"/>
                </a:solidFill>
              </a:rPr>
              <a:t>Bus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>
                <a:solidFill>
                  <a:srgbClr val="FF0000"/>
                </a:solidFill>
              </a:rPr>
              <a:t>Bus</a:t>
            </a:r>
            <a:r>
              <a:rPr lang="en-US" altLang="x-none" sz="2000" dirty="0"/>
              <a:t>: An interconnection between components (including CPU) </a:t>
            </a:r>
          </a:p>
          <a:p>
            <a:pPr lvl="1" defTabSz="914400"/>
            <a:r>
              <a:rPr lang="en-US" altLang="x-none" sz="1600" dirty="0"/>
              <a:t>More than one device can be connected</a:t>
            </a:r>
          </a:p>
          <a:p>
            <a:pPr defTabSz="914400"/>
            <a:endParaRPr lang="en-US" dirty="0"/>
          </a:p>
          <a:p>
            <a:pPr algn="ctr">
              <a:buFontTx/>
              <a:buNone/>
            </a:pPr>
            <a:r>
              <a:rPr lang="en-US" altLang="x-none" sz="1800" dirty="0">
                <a:latin typeface="Calibri" charset="0"/>
                <a:ea typeface="Calibri" charset="0"/>
                <a:cs typeface="Calibri" charset="0"/>
              </a:rPr>
              <a:t>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394557" y="4904530"/>
              <a:ext cx="8819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69124" y="3443242"/>
              <a:ext cx="9765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ports</a:t>
            </a: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69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4322675" y="6762563"/>
            <a:ext cx="965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130320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- Single Bus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1775"/>
            <a:ext cx="8704263" cy="54800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58850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CPU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210043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Memory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361237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Video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512430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Keyboard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6636243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Floppy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8148178" y="4535805"/>
            <a:ext cx="1259946" cy="671971"/>
          </a:xfrm>
          <a:prstGeom prst="rect">
            <a:avLst/>
          </a:prstGeom>
          <a:solidFill>
            <a:srgbClr val="399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Disk</a:t>
            </a:r>
            <a:br>
              <a:rPr lang="en-US" altLang="x-none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88503" y="5879747"/>
            <a:ext cx="88196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 flipV="1">
            <a:off x="126047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277241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 flipV="1">
            <a:off x="428434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 flipV="1">
            <a:off x="579628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 flipV="1">
            <a:off x="7308215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38" name="Line 21"/>
          <p:cNvSpPr>
            <a:spLocks noChangeShapeType="1"/>
          </p:cNvSpPr>
          <p:nvPr/>
        </p:nvSpPr>
        <p:spPr bwMode="auto">
          <a:xfrm flipV="1">
            <a:off x="8820150" y="5207776"/>
            <a:ext cx="0" cy="6719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7658200" y="6047740"/>
            <a:ext cx="1475981" cy="43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2205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System bus</a:t>
            </a:r>
          </a:p>
        </p:txBody>
      </p:sp>
      <p:sp>
        <p:nvSpPr>
          <p:cNvPr id="5140" name="AutoShape 23"/>
          <p:cNvSpPr>
            <a:spLocks noChangeArrowheads="1"/>
          </p:cNvSpPr>
          <p:nvPr/>
        </p:nvSpPr>
        <p:spPr bwMode="auto">
          <a:xfrm>
            <a:off x="8400167" y="2771880"/>
            <a:ext cx="755968" cy="75596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 sz="1984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141" name="Group 24"/>
          <p:cNvGrpSpPr>
            <a:grpSpLocks/>
          </p:cNvGrpSpPr>
          <p:nvPr/>
        </p:nvGrpSpPr>
        <p:grpSpPr bwMode="auto">
          <a:xfrm>
            <a:off x="6804236" y="3107866"/>
            <a:ext cx="923960" cy="419982"/>
            <a:chOff x="3888" y="1776"/>
            <a:chExt cx="528" cy="240"/>
          </a:xfrm>
        </p:grpSpPr>
        <p:sp>
          <p:nvSpPr>
            <p:cNvPr id="5166" name="Rectangle 25"/>
            <p:cNvSpPr>
              <a:spLocks noChangeArrowheads="1"/>
            </p:cNvSpPr>
            <p:nvPr/>
          </p:nvSpPr>
          <p:spPr bwMode="auto">
            <a:xfrm>
              <a:off x="3888" y="1776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7" name="Rectangle 26"/>
            <p:cNvSpPr>
              <a:spLocks noChangeArrowheads="1"/>
            </p:cNvSpPr>
            <p:nvPr/>
          </p:nvSpPr>
          <p:spPr bwMode="auto">
            <a:xfrm>
              <a:off x="4032" y="1872"/>
              <a:ext cx="240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5142" name="Picture 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373" y="2267902"/>
            <a:ext cx="1259946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43" name="Group 28"/>
          <p:cNvGrpSpPr>
            <a:grpSpLocks/>
          </p:cNvGrpSpPr>
          <p:nvPr/>
        </p:nvGrpSpPr>
        <p:grpSpPr bwMode="auto">
          <a:xfrm>
            <a:off x="5252054" y="2939873"/>
            <a:ext cx="974708" cy="671971"/>
            <a:chOff x="3001" y="1728"/>
            <a:chExt cx="557" cy="384"/>
          </a:xfrm>
        </p:grpSpPr>
        <p:sp>
          <p:nvSpPr>
            <p:cNvPr id="5152" name="Rectangle 29"/>
            <p:cNvSpPr>
              <a:spLocks noChangeArrowheads="1"/>
            </p:cNvSpPr>
            <p:nvPr/>
          </p:nvSpPr>
          <p:spPr bwMode="auto">
            <a:xfrm rot="-1140176">
              <a:off x="3024" y="1728"/>
              <a:ext cx="534" cy="28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3" name="Rectangle 30"/>
            <p:cNvSpPr>
              <a:spLocks noChangeArrowheads="1"/>
            </p:cNvSpPr>
            <p:nvPr/>
          </p:nvSpPr>
          <p:spPr bwMode="auto">
            <a:xfrm rot="-1140176">
              <a:off x="3049" y="1840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4" name="Rectangle 31"/>
            <p:cNvSpPr>
              <a:spLocks noChangeArrowheads="1"/>
            </p:cNvSpPr>
            <p:nvPr/>
          </p:nvSpPr>
          <p:spPr bwMode="auto">
            <a:xfrm rot="-1140176">
              <a:off x="3127" y="1813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5" name="Rectangle 32"/>
            <p:cNvSpPr>
              <a:spLocks noChangeArrowheads="1"/>
            </p:cNvSpPr>
            <p:nvPr/>
          </p:nvSpPr>
          <p:spPr bwMode="auto">
            <a:xfrm rot="-1140176">
              <a:off x="3153" y="1891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6" name="Rectangle 33"/>
            <p:cNvSpPr>
              <a:spLocks noChangeArrowheads="1"/>
            </p:cNvSpPr>
            <p:nvPr/>
          </p:nvSpPr>
          <p:spPr bwMode="auto">
            <a:xfrm rot="-1140176">
              <a:off x="3204" y="1786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7" name="Rectangle 34"/>
            <p:cNvSpPr>
              <a:spLocks noChangeArrowheads="1"/>
            </p:cNvSpPr>
            <p:nvPr/>
          </p:nvSpPr>
          <p:spPr bwMode="auto">
            <a:xfrm rot="-1140176">
              <a:off x="3231" y="1864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8" name="Rectangle 35"/>
            <p:cNvSpPr>
              <a:spLocks noChangeArrowheads="1"/>
            </p:cNvSpPr>
            <p:nvPr/>
          </p:nvSpPr>
          <p:spPr bwMode="auto">
            <a:xfrm rot="-1140176">
              <a:off x="3180" y="1968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59" name="Rectangle 36"/>
            <p:cNvSpPr>
              <a:spLocks noChangeArrowheads="1"/>
            </p:cNvSpPr>
            <p:nvPr/>
          </p:nvSpPr>
          <p:spPr bwMode="auto">
            <a:xfrm rot="-1140176">
              <a:off x="3102" y="1995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0" name="Rectangle 37"/>
            <p:cNvSpPr>
              <a:spLocks noChangeArrowheads="1"/>
            </p:cNvSpPr>
            <p:nvPr/>
          </p:nvSpPr>
          <p:spPr bwMode="auto">
            <a:xfrm rot="-1140176">
              <a:off x="3076" y="1917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1" name="Rectangle 38"/>
            <p:cNvSpPr>
              <a:spLocks noChangeArrowheads="1"/>
            </p:cNvSpPr>
            <p:nvPr/>
          </p:nvSpPr>
          <p:spPr bwMode="auto">
            <a:xfrm rot="-1140176">
              <a:off x="3336" y="1914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2" name="Rectangle 39"/>
            <p:cNvSpPr>
              <a:spLocks noChangeArrowheads="1"/>
            </p:cNvSpPr>
            <p:nvPr/>
          </p:nvSpPr>
          <p:spPr bwMode="auto">
            <a:xfrm rot="-1140176">
              <a:off x="3309" y="1837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3" name="Rectangle 40"/>
            <p:cNvSpPr>
              <a:spLocks noChangeArrowheads="1"/>
            </p:cNvSpPr>
            <p:nvPr/>
          </p:nvSpPr>
          <p:spPr bwMode="auto">
            <a:xfrm rot="-1140176">
              <a:off x="3413" y="1888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4" name="Rectangle 41"/>
            <p:cNvSpPr>
              <a:spLocks noChangeArrowheads="1"/>
            </p:cNvSpPr>
            <p:nvPr/>
          </p:nvSpPr>
          <p:spPr bwMode="auto">
            <a:xfrm rot="-1140176">
              <a:off x="3257" y="1941"/>
              <a:ext cx="41" cy="4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1984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65" name="Freeform 42"/>
            <p:cNvSpPr>
              <a:spLocks/>
            </p:cNvSpPr>
            <p:nvPr/>
          </p:nvSpPr>
          <p:spPr bwMode="auto">
            <a:xfrm rot="20459824" flipH="1">
              <a:off x="3001" y="1825"/>
              <a:ext cx="41" cy="287"/>
            </a:xfrm>
            <a:custGeom>
              <a:avLst/>
              <a:gdLst>
                <a:gd name="T0" fmla="*/ 0 w 96"/>
                <a:gd name="T1" fmla="*/ 336 h 336"/>
                <a:gd name="T2" fmla="*/ 96 w 96"/>
                <a:gd name="T3" fmla="*/ 48 h 336"/>
                <a:gd name="T4" fmla="*/ 0 w 96"/>
                <a:gd name="T5" fmla="*/ 0 h 336"/>
                <a:gd name="T6" fmla="*/ 0 w 9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36"/>
                <a:gd name="T14" fmla="*/ 96 w 9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36">
                  <a:moveTo>
                    <a:pt x="0" y="336"/>
                  </a:moveTo>
                  <a:lnTo>
                    <a:pt x="96" y="48"/>
                  </a:lnTo>
                  <a:lnTo>
                    <a:pt x="0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984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144" name="Line 43"/>
          <p:cNvSpPr>
            <a:spLocks noChangeShapeType="1"/>
          </p:cNvSpPr>
          <p:nvPr/>
        </p:nvSpPr>
        <p:spPr bwMode="auto">
          <a:xfrm flipV="1">
            <a:off x="4284345" y="3359855"/>
            <a:ext cx="0" cy="1175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5" name="Line 44"/>
          <p:cNvSpPr>
            <a:spLocks noChangeShapeType="1"/>
          </p:cNvSpPr>
          <p:nvPr/>
        </p:nvSpPr>
        <p:spPr bwMode="auto">
          <a:xfrm flipV="1">
            <a:off x="5712283" y="3443851"/>
            <a:ext cx="0" cy="1091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6" name="Line 45"/>
          <p:cNvSpPr>
            <a:spLocks noChangeShapeType="1"/>
          </p:cNvSpPr>
          <p:nvPr/>
        </p:nvSpPr>
        <p:spPr bwMode="auto">
          <a:xfrm flipV="1">
            <a:off x="7308215" y="3527848"/>
            <a:ext cx="0" cy="1007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47" name="Line 46"/>
          <p:cNvSpPr>
            <a:spLocks noChangeShapeType="1"/>
          </p:cNvSpPr>
          <p:nvPr/>
        </p:nvSpPr>
        <p:spPr bwMode="auto">
          <a:xfrm flipV="1">
            <a:off x="8736153" y="3527848"/>
            <a:ext cx="0" cy="1007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8271" name="Text Box 47"/>
          <p:cNvSpPr txBox="1">
            <a:spLocks noChangeArrowheads="1"/>
          </p:cNvSpPr>
          <p:nvPr/>
        </p:nvSpPr>
        <p:spPr bwMode="auto">
          <a:xfrm>
            <a:off x="3864363" y="1679927"/>
            <a:ext cx="937629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Monitor</a:t>
            </a:r>
          </a:p>
        </p:txBody>
      </p:sp>
      <p:sp>
        <p:nvSpPr>
          <p:cNvPr id="308272" name="Text Box 48"/>
          <p:cNvSpPr txBox="1">
            <a:spLocks noChangeArrowheads="1"/>
          </p:cNvSpPr>
          <p:nvPr/>
        </p:nvSpPr>
        <p:spPr bwMode="auto">
          <a:xfrm>
            <a:off x="5208306" y="1679927"/>
            <a:ext cx="1051506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Keyboard</a:t>
            </a:r>
          </a:p>
        </p:txBody>
      </p:sp>
      <p:sp>
        <p:nvSpPr>
          <p:cNvPr id="308273" name="Text Box 49"/>
          <p:cNvSpPr txBox="1">
            <a:spLocks noChangeArrowheads="1"/>
          </p:cNvSpPr>
          <p:nvPr/>
        </p:nvSpPr>
        <p:spPr bwMode="auto">
          <a:xfrm>
            <a:off x="6720240" y="1679927"/>
            <a:ext cx="797719" cy="63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Floppy</a:t>
            </a:r>
            <a:b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drive</a:t>
            </a:r>
          </a:p>
        </p:txBody>
      </p:sp>
      <p:sp>
        <p:nvSpPr>
          <p:cNvPr id="308274" name="Text Box 50"/>
          <p:cNvSpPr txBox="1">
            <a:spLocks noChangeArrowheads="1"/>
          </p:cNvSpPr>
          <p:nvPr/>
        </p:nvSpPr>
        <p:spPr bwMode="auto">
          <a:xfrm>
            <a:off x="8377419" y="1679927"/>
            <a:ext cx="697179" cy="63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Disk</a:t>
            </a:r>
            <a:b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en-US" sz="1764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drive</a:t>
            </a: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90529" y="6360906"/>
            <a:ext cx="4433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All addresses (memory and I/O) go here.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Memory is just another I/O.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848449" y="5879747"/>
            <a:ext cx="1" cy="499292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27822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– Dual bus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50017" y="6740308"/>
            <a:ext cx="1106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ports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1781470" y="1524317"/>
            <a:ext cx="4433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CPU reads and writes to the memory takes place through this high-speed bus.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860912" y="2170648"/>
            <a:ext cx="0" cy="957563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041590" y="3763792"/>
            <a:ext cx="22836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This </a:t>
            </a:r>
            <a:r>
              <a:rPr lang="en-US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bridge/controller allows </a:t>
            </a:r>
            <a:r>
              <a:rPr lang="en-US" dirty="0">
                <a:solidFill>
                  <a:srgbClr val="3B3E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I/O devices to access memory directly w/o going through CPU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 flipV="1">
            <a:off x="4931335" y="3662492"/>
            <a:ext cx="1314612" cy="212240"/>
          </a:xfrm>
          <a:prstGeom prst="straightConnector1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433891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interfaces -  </a:t>
            </a:r>
            <a:r>
              <a:rPr lang="en-US" altLang="x-none" dirty="0">
                <a:solidFill>
                  <a:srgbClr val="FF0000"/>
                </a:solidFill>
              </a:rPr>
              <a:t>Port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>
                <a:solidFill>
                  <a:srgbClr val="FF0000"/>
                </a:solidFill>
              </a:rPr>
              <a:t>Port</a:t>
            </a:r>
            <a:r>
              <a:rPr lang="en-US" altLang="x-none" sz="2000" dirty="0"/>
              <a:t>: An interface for plugging in only one I/O device</a:t>
            </a:r>
            <a:endParaRPr lang="en-US" dirty="0"/>
          </a:p>
          <a:p>
            <a:pPr algn="ctr">
              <a:buFontTx/>
              <a:buNone/>
            </a:pPr>
            <a:r>
              <a:rPr lang="en-US" altLang="x-none" sz="1800" dirty="0">
                <a:latin typeface="Calibri" charset="0"/>
                <a:ea typeface="Calibri" charset="0"/>
                <a:cs typeface="Calibri" charset="0"/>
              </a:rPr>
              <a:t>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71791"/>
            <a:chOff x="504507" y="1712667"/>
            <a:chExt cx="8987614" cy="487179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8" name="Line 39"/>
            <p:cNvSpPr>
              <a:spLocks noChangeShapeType="1"/>
            </p:cNvSpPr>
            <p:nvPr/>
          </p:nvSpPr>
          <p:spPr bwMode="auto">
            <a:xfrm>
              <a:off x="5460294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39597" y="6740308"/>
            <a:ext cx="1127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ports</a:t>
            </a: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4805340" y="5876702"/>
            <a:ext cx="1343942" cy="923961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interface/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6245947" y="5890888"/>
            <a:ext cx="1415271" cy="921465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Keyboard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7745212" y="5890889"/>
            <a:ext cx="1494703" cy="888928"/>
          </a:xfrm>
          <a:prstGeom prst="rect">
            <a:avLst/>
          </a:prstGeom>
          <a:solidFill>
            <a:srgbClr val="9C000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Mouse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+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USB controller</a:t>
            </a: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5393315" y="5342420"/>
            <a:ext cx="0" cy="53428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4330690" y="6762563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bus</a:t>
            </a:r>
          </a:p>
        </p:txBody>
      </p:sp>
    </p:spTree>
    <p:extLst>
      <p:ext uri="{BB962C8B-B14F-4D97-AF65-F5344CB8AC3E}">
        <p14:creationId xmlns:p14="http://schemas.microsoft.com/office/powerpoint/2010/main" val="36205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3589" y="480254"/>
            <a:ext cx="9031553" cy="839964"/>
          </a:xfrm>
        </p:spPr>
        <p:txBody>
          <a:bodyPr>
            <a:normAutofit fontScale="90000"/>
          </a:bodyPr>
          <a:lstStyle/>
          <a:p>
            <a:r>
              <a:rPr lang="en-US" altLang="x-none" dirty="0"/>
              <a:t>I/O Hardware interfaces -  </a:t>
            </a:r>
            <a:r>
              <a:rPr lang="en-US" altLang="x-none" dirty="0">
                <a:solidFill>
                  <a:srgbClr val="FF0000"/>
                </a:solidFill>
              </a:rPr>
              <a:t>Device Controller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4876" y="1442765"/>
            <a:ext cx="8705040" cy="825138"/>
          </a:xfrm>
        </p:spPr>
        <p:txBody>
          <a:bodyPr/>
          <a:lstStyle/>
          <a:p>
            <a:pPr defTabSz="914400"/>
            <a:r>
              <a:rPr lang="en-US" altLang="x-none" sz="2000" dirty="0">
                <a:solidFill>
                  <a:srgbClr val="FF0000"/>
                </a:solidFill>
              </a:rPr>
              <a:t>Device controller</a:t>
            </a:r>
            <a:r>
              <a:rPr lang="en-US" altLang="x-none" sz="2000" dirty="0"/>
              <a:t>: Connects physical device to system bus/port.</a:t>
            </a:r>
            <a:r>
              <a:rPr lang="en-US" altLang="x-none" sz="1800" dirty="0">
                <a:latin typeface="Calibri" charset="0"/>
                <a:ea typeface="Calibri" charset="0"/>
                <a:cs typeface="Calibri" charset="0"/>
              </a:rPr>
              <a:t>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7528" y="2234554"/>
            <a:ext cx="8987614" cy="4897341"/>
            <a:chOff x="504507" y="1712667"/>
            <a:chExt cx="8987614" cy="489734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316171" y="2216645"/>
              <a:ext cx="0" cy="1679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>
              <a:off x="5460294" y="5828490"/>
              <a:ext cx="0" cy="755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>
              <a:off x="5460294" y="6584457"/>
              <a:ext cx="39478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612373" y="2636627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504507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Video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268431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Network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428467" y="5240515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IDE disk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7" name="Rectangle 28"/>
            <p:cNvSpPr>
              <a:spLocks noChangeArrowheads="1"/>
            </p:cNvSpPr>
            <p:nvPr/>
          </p:nvSpPr>
          <p:spPr bwMode="auto">
            <a:xfrm>
              <a:off x="4872319" y="5354815"/>
              <a:ext cx="1343942" cy="9239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interface/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58" name="Rectangle 29"/>
            <p:cNvSpPr>
              <a:spLocks noChangeArrowheads="1"/>
            </p:cNvSpPr>
            <p:nvPr/>
          </p:nvSpPr>
          <p:spPr bwMode="auto">
            <a:xfrm>
              <a:off x="6312926" y="5369001"/>
              <a:ext cx="1415271" cy="921465"/>
            </a:xfrm>
            <a:prstGeom prst="rect">
              <a:avLst/>
            </a:prstGeom>
            <a:solidFill>
              <a:srgbClr val="9C000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Keyboard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controller</a:t>
              </a:r>
            </a:p>
          </p:txBody>
        </p:sp>
        <p:sp>
          <p:nvSpPr>
            <p:cNvPr id="6159" name="Rectangle 30"/>
            <p:cNvSpPr>
              <a:spLocks noChangeArrowheads="1"/>
            </p:cNvSpPr>
            <p:nvPr/>
          </p:nvSpPr>
          <p:spPr bwMode="auto">
            <a:xfrm>
              <a:off x="7812191" y="5369002"/>
              <a:ext cx="1494703" cy="888928"/>
            </a:xfrm>
            <a:prstGeom prst="rect">
              <a:avLst/>
            </a:prstGeom>
            <a:solidFill>
              <a:srgbClr val="9C000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Mouse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USB controller</a:t>
              </a:r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68431" y="2300642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200348" y="2300642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96280" y="2300641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68431" y="2804620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04507" y="4820533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1176478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2940402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2100438" y="4820533"/>
              <a:ext cx="0" cy="4199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8" name="Line 39"/>
            <p:cNvSpPr>
              <a:spLocks noChangeShapeType="1"/>
            </p:cNvSpPr>
            <p:nvPr/>
          </p:nvSpPr>
          <p:spPr bwMode="auto">
            <a:xfrm>
              <a:off x="5460294" y="4820533"/>
              <a:ext cx="0" cy="5342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88323" y="3140605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644200" y="3896573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SCSI</a:t>
              </a:r>
              <a:b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316171" y="4484548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812193" y="288861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>
              <a:off x="7812193" y="2300642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6174" name="AutoShape 45"/>
            <p:cNvSpPr>
              <a:spLocks noChangeArrowheads="1"/>
            </p:cNvSpPr>
            <p:nvPr/>
          </p:nvSpPr>
          <p:spPr bwMode="auto">
            <a:xfrm>
              <a:off x="7812193" y="1712667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SCSI 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400168" y="4904530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  <p:sp>
          <p:nvSpPr>
            <p:cNvPr id="309295" name="Text Box 47"/>
            <p:cNvSpPr txBox="1">
              <a:spLocks noChangeArrowheads="1"/>
            </p:cNvSpPr>
            <p:nvPr/>
          </p:nvSpPr>
          <p:spPr bwMode="auto">
            <a:xfrm>
              <a:off x="4397669" y="6240676"/>
              <a:ext cx="9492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USB bus</a:t>
              </a:r>
            </a:p>
          </p:txBody>
        </p:sp>
        <p:sp>
          <p:nvSpPr>
            <p:cNvPr id="309296" name="Text Box 48"/>
            <p:cNvSpPr txBox="1">
              <a:spLocks noChangeArrowheads="1"/>
            </p:cNvSpPr>
            <p:nvPr/>
          </p:nvSpPr>
          <p:spPr bwMode="auto">
            <a:xfrm>
              <a:off x="7275536" y="3443242"/>
              <a:ext cx="963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SCSI bus</a:t>
              </a:r>
            </a:p>
          </p:txBody>
        </p:sp>
        <p:sp>
          <p:nvSpPr>
            <p:cNvPr id="309297" name="Text Box 49"/>
            <p:cNvSpPr txBox="1">
              <a:spLocks noChangeArrowheads="1"/>
            </p:cNvSpPr>
            <p:nvPr/>
          </p:nvSpPr>
          <p:spPr bwMode="auto">
            <a:xfrm>
              <a:off x="3383328" y="1900750"/>
              <a:ext cx="1089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Memory bus</a:t>
              </a:r>
            </a:p>
          </p:txBody>
        </p:sp>
      </p:grpSp>
      <p:sp>
        <p:nvSpPr>
          <p:cNvPr id="37" name="Line 21"/>
          <p:cNvSpPr>
            <a:spLocks noChangeShapeType="1"/>
          </p:cNvSpPr>
          <p:nvPr/>
        </p:nvSpPr>
        <p:spPr bwMode="auto">
          <a:xfrm flipV="1">
            <a:off x="6972300" y="68035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8407400" y="6778153"/>
            <a:ext cx="0" cy="322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139597" y="6740308"/>
            <a:ext cx="1127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USB ports</a:t>
            </a:r>
          </a:p>
        </p:txBody>
      </p:sp>
    </p:spTree>
    <p:extLst>
      <p:ext uri="{BB962C8B-B14F-4D97-AF65-F5344CB8AC3E}">
        <p14:creationId xmlns:p14="http://schemas.microsoft.com/office/powerpoint/2010/main" val="1539005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related to I/O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8077035" cy="54807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How to access I/O devices in HW?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Device controllers and device drivers</a:t>
            </a:r>
          </a:p>
          <a:p>
            <a:pPr>
              <a:lnSpc>
                <a:spcPct val="120000"/>
              </a:lnSpc>
            </a:pPr>
            <a:r>
              <a:rPr lang="en-US" dirty="0"/>
              <a:t>How to interact with I/O devices?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/>
              <a:t>Poll based vs. Interrupt based I/O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CPU checks if I/O is complete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An interrupt is generated when I/O is complete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Programmed vs. DMA based I/O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Data is transferred to/from CPU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DMA controller transfers data from device buffer to main memory without CPU intervention</a:t>
            </a:r>
          </a:p>
          <a:p>
            <a:pPr>
              <a:lnSpc>
                <a:spcPct val="120000"/>
              </a:lnSpc>
            </a:pPr>
            <a:r>
              <a:rPr lang="en-US" dirty="0"/>
              <a:t>How are I/O devices categorized?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/>
              <a:t>Character vs. Block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Streams of chars (e.g. printer, modem)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Units of blocks (e.g. disks)</a:t>
            </a:r>
          </a:p>
        </p:txBody>
      </p:sp>
    </p:spTree>
    <p:extLst>
      <p:ext uri="{BB962C8B-B14F-4D97-AF65-F5344CB8AC3E}">
        <p14:creationId xmlns:p14="http://schemas.microsoft.com/office/powerpoint/2010/main" val="2740750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controllers and device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7119266" cy="54807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0" dirty="0"/>
              <a:t>There is always a </a:t>
            </a:r>
            <a:r>
              <a:rPr lang="en-US" dirty="0"/>
              <a:t>device controller </a:t>
            </a:r>
            <a:r>
              <a:rPr lang="en-US" b="0" dirty="0"/>
              <a:t>and a </a:t>
            </a:r>
            <a:r>
              <a:rPr lang="en-US" dirty="0"/>
              <a:t>device driver </a:t>
            </a:r>
            <a:r>
              <a:rPr lang="en-US" b="0" dirty="0"/>
              <a:t>for each device to communicate with the OS.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Device drivers </a:t>
            </a:r>
            <a:r>
              <a:rPr lang="en-US" b="0" dirty="0"/>
              <a:t>are software modules that can be plugged into an OS to handle a particular device. </a:t>
            </a:r>
          </a:p>
          <a:p>
            <a:pPr>
              <a:lnSpc>
                <a:spcPct val="110000"/>
              </a:lnSpc>
            </a:pPr>
            <a:r>
              <a:rPr lang="en-US" dirty="0"/>
              <a:t>Device controllers </a:t>
            </a:r>
            <a:r>
              <a:rPr lang="en-US" b="0" dirty="0"/>
              <a:t>works as an interface between a device and a device driver. 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A device controller may be able to handle multiple devices.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As an interface its main task is to convert serial bit stream to block of bytes, perform error correction as necessary.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51696" y="1542171"/>
            <a:ext cx="1879305" cy="5017379"/>
            <a:chOff x="7751696" y="1542171"/>
            <a:chExt cx="1879305" cy="5017379"/>
          </a:xfrm>
        </p:grpSpPr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7751696" y="1542171"/>
              <a:ext cx="1853905" cy="2299460"/>
            </a:xfrm>
            <a:prstGeom prst="rect">
              <a:avLst/>
            </a:prstGeom>
            <a:solidFill>
              <a:srgbClr val="B6C7FF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  <p:sp>
          <p:nvSpPr>
            <p:cNvPr id="4" name="Rectangle 26"/>
            <p:cNvSpPr>
              <a:spLocks noChangeArrowheads="1"/>
            </p:cNvSpPr>
            <p:nvPr/>
          </p:nvSpPr>
          <p:spPr bwMode="auto">
            <a:xfrm>
              <a:off x="7937500" y="3110360"/>
              <a:ext cx="1498600" cy="587975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7937500" y="4457718"/>
              <a:ext cx="1498600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777096" y="4260090"/>
              <a:ext cx="1853905" cy="229946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8" name="Up-Down Arrow 7"/>
            <p:cNvSpPr/>
            <p:nvPr/>
          </p:nvSpPr>
          <p:spPr bwMode="auto">
            <a:xfrm>
              <a:off x="8623300" y="3698335"/>
              <a:ext cx="216244" cy="759383"/>
            </a:xfrm>
            <a:prstGeom prst="upDownArrow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65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I/O systems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10000"/>
              </a:lnSpc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two main jobs of a computer are I/O and processing.</a:t>
            </a:r>
          </a:p>
          <a:p>
            <a:pPr lvl="1">
              <a:lnSpc>
                <a:spcPct val="110000"/>
              </a:lnSpc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In many cases, the main job is I/O and the processing is merely incidental, e.g.</a:t>
            </a:r>
          </a:p>
          <a:p>
            <a:pPr lvl="2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browse a web page or</a:t>
            </a:r>
          </a:p>
          <a:p>
            <a:pPr lvl="2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 edit a file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I/O system provides the means for the computer to interact with the rest of the world.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9552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port registers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>
                <a:solidFill>
                  <a:srgbClr val="3B3EFF"/>
                </a:solidFill>
              </a:rPr>
              <a:t>status</a:t>
            </a:r>
            <a:r>
              <a:rPr lang="en-GB" altLang="en-US" b="1" dirty="0">
                <a:solidFill>
                  <a:srgbClr val="3B3EFF"/>
                </a:solidFill>
              </a:rPr>
              <a:t> 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host. 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>
                <a:solidFill>
                  <a:srgbClr val="3B3EFF"/>
                </a:solidFill>
              </a:rPr>
              <a:t>command </a:t>
            </a:r>
            <a:r>
              <a:rPr lang="en-GB" altLang="en-US" b="1" dirty="0">
                <a:solidFill>
                  <a:srgbClr val="3B3EFF"/>
                </a:solidFill>
              </a:rPr>
              <a:t>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>
                <a:solidFill>
                  <a:srgbClr val="3B3EFF"/>
                </a:solidFill>
              </a:rPr>
              <a:t>data-in</a:t>
            </a:r>
            <a:r>
              <a:rPr lang="en-GB" altLang="en-US" b="1" dirty="0">
                <a:solidFill>
                  <a:srgbClr val="3B3EFF"/>
                </a:solidFill>
              </a:rPr>
              <a:t>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 to get input.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i="0" dirty="0">
                <a:solidFill>
                  <a:srgbClr val="3B3EFF"/>
                </a:solidFill>
              </a:rPr>
              <a:t>data-out</a:t>
            </a:r>
            <a:r>
              <a:rPr lang="en-GB" altLang="en-US" b="1" dirty="0">
                <a:solidFill>
                  <a:srgbClr val="3B3EFF"/>
                </a:solidFill>
              </a:rPr>
              <a:t>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to send output.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6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port registers -  status register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b="1" dirty="0">
                <a:solidFill>
                  <a:srgbClr val="3B3EFF"/>
                </a:solidFill>
              </a:rPr>
              <a:t>status 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host.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Bits indicate states such as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the current command has completed,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a byte is available to be read from the data-in register,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whether there has been a device error.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5828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3B3EFF"/>
              </a:solidFill>
            </a:endParaRPr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9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port registers -  command register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command register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The command requested from the device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E.g. read or write for a disk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39158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port registers -  data-in register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data-in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Read by the host to get input.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E.g. the data read from the disk when the command is read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61839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1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port registers -  data-out register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03545" y="1501436"/>
            <a:ext cx="9377080" cy="2994364"/>
          </a:xfrm>
        </p:spPr>
        <p:txBody>
          <a:bodyPr>
            <a:normAutofit/>
          </a:bodyPr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data-out register </a:t>
            </a: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Written by the host to send output.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E.g. the data to be written on the the disk when the command is write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altLang="en-US" dirty="0"/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560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69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37970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37971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37972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100931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b="1" dirty="0">
                <a:solidFill>
                  <a:srgbClr val="3B3EFF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1230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4010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3729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solidFill>
            <a:srgbClr val="3B3EFF"/>
          </a:solidFill>
          <a:ln w="25400" cap="flat" cmpd="sng" algn="ctr">
            <a:solidFill>
              <a:srgbClr val="3B3E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0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device communication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2664164"/>
          </a:xfrm>
        </p:spPr>
        <p:txBody>
          <a:bodyPr/>
          <a:lstStyle/>
          <a:p>
            <a:r>
              <a:rPr lang="en-US" dirty="0"/>
              <a:t>Note that both the device driver and the device controller are running as “separate processes” to access the registers.</a:t>
            </a:r>
          </a:p>
          <a:p>
            <a:r>
              <a:rPr lang="en-US" dirty="0"/>
              <a:t>Hence need to ensure the atomicity of register updates.</a:t>
            </a:r>
          </a:p>
          <a:p>
            <a:pPr lvl="1"/>
            <a:r>
              <a:rPr lang="en-US" dirty="0"/>
              <a:t>For example, how can the device controller know that the data to be written on the disk is fully copied onto its registers?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6186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35598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38479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84062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Left Arrow 19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83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Polling: I/O interfacing in software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027" y="4748113"/>
            <a:ext cx="7116402" cy="2357438"/>
            <a:chOff x="1189398" y="6443661"/>
            <a:chExt cx="7116402" cy="2357438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 rot="16200000" flipH="1">
              <a:off x="5003957" y="5499253"/>
              <a:ext cx="2326370" cy="4277317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 rot="16200000" flipH="1">
              <a:off x="1317274" y="7109376"/>
              <a:ext cx="1832916" cy="955994"/>
            </a:xfrm>
            <a:prstGeom prst="rect">
              <a:avLst/>
            </a:prstGeom>
            <a:solidFill>
              <a:srgbClr val="B6C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driver</a:t>
              </a: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 rot="16200000" flipH="1">
              <a:off x="4871314" y="5848159"/>
              <a:ext cx="2121583" cy="360439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>
                  <a:latin typeface="Calibri" charset="0"/>
                  <a:ea typeface="Calibri" charset="0"/>
                  <a:cs typeface="Calibri" charset="0"/>
                </a:rPr>
                <a:t>device</a:t>
              </a:r>
              <a:b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 rot="16200000" flipH="1">
              <a:off x="838381" y="6794678"/>
              <a:ext cx="2357438" cy="1655403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1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b="1" dirty="0">
                  <a:latin typeface="Calibri" charset="0"/>
                  <a:ea typeface="Calibri" charset="0"/>
                  <a:cs typeface="Calibri" charset="0"/>
                </a:rPr>
                <a:t>Operating system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38754"/>
              </p:ext>
            </p:extLst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93148"/>
              </p:ext>
            </p:extLst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79401"/>
              </p:ext>
            </p:extLst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2486"/>
              </p:ext>
            </p:extLst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Left Arrow 16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1000" y="1247131"/>
            <a:ext cx="9461500" cy="1257690"/>
          </a:xfrm>
          <a:prstGeom prst="rect">
            <a:avLst/>
          </a:prstGeom>
          <a:solidFill>
            <a:srgbClr val="FF0000">
              <a:alpha val="28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/* DEVICE DRIVER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while (*</a:t>
            </a:r>
            <a:r>
              <a:rPr lang="en-US" altLang="en-US" sz="1600" b="1" dirty="0" err="1">
                <a:latin typeface="Courier New" charset="0"/>
              </a:rPr>
              <a:t>deviceStatus&amp;BUSY</a:t>
            </a:r>
            <a:r>
              <a:rPr lang="en-US" altLang="en-US" sz="1600" b="1" dirty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600" b="1" dirty="0" err="1">
                <a:solidFill>
                  <a:srgbClr val="3B3EFF"/>
                </a:solidFill>
                <a:latin typeface="Courier New" charset="0"/>
              </a:rPr>
              <a:t>POLL:repeatedly</a:t>
            </a:r>
            <a:r>
              <a:rPr lang="en-US" altLang="en-US" sz="1600" b="1" dirty="0">
                <a:solidFill>
                  <a:srgbClr val="3B3EFF"/>
                </a:solidFill>
                <a:latin typeface="Courier New" charset="0"/>
              </a:rPr>
              <a:t> check the busy bit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deviceDataOut</a:t>
            </a:r>
            <a:r>
              <a:rPr lang="en-US" altLang="en-US" sz="1600" b="1" dirty="0">
                <a:latin typeface="Courier New" charset="0"/>
              </a:rPr>
              <a:t> = </a:t>
            </a:r>
            <a:r>
              <a:rPr lang="en-US" altLang="en-US" sz="1600" b="1" dirty="0" err="1">
                <a:latin typeface="Courier New" charset="0"/>
              </a:rPr>
              <a:t>data_byte</a:t>
            </a:r>
            <a:r>
              <a:rPr lang="en-US" altLang="en-US" sz="1600" b="1" dirty="0">
                <a:latin typeface="Courier New" charset="0"/>
              </a:rPr>
              <a:t>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write a byte into the data-out register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deviceCommand</a:t>
            </a:r>
            <a:r>
              <a:rPr lang="en-US" altLang="en-US" sz="1600" b="1" dirty="0">
                <a:latin typeface="Courier New" charset="0"/>
              </a:rPr>
              <a:t> |= WRITE;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sets the command as WRITE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deviceCommand</a:t>
            </a:r>
            <a:r>
              <a:rPr lang="en-US" altLang="en-US" sz="1600" b="1" dirty="0">
                <a:latin typeface="Courier New" charset="0"/>
              </a:rPr>
              <a:t> |= READY;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sets the command-ready bit */</a:t>
            </a: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18268" y="2839716"/>
            <a:ext cx="9586963" cy="1542468"/>
          </a:xfrm>
          <a:prstGeom prst="rect">
            <a:avLst/>
          </a:prstGeom>
          <a:solidFill>
            <a:srgbClr val="FFC000">
              <a:alpha val="45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/* DEVICE CONTROLLER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while(TRUE){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	while (*</a:t>
            </a:r>
            <a:r>
              <a:rPr lang="en-US" altLang="en-US" sz="1600" b="1" dirty="0" err="1">
                <a:latin typeface="Courier New" charset="0"/>
              </a:rPr>
              <a:t>deviceCommand&amp;READY</a:t>
            </a:r>
            <a:r>
              <a:rPr lang="en-US" altLang="en-US" sz="1600" b="1" dirty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repeatedly check the command ready bit*/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	*</a:t>
            </a:r>
            <a:r>
              <a:rPr lang="en-US" altLang="en-US" sz="1600" b="1" dirty="0" err="1">
                <a:latin typeface="Courier New" charset="0"/>
              </a:rPr>
              <a:t>deviceStatus</a:t>
            </a:r>
            <a:r>
              <a:rPr lang="en-US" altLang="en-US" sz="1600" b="1" dirty="0">
                <a:latin typeface="Courier New" charset="0"/>
              </a:rPr>
              <a:t> = BUSY;   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>
                <a:latin typeface="Courier New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 the 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   /* </a:t>
            </a:r>
            <a:r>
              <a:rPr lang="is-IS" altLang="en-US" sz="1600" b="1" dirty="0">
                <a:solidFill>
                  <a:schemeClr val="tx1"/>
                </a:solidFill>
                <a:latin typeface="Courier New" charset="0"/>
              </a:rPr>
              <a:t>…................ */</a:t>
            </a:r>
            <a:endParaRPr lang="en-US" altLang="en-US" sz="1600" b="1" dirty="0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59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Polling: I/O interfacing in software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1000" y="1247131"/>
            <a:ext cx="9461500" cy="1318269"/>
          </a:xfrm>
          <a:prstGeom prst="rect">
            <a:avLst/>
          </a:prstGeom>
          <a:solidFill>
            <a:srgbClr val="FF0000">
              <a:alpha val="28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/* DEVICE DRIVER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while (*</a:t>
            </a:r>
            <a:r>
              <a:rPr lang="en-US" altLang="en-US" sz="1600" b="1" dirty="0" err="1">
                <a:latin typeface="Courier New" charset="0"/>
              </a:rPr>
              <a:t>deviceStatus&amp;BUSY</a:t>
            </a:r>
            <a:r>
              <a:rPr lang="en-US" altLang="en-US" sz="1600" b="1" dirty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repeatedly check the busy bit in status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deviceDataOut</a:t>
            </a:r>
            <a:r>
              <a:rPr lang="en-US" altLang="en-US" sz="1600" b="1" dirty="0">
                <a:latin typeface="Courier New" charset="0"/>
              </a:rPr>
              <a:t> = </a:t>
            </a:r>
            <a:r>
              <a:rPr lang="en-US" altLang="en-US" sz="1600" b="1" dirty="0" err="1">
                <a:latin typeface="Courier New" charset="0"/>
              </a:rPr>
              <a:t>data_byte</a:t>
            </a:r>
            <a:r>
              <a:rPr lang="en-US" altLang="en-US" sz="1600" b="1" dirty="0">
                <a:latin typeface="Courier New" charset="0"/>
              </a:rPr>
              <a:t>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write a byte into the data-out register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deviceCommand</a:t>
            </a:r>
            <a:r>
              <a:rPr lang="en-US" altLang="en-US" sz="1600" b="1" dirty="0">
                <a:latin typeface="Courier New" charset="0"/>
              </a:rPr>
              <a:t> |= WRITE;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sets the command as WRITE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deviceCommand</a:t>
            </a:r>
            <a:r>
              <a:rPr lang="en-US" altLang="en-US" sz="1600" b="1" dirty="0">
                <a:latin typeface="Courier New" charset="0"/>
              </a:rPr>
              <a:t> |= READY;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sets the command-ready bit */</a:t>
            </a: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17844" y="2787485"/>
            <a:ext cx="9586963" cy="4645473"/>
          </a:xfrm>
          <a:prstGeom prst="rect">
            <a:avLst/>
          </a:prstGeom>
          <a:solidFill>
            <a:srgbClr val="FFC000">
              <a:alpha val="45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100794" tIns="50397" rIns="100794" bIns="50397">
            <a:no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/* DEVICE CONTROLLER CODE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while(TRUE){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	while (*</a:t>
            </a:r>
            <a:r>
              <a:rPr lang="en-US" altLang="en-US" sz="1600" b="1" dirty="0" err="1">
                <a:latin typeface="Courier New" charset="0"/>
              </a:rPr>
              <a:t>deviceCommand&amp;READY</a:t>
            </a:r>
            <a:r>
              <a:rPr lang="en-US" altLang="en-US" sz="1600" b="1" dirty="0"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repeatedly check the command ready bit*/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	*</a:t>
            </a:r>
            <a:r>
              <a:rPr lang="en-US" altLang="en-US" sz="1600" b="1" dirty="0" err="1">
                <a:latin typeface="Courier New" charset="0"/>
              </a:rPr>
              <a:t>deviceStatus</a:t>
            </a:r>
            <a:r>
              <a:rPr lang="en-US" altLang="en-US" sz="1600" b="1" dirty="0">
                <a:latin typeface="Courier New" charset="0"/>
              </a:rPr>
              <a:t> |= BUSY;   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>
                <a:latin typeface="Courier New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set the 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 </a:t>
            </a:r>
            <a:endParaRPr lang="en-US" altLang="en-US" sz="1600" b="1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latin typeface="Courier New" charset="0"/>
              </a:rPr>
              <a:t>	Command = *</a:t>
            </a:r>
            <a:r>
              <a:rPr lang="en-US" altLang="en-US" sz="1600" b="1" dirty="0" err="1">
                <a:latin typeface="Courier New" charset="0"/>
              </a:rPr>
              <a:t>deviceCommand</a:t>
            </a:r>
            <a:r>
              <a:rPr lang="en-US" altLang="en-US" sz="1600" b="1" dirty="0">
                <a:latin typeface="Courier New" charset="0"/>
              </a:rPr>
              <a:t>;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</a:t>
            </a:r>
            <a:r>
              <a:rPr lang="en-US" altLang="en-US" sz="1600" b="1" dirty="0">
                <a:latin typeface="Courier New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read the command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if (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Command&amp;WRITE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)      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if the command is WRITE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dataOut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altLang="en-US" sz="1600" b="1" dirty="0">
                <a:latin typeface="Courier New" charset="0"/>
              </a:rPr>
              <a:t>*</a:t>
            </a:r>
            <a:r>
              <a:rPr lang="en-US" altLang="en-US" sz="1600" b="1" dirty="0" err="1">
                <a:latin typeface="Courier New" charset="0"/>
              </a:rPr>
              <a:t>deviceDataOut</a:t>
            </a:r>
            <a:r>
              <a:rPr lang="en-US" altLang="en-US" sz="1600" b="1" dirty="0">
                <a:latin typeface="Courier New" charset="0"/>
              </a:rPr>
              <a:t>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read the data put by the OS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    	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success= 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WriteToDevice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dataOut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);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do the I/O on the device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if (success){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deviceCommand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!READY;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clear the command-ready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!ERROR;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clear the error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!BUSY;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clear the 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}else{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deviceCommand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!READY;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clear the command-ready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|= ERROR;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SET the error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	*</a:t>
            </a:r>
            <a:r>
              <a:rPr lang="en-US" altLang="en-US" sz="1600" b="1" dirty="0" err="1">
                <a:solidFill>
                  <a:schemeClr val="tx1"/>
                </a:solidFill>
                <a:latin typeface="Courier New" charset="0"/>
              </a:rPr>
              <a:t>deviceStatus</a:t>
            </a: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 &amp;= !BUSY;      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clear the busy bit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	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00" b="1" dirty="0">
                <a:solidFill>
                  <a:srgbClr val="FF0000"/>
                </a:solidFill>
                <a:latin typeface="Courier New" charset="0"/>
              </a:rPr>
              <a:t>/* code for other commands */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6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600" b="1" dirty="0">
              <a:solidFill>
                <a:srgbClr val="FF0000"/>
              </a:solidFill>
              <a:latin typeface="Courier New" charset="0"/>
            </a:endParaRPr>
          </a:p>
          <a:p>
            <a:pPr marL="0" lvl="1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16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91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0" y="5989638"/>
            <a:ext cx="97059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</a:pPr>
            <a:endParaRPr lang="en-GB" altLang="en-US" dirty="0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1288"/>
            <a:ext cx="916622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9118711" cy="839964"/>
          </a:xfrm>
        </p:spPr>
        <p:txBody>
          <a:bodyPr>
            <a:normAutofit fontScale="90000"/>
          </a:bodyPr>
          <a:lstStyle/>
          <a:p>
            <a:r>
              <a:rPr lang="en-US" dirty="0"/>
              <a:t>Polling I/O example: Steps in printing a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5284788"/>
            <a:ext cx="9268446" cy="169741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/>
              <a:t>Copy the string to be printed into a buffer in the kernel space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/>
              <a:t>Poll the printer and send a character if not busy.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GB" altLang="en-US" dirty="0"/>
              <a:t>Loop until the end of the string.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85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4000" y="1717990"/>
            <a:ext cx="9575800" cy="39797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p is the kernel buffer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loop on every character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for (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=0; 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&lt;count; 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++){	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/* loop until device is ready */</a:t>
            </a:r>
            <a:endParaRPr lang="en-US" altLang="en-US" sz="2000" b="1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while (*</a:t>
            </a:r>
            <a:r>
              <a:rPr lang="en-US" altLang="en-US" sz="2000" b="1" dirty="0" err="1">
                <a:latin typeface="Courier New" charset="0"/>
              </a:rPr>
              <a:t>printerStatusRegister</a:t>
            </a:r>
            <a:r>
              <a:rPr lang="en-US" altLang="en-US" sz="2000" b="1" dirty="0">
                <a:latin typeface="Courier New" charset="0"/>
              </a:rPr>
              <a:t> != READY);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		/* POLLING/BUSY WAITING!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	/* output one char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*</a:t>
            </a:r>
            <a:r>
              <a:rPr lang="en-US" altLang="en-US" sz="2000" b="1" dirty="0" err="1">
                <a:latin typeface="Courier New" charset="0"/>
              </a:rPr>
              <a:t>printerDataRegister</a:t>
            </a:r>
            <a:r>
              <a:rPr lang="en-US" altLang="en-US" sz="2000" b="1" dirty="0">
                <a:latin typeface="Courier New" charset="0"/>
              </a:rPr>
              <a:t> = 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}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returnToUser</a:t>
            </a:r>
            <a:r>
              <a:rPr lang="en-US" altLang="en-US" sz="2000" b="1" dirty="0">
                <a:latin typeface="Courier New" charset="0"/>
              </a:rPr>
              <a:t>();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Programmed Polling I/O example: Pseudocode for printing a string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89" y="5723153"/>
            <a:ext cx="8705040" cy="1406899"/>
          </a:xfrm>
        </p:spPr>
        <p:txBody>
          <a:bodyPr/>
          <a:lstStyle/>
          <a:p>
            <a:r>
              <a:rPr lang="en-US" dirty="0"/>
              <a:t>Polling is essentially busy waiting and wastes CPU time!</a:t>
            </a:r>
          </a:p>
          <a:p>
            <a:pPr lvl="1"/>
            <a:r>
              <a:rPr lang="en-US" dirty="0"/>
              <a:t>Any ideas how to fix it?</a:t>
            </a:r>
          </a:p>
        </p:txBody>
      </p:sp>
    </p:spTree>
    <p:extLst>
      <p:ext uri="{BB962C8B-B14F-4D97-AF65-F5344CB8AC3E}">
        <p14:creationId xmlns:p14="http://schemas.microsoft.com/office/powerpoint/2010/main" val="1619824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devices  in OS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5798171" cy="54807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3300" dirty="0"/>
              <a:t>I/O devices vary greatly </a:t>
            </a:r>
          </a:p>
          <a:p>
            <a:pPr>
              <a:lnSpc>
                <a:spcPct val="120000"/>
              </a:lnSpc>
            </a:pPr>
            <a:r>
              <a:rPr lang="en-US" dirty="0"/>
              <a:t>Data rate: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may vary by several orders of magnitude</a:t>
            </a:r>
          </a:p>
          <a:p>
            <a:pPr>
              <a:lnSpc>
                <a:spcPct val="120000"/>
              </a:lnSpc>
            </a:pPr>
            <a:r>
              <a:rPr lang="en-US" dirty="0"/>
              <a:t>Complexity of control: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exclusive vs. shared devices</a:t>
            </a:r>
          </a:p>
          <a:p>
            <a:pPr>
              <a:lnSpc>
                <a:spcPct val="120000"/>
              </a:lnSpc>
            </a:pPr>
            <a:r>
              <a:rPr lang="en-US" dirty="0"/>
              <a:t>Unit of transfer: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stream of bytes vs. block-I/O</a:t>
            </a:r>
          </a:p>
          <a:p>
            <a:pPr>
              <a:lnSpc>
                <a:spcPct val="120000"/>
              </a:lnSpc>
            </a:pPr>
            <a:r>
              <a:rPr lang="en-US" dirty="0"/>
              <a:t>Data representations: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character encoding, error codes, parity conventions</a:t>
            </a:r>
          </a:p>
          <a:p>
            <a:pPr>
              <a:lnSpc>
                <a:spcPct val="120000"/>
              </a:lnSpc>
            </a:pPr>
            <a:r>
              <a:rPr lang="en-US" dirty="0"/>
              <a:t>Error conditions: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consequences, range of responses</a:t>
            </a:r>
          </a:p>
          <a:p>
            <a:pPr>
              <a:lnSpc>
                <a:spcPct val="120000"/>
              </a:lnSpc>
            </a:pPr>
            <a:r>
              <a:rPr lang="en-US" dirty="0"/>
              <a:t>Applications: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impact on resource scheduling, buffering schemes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1501436"/>
            <a:ext cx="3671887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25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- refresher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5"/>
            <a:ext cx="8705040" cy="26743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Interrupts are hardware exceptions. </a:t>
            </a:r>
          </a:p>
          <a:p>
            <a:pPr>
              <a:lnSpc>
                <a:spcPct val="120000"/>
              </a:lnSpc>
            </a:pPr>
            <a:r>
              <a:rPr lang="en-US" dirty="0"/>
              <a:t>CPU has an interrupt wire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Connected to an interrupt controller, which in turn is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connected to I/O devices</a:t>
            </a:r>
          </a:p>
          <a:p>
            <a:pPr>
              <a:lnSpc>
                <a:spcPct val="120000"/>
              </a:lnSpc>
            </a:pPr>
            <a:r>
              <a:rPr lang="en-US" dirty="0"/>
              <a:t>When one of the devices generate an interrupt signal, the controller informs the CPU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CPU acknowledges the interrupt and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Jumps to the interrupt service routine (ISR)  if needed.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9" y="4062413"/>
            <a:ext cx="885507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299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ChangeArrowheads="1"/>
          </p:cNvSpPr>
          <p:nvPr/>
        </p:nvSpPr>
        <p:spPr bwMode="auto">
          <a:xfrm rot="16200000" flipH="1">
            <a:off x="2242731" y="6012683"/>
            <a:ext cx="1038619" cy="955994"/>
          </a:xfrm>
          <a:prstGeom prst="rect">
            <a:avLst/>
          </a:prstGeom>
          <a:solidFill>
            <a:srgbClr val="B6C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device</a:t>
            </a:r>
            <a:br>
              <a:rPr lang="en-US" altLang="x-none" b="1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driver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 rot="16200000" flipH="1">
            <a:off x="1262549" y="5047668"/>
            <a:ext cx="2357438" cy="1758328"/>
          </a:xfrm>
          <a:prstGeom prst="rect">
            <a:avLst/>
          </a:prstGeom>
          <a:solidFill>
            <a:srgbClr val="FFC000">
              <a:alpha val="3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Operating system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Interrupt-Driven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307659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Use interrupts!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Recall that interrupts are “hardware exceptions” that allow I/O devices to signal the CPU that they need attention!</a:t>
            </a:r>
          </a:p>
          <a:p>
            <a:pPr>
              <a:lnSpc>
                <a:spcPct val="120000"/>
              </a:lnSpc>
            </a:pPr>
            <a:r>
              <a:rPr lang="en-US" dirty="0"/>
              <a:t>The device driver initiates the I/O and resume (instead of busy waiting)</a:t>
            </a:r>
          </a:p>
          <a:p>
            <a:pPr>
              <a:lnSpc>
                <a:spcPct val="120000"/>
              </a:lnSpc>
            </a:pPr>
            <a:r>
              <a:rPr lang="en-US" dirty="0"/>
              <a:t>When done, the device raises an interrupt to let the CPU (hence OS) know that it’s ready to accept more</a:t>
            </a:r>
          </a:p>
          <a:p>
            <a:pPr>
              <a:lnSpc>
                <a:spcPct val="120000"/>
              </a:lnSpc>
            </a:pPr>
            <a:r>
              <a:rPr lang="en-US" dirty="0"/>
              <a:t>The interrupt service routine (handler) sends some more.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 rot="16200000" flipH="1">
            <a:off x="5479586" y="3803705"/>
            <a:ext cx="2326370" cy="4277317"/>
          </a:xfrm>
          <a:prstGeom prst="rect">
            <a:avLst/>
          </a:prstGeom>
          <a:solidFill>
            <a:srgbClr val="FF0000">
              <a:alpha val="2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Device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 rot="16200000" flipH="1">
            <a:off x="5346943" y="4152611"/>
            <a:ext cx="2121583" cy="360439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>
                <a:latin typeface="Calibri" charset="0"/>
                <a:ea typeface="Calibri" charset="0"/>
                <a:cs typeface="Calibri" charset="0"/>
              </a:rPr>
              <a:t>device</a:t>
            </a:r>
            <a:br>
              <a:rPr lang="en-US" altLang="x-none" b="1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9015" y="4975028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513789" y="4846992"/>
            <a:ext cx="74315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487134" y="5791640"/>
            <a:ext cx="84510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data-in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347000" y="5308899"/>
            <a:ext cx="11253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command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449658" y="6297351"/>
            <a:ext cx="99097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data-out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669015" y="5468742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669015" y="5962456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669015" y="6459254"/>
          <a:ext cx="2133600" cy="457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78000"/>
                        </a:lnSpc>
                        <a:spcBef>
                          <a:spcPts val="2313"/>
                        </a:spcBef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2pPr>
                      <a:lvl3pPr marL="11430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 i="1">
                          <a:solidFill>
                            <a:srgbClr val="2300DC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3pPr>
                      <a:lvl4pPr marL="1600200" indent="-228600" eaLnBrk="0">
                        <a:lnSpc>
                          <a:spcPct val="78000"/>
                        </a:lnSpc>
                        <a:spcAft>
                          <a:spcPts val="575"/>
                        </a:spcAft>
                        <a:buClr>
                          <a:srgbClr val="993333"/>
                        </a:buClr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4pPr>
                      <a:lvl5pPr marL="2057400" indent="-228600" eaLnBrk="0">
                        <a:lnSpc>
                          <a:spcPct val="78000"/>
                        </a:lnSpc>
                        <a:spcAft>
                          <a:spcPts val="288"/>
                        </a:spcAft>
                        <a:buClr>
                          <a:srgbClr val="993333"/>
                        </a:buClr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993333"/>
                        </a:buClr>
                        <a:buSzPct val="45000"/>
                        <a:buFont typeface="Wingdings" charset="2"/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S Gothic" charset="-128"/>
                          <a:cs typeface="MS 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Left Arrow 16"/>
          <p:cNvSpPr/>
          <p:nvPr/>
        </p:nvSpPr>
        <p:spPr bwMode="auto">
          <a:xfrm>
            <a:off x="3333129" y="5162452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 bwMode="auto">
          <a:xfrm>
            <a:off x="3383906" y="6104559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 bwMode="auto">
          <a:xfrm flipH="1">
            <a:off x="3383906" y="662575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 bwMode="auto">
          <a:xfrm flipH="1">
            <a:off x="3361135" y="5645464"/>
            <a:ext cx="1079500" cy="1242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 rot="16200000" flipH="1">
            <a:off x="2233541" y="4874362"/>
            <a:ext cx="1038619" cy="955994"/>
          </a:xfrm>
          <a:prstGeom prst="rect">
            <a:avLst/>
          </a:prstGeom>
          <a:solidFill>
            <a:srgbClr val="B6C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Interrupt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x-none" b="1" dirty="0">
                <a:latin typeface="Calibri" charset="0"/>
                <a:ea typeface="Calibri" charset="0"/>
                <a:cs typeface="Calibri" charset="0"/>
              </a:rPr>
              <a:t>handler</a:t>
            </a:r>
          </a:p>
        </p:txBody>
      </p:sp>
    </p:spTree>
    <p:extLst>
      <p:ext uri="{BB962C8B-B14F-4D97-AF65-F5344CB8AC3E}">
        <p14:creationId xmlns:p14="http://schemas.microsoft.com/office/powerpoint/2010/main" val="1730224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Based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24" y="1227548"/>
            <a:ext cx="4908689" cy="4052706"/>
          </a:xfrm>
        </p:spPr>
        <p:txBody>
          <a:bodyPr/>
          <a:lstStyle/>
          <a:p>
            <a:r>
              <a:rPr lang="en-US" dirty="0"/>
              <a:t>CPU is not blocked during I/O. Schedules user tasks.</a:t>
            </a:r>
          </a:p>
          <a:p>
            <a:r>
              <a:rPr lang="en-US" dirty="0"/>
              <a:t>Upon interrupt:</a:t>
            </a:r>
          </a:p>
          <a:p>
            <a:pPr lvl="1"/>
            <a:r>
              <a:rPr lang="en-US" dirty="0"/>
              <a:t>Current CPU state is saved</a:t>
            </a:r>
          </a:p>
          <a:p>
            <a:pPr lvl="1"/>
            <a:r>
              <a:rPr lang="en-US" dirty="0"/>
              <a:t>Interrupt Service Routine corresponding  to device is jumped.</a:t>
            </a:r>
          </a:p>
          <a:p>
            <a:pPr lvl="1"/>
            <a:r>
              <a:rPr lang="en-US" dirty="0"/>
              <a:t>Necessary actions are executed.</a:t>
            </a:r>
          </a:p>
          <a:p>
            <a:pPr lvl="1"/>
            <a:r>
              <a:rPr lang="en-US" dirty="0"/>
              <a:t>Return from Interrupt instruction restores the state prior to the interrupt.</a:t>
            </a:r>
          </a:p>
          <a:p>
            <a:pPr marL="503972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t="861" r="12605" b="890"/>
          <a:stretch>
            <a:fillRect/>
          </a:stretch>
        </p:blipFill>
        <p:spPr bwMode="auto">
          <a:xfrm>
            <a:off x="4660900" y="388818"/>
            <a:ext cx="5368925" cy="529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8311" y="5744786"/>
            <a:ext cx="8980309" cy="186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205" dirty="0"/>
              <a:t>Depending on the architecture a separate stack can be used as ISR context</a:t>
            </a:r>
          </a:p>
          <a:p>
            <a:r>
              <a:rPr lang="en-US" sz="2646" dirty="0"/>
              <a:t>Task requesting I/O is put into sleep until interrupt handler marks I/O ready and wakes up the task.</a:t>
            </a:r>
          </a:p>
        </p:txBody>
      </p:sp>
    </p:spTree>
    <p:extLst>
      <p:ext uri="{BB962C8B-B14F-4D97-AF65-F5344CB8AC3E}">
        <p14:creationId xmlns:p14="http://schemas.microsoft.com/office/powerpoint/2010/main" val="311490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31800" y="1513467"/>
            <a:ext cx="9288463" cy="17684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Code executed when the print system call is made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enableInterrupts</a:t>
            </a:r>
            <a:r>
              <a:rPr lang="en-US" altLang="en-US" sz="2000" b="1" dirty="0">
                <a:latin typeface="Courier New" charset="0"/>
              </a:rPr>
              <a:t>();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while (*</a:t>
            </a:r>
            <a:r>
              <a:rPr lang="en-US" altLang="en-US" sz="2000" b="1" dirty="0" err="1">
                <a:latin typeface="Courier New" charset="0"/>
              </a:rPr>
              <a:t>printerStatusRegister</a:t>
            </a:r>
            <a:r>
              <a:rPr lang="en-US" altLang="en-US" sz="2000" b="1" dirty="0">
                <a:latin typeface="Courier New" charset="0"/>
              </a:rPr>
              <a:t> != READY); 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*</a:t>
            </a:r>
            <a:r>
              <a:rPr lang="en-US" altLang="en-US" sz="2000" b="1" dirty="0" err="1">
                <a:latin typeface="Courier New" charset="0"/>
              </a:rPr>
              <a:t>printerDataRegister</a:t>
            </a:r>
            <a:r>
              <a:rPr lang="en-US" altLang="en-US" sz="2000" b="1" dirty="0">
                <a:latin typeface="Courier New" charset="0"/>
              </a:rPr>
              <a:t> = 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scheduler();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431800" y="3464839"/>
            <a:ext cx="9288463" cy="2871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Interrupt Service Routine (ISR) for the printer */</a:t>
            </a:r>
            <a:endParaRPr lang="en-US" altLang="en-US" sz="2000" b="1" dirty="0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if (count == 0)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</a:t>
            </a:r>
            <a:r>
              <a:rPr lang="en-US" altLang="en-US" sz="2000" b="1" dirty="0" err="1">
                <a:latin typeface="Courier New" charset="0"/>
              </a:rPr>
              <a:t>unblockUser</a:t>
            </a:r>
            <a:r>
              <a:rPr lang="en-US" altLang="en-US" sz="2000" b="1" dirty="0">
                <a:latin typeface="Courier New" charset="0"/>
              </a:rPr>
              <a:t>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else{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*</a:t>
            </a:r>
            <a:r>
              <a:rPr lang="en-US" altLang="en-US" sz="2000" b="1" dirty="0" err="1">
                <a:latin typeface="Courier New" charset="0"/>
              </a:rPr>
              <a:t>printerDataRegister</a:t>
            </a:r>
            <a:r>
              <a:rPr lang="en-US" altLang="en-US" sz="2000" b="1" dirty="0">
                <a:latin typeface="Courier New" charset="0"/>
              </a:rPr>
              <a:t> = p[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];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count =  count -1;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	</a:t>
            </a:r>
            <a:r>
              <a:rPr lang="en-US" altLang="en-US" sz="2000" b="1" dirty="0" err="1">
                <a:latin typeface="Courier New" charset="0"/>
              </a:rPr>
              <a:t>i</a:t>
            </a:r>
            <a:r>
              <a:rPr lang="en-US" altLang="en-US" sz="2000" b="1" dirty="0">
                <a:latin typeface="Courier New" charset="0"/>
              </a:rPr>
              <a:t>++;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}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acknowledgeInterrupt</a:t>
            </a:r>
            <a:r>
              <a:rPr lang="en-US" altLang="en-US" sz="2000" b="1" dirty="0">
                <a:latin typeface="Courier New" charset="0"/>
              </a:rPr>
              <a:t>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returnFromInterrupt</a:t>
            </a:r>
            <a:r>
              <a:rPr lang="en-US" altLang="en-US" sz="2000" b="1" dirty="0">
                <a:latin typeface="Courier New" charset="0"/>
              </a:rPr>
              <a:t>();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Interrupt-Driven I/O</a:t>
            </a:r>
          </a:p>
        </p:txBody>
      </p:sp>
    </p:spTree>
    <p:extLst>
      <p:ext uri="{BB962C8B-B14F-4D97-AF65-F5344CB8AC3E}">
        <p14:creationId xmlns:p14="http://schemas.microsoft.com/office/powerpoint/2010/main" val="1161750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Interrupt servicing: 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interrupt controllers provide</a:t>
            </a:r>
          </a:p>
          <a:p>
            <a:pPr lvl="1"/>
            <a:r>
              <a:rPr lang="en-US" dirty="0"/>
              <a:t>The ability to defer interrupt handling during critical processing</a:t>
            </a:r>
          </a:p>
          <a:p>
            <a:pPr lvl="1"/>
            <a:r>
              <a:rPr lang="en-US" dirty="0"/>
              <a:t>Efficient way to dispatch the proper interrupt handle w/o polling all the devices</a:t>
            </a:r>
          </a:p>
          <a:p>
            <a:pPr lvl="1"/>
            <a:r>
              <a:rPr lang="en-US" dirty="0"/>
              <a:t>Multi-level interrupts, to distinguish low and high priority interrupts</a:t>
            </a:r>
          </a:p>
          <a:p>
            <a:r>
              <a:rPr lang="en-US" dirty="0"/>
              <a:t>Most CPU’s have two interrupt request lines</a:t>
            </a:r>
          </a:p>
          <a:p>
            <a:pPr lvl="1"/>
            <a:r>
              <a:rPr lang="en-US" dirty="0" err="1"/>
              <a:t>Nonmaskable</a:t>
            </a:r>
            <a:endParaRPr lang="en-US" dirty="0"/>
          </a:p>
          <a:p>
            <a:pPr lvl="2"/>
            <a:r>
              <a:rPr lang="en-US" dirty="0"/>
              <a:t>Reserved for unrecoverable errors</a:t>
            </a:r>
          </a:p>
          <a:p>
            <a:pPr lvl="1"/>
            <a:r>
              <a:rPr lang="en-US" dirty="0" err="1"/>
              <a:t>Maskable</a:t>
            </a:r>
            <a:endParaRPr lang="en-US" dirty="0"/>
          </a:p>
          <a:p>
            <a:pPr lvl="2"/>
            <a:r>
              <a:rPr lang="en-US" dirty="0"/>
              <a:t>Used by device controllers</a:t>
            </a:r>
          </a:p>
          <a:p>
            <a:pPr lvl="2"/>
            <a:r>
              <a:rPr lang="en-US" dirty="0"/>
              <a:t>Can be turned off before the execution of critical instruction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99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Interrupt servicing: Advanced (</a:t>
            </a:r>
            <a:r>
              <a:rPr lang="en-GB" altLang="en-US" dirty="0" err="1">
                <a:ea typeface="ＭＳ Ｐゴシック" charset="-128"/>
              </a:rPr>
              <a:t>cont</a:t>
            </a:r>
            <a:r>
              <a:rPr lang="en-GB" altLang="en-US" dirty="0">
                <a:ea typeface="ＭＳ Ｐゴシック" charset="-12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mechanism needs</a:t>
            </a:r>
          </a:p>
          <a:p>
            <a:pPr lvl="1"/>
            <a:r>
              <a:rPr lang="en-US" dirty="0"/>
              <a:t>Address: to select a specific interrupt handling routine</a:t>
            </a:r>
          </a:p>
          <a:p>
            <a:pPr lvl="2"/>
            <a:r>
              <a:rPr lang="en-US" dirty="0"/>
              <a:t>Typically an offset in a table called interrupt vector which contains addresses of interrupt handlers</a:t>
            </a:r>
          </a:p>
          <a:p>
            <a:r>
              <a:rPr lang="en-US" dirty="0"/>
              <a:t>What if there are more devices than the interrupt vector size?</a:t>
            </a:r>
          </a:p>
          <a:p>
            <a:pPr lvl="1"/>
            <a:r>
              <a:rPr lang="en-US" dirty="0"/>
              <a:t>Interrupt chaining</a:t>
            </a:r>
          </a:p>
          <a:p>
            <a:r>
              <a:rPr lang="en-US" dirty="0"/>
              <a:t>Interrupt priority levels</a:t>
            </a:r>
          </a:p>
          <a:p>
            <a:pPr lvl="1"/>
            <a:r>
              <a:rPr lang="en-US" dirty="0"/>
              <a:t>defer the handling of low-priority interrupts without masking off all interrupts,</a:t>
            </a:r>
          </a:p>
          <a:p>
            <a:pPr lvl="1"/>
            <a:r>
              <a:rPr lang="en-US" dirty="0"/>
              <a:t>and makes it possible for a high-priority interrupt to pre-empt the execution of a low-priority interrupt.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53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charset="-128"/>
              </a:rPr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For a device that does large transfers, such as a disk drive,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it seems wasteful to use an expensive general-purpose processor to watch status bits and 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to feed data into a controller register </a:t>
            </a:r>
            <a:r>
              <a:rPr lang="en-GB" altLang="en-US" sz="2400" b="1" dirty="0">
                <a:solidFill>
                  <a:srgbClr val="FF0000"/>
                </a:solidFill>
                <a:ea typeface="ＭＳ Ｐゴシック" charset="-128"/>
              </a:rPr>
              <a:t>1 byte at a time </a:t>
            </a:r>
            <a:r>
              <a:rPr lang="en-GB" altLang="en-US" sz="2400" dirty="0">
                <a:ea typeface="ＭＳ Ｐゴシック" charset="-128"/>
              </a:rPr>
              <a:t>—a process termed programmed I/O</a:t>
            </a: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Interrupt-based I/O is not a remedy since, each byte would create a context switch to the Interrupt Handler Routine.</a:t>
            </a: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In both polling-based and interrupt-based I/O, all the bytes need to be passed through the CPU and has a lot of overhead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I/O device &lt;-&gt; CPU &lt;-&gt; Memory</a:t>
            </a:r>
          </a:p>
          <a:p>
            <a:pPr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It would be nice if we can off-load this mundane task to a special-purpose processor that can move the data from/to I/O device to memory directly!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3300" b="1" dirty="0">
                <a:ea typeface="ＭＳ Ｐゴシック" charset="-128"/>
              </a:rPr>
              <a:t>D</a:t>
            </a:r>
            <a:r>
              <a:rPr lang="en-GB" altLang="en-US" sz="2800" b="1" dirty="0">
                <a:ea typeface="ＭＳ Ｐゴシック" charset="-128"/>
              </a:rPr>
              <a:t>irect-memory-access (DMA) controller</a:t>
            </a:r>
            <a:r>
              <a:rPr lang="en-GB" altLang="en-US" sz="3300" b="1" dirty="0">
                <a:ea typeface="ＭＳ Ｐゴシック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8953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Direct Memory Access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initiate a DMA transfer, the host writes a DMA command block into memory.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pointer to the source of a transfer,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pointer to the destination of the transfer, and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count of the number of bytes to be transferred.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CPU writes the address of this command block to the DMA controller, then goes on with other work. </a:t>
            </a:r>
          </a:p>
          <a:p>
            <a:pPr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DMA controller proceeds to operate the memory bus directly,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placing addresses on the bus to perform transfers without the help of the main CPU. </a:t>
            </a:r>
          </a:p>
          <a:p>
            <a:pPr lvl="1">
              <a:lnSpc>
                <a:spcPct val="11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simple DMA controller is a standard component in PCs, and bus-mastering I/O boards for the PC usually contain their own high-speed DMA hardware</a:t>
            </a:r>
          </a:p>
        </p:txBody>
      </p:sp>
    </p:spTree>
    <p:extLst>
      <p:ext uri="{BB962C8B-B14F-4D97-AF65-F5344CB8AC3E}">
        <p14:creationId xmlns:p14="http://schemas.microsoft.com/office/powerpoint/2010/main" val="866325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97669" y="1434854"/>
            <a:ext cx="9288462" cy="17700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charset="0"/>
              </a:rPr>
              <a:t>/* Code executed when the print system call is made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copyFromUser</a:t>
            </a:r>
            <a:r>
              <a:rPr lang="en-US" altLang="en-US" sz="2000" b="1" dirty="0">
                <a:latin typeface="Courier New" charset="0"/>
              </a:rPr>
              <a:t>(buffer, p, count); 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 err="1">
                <a:latin typeface="Courier New" charset="0"/>
              </a:rPr>
              <a:t>setupDMAController</a:t>
            </a:r>
            <a:r>
              <a:rPr lang="en-US" altLang="en-US" sz="2000" b="1" dirty="0">
                <a:latin typeface="Courier New" charset="0"/>
              </a:rPr>
              <a:t>();</a:t>
            </a:r>
            <a:endParaRPr lang="en-US" altLang="en-US" sz="2000" b="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 dirty="0">
                <a:latin typeface="Courier New" charset="0"/>
              </a:rPr>
              <a:t>scheduler();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 dirty="0">
              <a:latin typeface="Courier New" charset="0"/>
            </a:endParaRP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397669" y="3451101"/>
            <a:ext cx="9288462" cy="177006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FF0000"/>
                </a:solidFill>
                <a:latin typeface="Courier New" charset="0"/>
              </a:rPr>
              <a:t>/* Interrupt Service Routine Procedure for the printer */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latin typeface="Courier New" charset="0"/>
            </a:endParaRP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acknowledgeInterrupt();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unblockUser();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latin typeface="Courier New" charset="0"/>
              </a:rPr>
              <a:t>returnFromInterrupt();</a:t>
            </a:r>
          </a:p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latin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Using 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8" y="5352714"/>
            <a:ext cx="9095091" cy="1629486"/>
          </a:xfrm>
        </p:spPr>
        <p:txBody>
          <a:bodyPr/>
          <a:lstStyle/>
          <a:p>
            <a:r>
              <a:rPr lang="en-US" dirty="0"/>
              <a:t>Note that the interrupt is generated once per I/O task as opposed to once per byte (in the case of interrupt-based I/O).</a:t>
            </a:r>
          </a:p>
        </p:txBody>
      </p:sp>
    </p:spTree>
    <p:extLst>
      <p:ext uri="{BB962C8B-B14F-4D97-AF65-F5344CB8AC3E}">
        <p14:creationId xmlns:p14="http://schemas.microsoft.com/office/powerpoint/2010/main" val="680986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I/O Hardware interfaces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7528" y="1501436"/>
            <a:ext cx="9404972" cy="29170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en-US" dirty="0"/>
              <a:t>Device driver is told to transfer disk data to buffer at address X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/>
              <a:t>Device driver tells the disk controller to transfer C bytes from disk to buffer at address X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/>
              <a:t>Disk controller initiates DMA transfer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/>
              <a:t>Disk controller sends each byte to DMA controller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/>
              <a:t>DMA controller transfers bytes to buffer X</a:t>
            </a:r>
          </a:p>
          <a:p>
            <a:pPr marL="783829" lvl="1" indent="-342900">
              <a:lnSpc>
                <a:spcPct val="120000"/>
              </a:lnSpc>
              <a:buSzPct val="100000"/>
            </a:pPr>
            <a:r>
              <a:rPr lang="en-US" dirty="0"/>
              <a:t>Incrementing memory address and decrementing C until 0.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/>
              <a:t>When C == 0, DMA interrupts CPU to signal transfer completion.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3589" y="4586454"/>
            <a:ext cx="8987614" cy="2973221"/>
            <a:chOff x="437528" y="2822528"/>
            <a:chExt cx="8987614" cy="2973221"/>
          </a:xfrm>
        </p:grpSpPr>
        <p:sp>
          <p:nvSpPr>
            <p:cNvPr id="6150" name="Line 19"/>
            <p:cNvSpPr>
              <a:spLocks noChangeShapeType="1"/>
            </p:cNvSpPr>
            <p:nvPr/>
          </p:nvSpPr>
          <p:spPr bwMode="auto">
            <a:xfrm flipV="1">
              <a:off x="8249192" y="3504122"/>
              <a:ext cx="7218" cy="914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53" name="Group 22"/>
            <p:cNvGrpSpPr>
              <a:grpSpLocks/>
            </p:cNvGrpSpPr>
            <p:nvPr/>
          </p:nvGrpSpPr>
          <p:grpSpPr bwMode="auto">
            <a:xfrm>
              <a:off x="3545394" y="3158514"/>
              <a:ext cx="2183906" cy="83996"/>
              <a:chOff x="2064" y="1440"/>
              <a:chExt cx="1248" cy="48"/>
            </a:xfrm>
          </p:grpSpPr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064" y="1440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201452" y="2822529"/>
              <a:ext cx="1343942" cy="503978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4133369" y="2822529"/>
              <a:ext cx="1175949" cy="839964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PCI bridge/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memory 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62" name="Rectangle 33"/>
            <p:cNvSpPr>
              <a:spLocks noChangeArrowheads="1"/>
            </p:cNvSpPr>
            <p:nvPr/>
          </p:nvSpPr>
          <p:spPr bwMode="auto">
            <a:xfrm>
              <a:off x="5729301" y="2822528"/>
              <a:ext cx="1343942" cy="587975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  <p:sp>
          <p:nvSpPr>
            <p:cNvPr id="6163" name="Rectangle 34"/>
            <p:cNvSpPr>
              <a:spLocks noChangeArrowheads="1"/>
            </p:cNvSpPr>
            <p:nvPr/>
          </p:nvSpPr>
          <p:spPr bwMode="auto">
            <a:xfrm>
              <a:off x="2201452" y="3326507"/>
              <a:ext cx="1343942" cy="251989"/>
            </a:xfrm>
            <a:prstGeom prst="rect">
              <a:avLst/>
            </a:prstGeom>
            <a:solidFill>
              <a:srgbClr val="3996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>
                  <a:latin typeface="Calibri" charset="0"/>
                  <a:ea typeface="Calibri" charset="0"/>
                  <a:cs typeface="Calibri" charset="0"/>
                </a:rPr>
                <a:t>Cache</a:t>
              </a:r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437528" y="5342420"/>
              <a:ext cx="89876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69" name="Line 40"/>
            <p:cNvSpPr>
              <a:spLocks noChangeShapeType="1"/>
            </p:cNvSpPr>
            <p:nvPr/>
          </p:nvSpPr>
          <p:spPr bwMode="auto">
            <a:xfrm flipV="1">
              <a:off x="4721344" y="3662492"/>
              <a:ext cx="0" cy="16799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0" name="Rectangle 41"/>
            <p:cNvSpPr>
              <a:spLocks noChangeArrowheads="1"/>
            </p:cNvSpPr>
            <p:nvPr/>
          </p:nvSpPr>
          <p:spPr bwMode="auto">
            <a:xfrm>
              <a:off x="7577221" y="4418460"/>
              <a:ext cx="1343942" cy="5879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Disk</a:t>
              </a:r>
              <a:b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controller</a:t>
              </a:r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>
              <a:off x="8249192" y="5006435"/>
              <a:ext cx="0" cy="3359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7745214" y="3410504"/>
              <a:ext cx="1007957" cy="503978"/>
            </a:xfrm>
            <a:prstGeom prst="flowChartMagneticDisk">
              <a:avLst/>
            </a:prstGeom>
            <a:solidFill>
              <a:srgbClr val="5D636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x-none" dirty="0">
                  <a:latin typeface="Calibri" charset="0"/>
                  <a:ea typeface="Calibri" charset="0"/>
                  <a:cs typeface="Calibri" charset="0"/>
                </a:rPr>
                <a:t>Disk</a:t>
              </a:r>
            </a:p>
          </p:txBody>
        </p:sp>
        <p:sp>
          <p:nvSpPr>
            <p:cNvPr id="309294" name="Text Box 46"/>
            <p:cNvSpPr txBox="1">
              <a:spLocks noChangeArrowheads="1"/>
            </p:cNvSpPr>
            <p:nvPr/>
          </p:nvSpPr>
          <p:spPr bwMode="auto">
            <a:xfrm>
              <a:off x="8333189" y="5426417"/>
              <a:ext cx="870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Calibri" charset="0"/>
                  <a:cs typeface="Calibri" charset="0"/>
                </a:rPr>
                <a:t>PCI bus</a:t>
              </a:r>
            </a:p>
          </p:txBody>
        </p:sp>
      </p:grp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5640186" y="6182386"/>
            <a:ext cx="1343942" cy="587975"/>
          </a:xfrm>
          <a:prstGeom prst="rect">
            <a:avLst/>
          </a:prstGeom>
          <a:solidFill>
            <a:srgbClr val="3B3EFF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DMA</a:t>
            </a:r>
            <a:br>
              <a:rPr lang="en-US" altLang="x-none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dirty="0">
                <a:latin typeface="Calibri" charset="0"/>
                <a:ea typeface="Calibri" charset="0"/>
                <a:cs typeface="Calibri" charset="0"/>
              </a:rPr>
              <a:t>controller</a:t>
            </a: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6357333" y="6770360"/>
            <a:ext cx="0" cy="33598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4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systems  in OS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884271" cy="5480764"/>
          </a:xfrm>
        </p:spPr>
        <p:txBody>
          <a:bodyPr>
            <a:normAutofit/>
          </a:bodyPr>
          <a:lstStyle/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I/O system in the OS should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abstract away the detailed differences in I/O devices by identifying a few general types,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Provide access to each type through a standardized set of functions—an interface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Provide a modular software structure to support vendor-specific software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2616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I/O Interface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0960"/>
              </p:ext>
            </p:extLst>
          </p:nvPr>
        </p:nvGraphicFramePr>
        <p:xfrm>
          <a:off x="394076" y="2241355"/>
          <a:ext cx="9061024" cy="3454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4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25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/>
                          <a:cs typeface="Calibri"/>
                        </a:rPr>
                        <a:t>System Calls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/>
                          <a:cs typeface="Calibri"/>
                        </a:rPr>
                        <a:t>Kernel</a:t>
                      </a:r>
                      <a:r>
                        <a:rPr lang="en-US" sz="2200" baseline="0" dirty="0">
                          <a:latin typeface="Calibri"/>
                          <a:cs typeface="Calibri"/>
                        </a:rPr>
                        <a:t> (other </a:t>
                      </a:r>
                      <a:r>
                        <a:rPr lang="en-US" sz="2200" baseline="0" dirty="0" err="1">
                          <a:latin typeface="Calibri"/>
                          <a:cs typeface="Calibri"/>
                        </a:rPr>
                        <a:t>subsytems</a:t>
                      </a:r>
                      <a:r>
                        <a:rPr lang="en-US" sz="2200" baseline="0" dirty="0">
                          <a:latin typeface="Calibri"/>
                          <a:cs typeface="Calibri"/>
                        </a:rPr>
                        <a:t>)</a:t>
                      </a:r>
                      <a:endParaRPr lang="en-US" sz="22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255"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/>
                          <a:cs typeface="Calibri"/>
                        </a:rPr>
                        <a:t>I/O Subsystem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1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SCSI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Device Driver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Keyboard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Device Driver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Mouse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Device Driver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>
                          <a:latin typeface="Calibri"/>
                          <a:cs typeface="Calibri"/>
                        </a:rPr>
                        <a:t>…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PCI</a:t>
                      </a: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 bus</a:t>
                      </a:r>
                      <a:br>
                        <a:rPr lang="en-US" sz="1800" baseline="0" dirty="0">
                          <a:latin typeface="Calibri"/>
                          <a:cs typeface="Calibri"/>
                        </a:rPr>
                      </a:b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Device</a:t>
                      </a:r>
                      <a:br>
                        <a:rPr lang="en-US" sz="1800" baseline="0" dirty="0">
                          <a:latin typeface="Calibri"/>
                          <a:cs typeface="Calibri"/>
                        </a:rPr>
                      </a:b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USB bus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Device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Driver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Graphic</a:t>
                      </a: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 Card Device Driver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94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/>
                        <a:cs typeface="Calibri"/>
                      </a:endParaRPr>
                    </a:p>
                  </a:txBody>
                  <a:tcPr marL="100796" marR="100796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8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SCSI Controller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Keyboard Controller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Mouse Controller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>
                          <a:latin typeface="Calibri"/>
                          <a:cs typeface="Calibri"/>
                        </a:rPr>
                        <a:t>…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PCI</a:t>
                      </a:r>
                      <a:br>
                        <a:rPr lang="en-US" sz="1800" dirty="0">
                          <a:latin typeface="Calibri"/>
                          <a:cs typeface="Calibri"/>
                        </a:rPr>
                      </a:br>
                      <a:r>
                        <a:rPr lang="en-US" sz="1800" dirty="0">
                          <a:latin typeface="Calibri"/>
                          <a:cs typeface="Calibri"/>
                        </a:rPr>
                        <a:t>Controller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USB controller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/>
                          <a:cs typeface="Calibri"/>
                        </a:rPr>
                        <a:t>Graphics</a:t>
                      </a: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 Adapter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AD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269" y="6190362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SCSI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3247" y="6185336"/>
            <a:ext cx="1331805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Keyboard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endParaRPr lang="en-US" sz="1984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2246" y="6185336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Mouse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endParaRPr lang="en-US" sz="1984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3096" y="6200143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USB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43970" y="6205167"/>
            <a:ext cx="1163812" cy="703013"/>
          </a:xfrm>
          <a:prstGeom prst="rect">
            <a:avLst/>
          </a:prstGeom>
          <a:solidFill>
            <a:srgbClr val="CDADB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Screen</a:t>
            </a:r>
            <a:br>
              <a:rPr lang="en-US" sz="1984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Devices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1023037" y="5697539"/>
            <a:ext cx="138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2355133" y="569251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3582124" y="569551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7530577" y="5694603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8762813" y="5672745"/>
            <a:ext cx="139" cy="5208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9266736" y="3358245"/>
            <a:ext cx="843757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Kernel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9091693" y="5380858"/>
            <a:ext cx="1194686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Hardware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18456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472761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427065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381371" y="1499288"/>
            <a:ext cx="640211" cy="389103"/>
          </a:xfrm>
          <a:prstGeom prst="ellipse">
            <a:avLst/>
          </a:prstGeom>
          <a:solidFill>
            <a:srgbClr val="B7BA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984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3" name="Straight Arrow Connector 32"/>
          <p:cNvCxnSpPr>
            <a:endCxn id="29" idx="4"/>
          </p:cNvCxnSpPr>
          <p:nvPr/>
        </p:nvCxnSpPr>
        <p:spPr bwMode="auto">
          <a:xfrm flipV="1">
            <a:off x="838561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37"/>
          <p:cNvCxnSpPr>
            <a:endCxn id="30" idx="4"/>
          </p:cNvCxnSpPr>
          <p:nvPr/>
        </p:nvCxnSpPr>
        <p:spPr bwMode="auto">
          <a:xfrm flipV="1">
            <a:off x="1792866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Straight Arrow Connector 38"/>
          <p:cNvCxnSpPr>
            <a:endCxn id="31" idx="4"/>
          </p:cNvCxnSpPr>
          <p:nvPr/>
        </p:nvCxnSpPr>
        <p:spPr bwMode="auto">
          <a:xfrm flipV="1">
            <a:off x="2747171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0" name="Straight Arrow Connector 39"/>
          <p:cNvCxnSpPr>
            <a:endCxn id="32" idx="4"/>
          </p:cNvCxnSpPr>
          <p:nvPr/>
        </p:nvCxnSpPr>
        <p:spPr bwMode="auto">
          <a:xfrm flipV="1">
            <a:off x="3701477" y="1888391"/>
            <a:ext cx="0" cy="3529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245648" y="1492509"/>
            <a:ext cx="173073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User processes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0901" y="5633521"/>
            <a:ext cx="2534106" cy="70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84" dirty="0">
                <a:latin typeface="Calibri" charset="0"/>
                <a:ea typeface="Calibri" charset="0"/>
                <a:cs typeface="Calibri" charset="0"/>
              </a:rPr>
              <a:t>Internal or external cabling/connectors</a:t>
            </a:r>
          </a:p>
        </p:txBody>
      </p:sp>
    </p:spTree>
    <p:extLst>
      <p:ext uri="{BB962C8B-B14F-4D97-AF65-F5344CB8AC3E}">
        <p14:creationId xmlns:p14="http://schemas.microsoft.com/office/powerpoint/2010/main" val="1491124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I/O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OS needs to provide the interface and I/O subsystem from user area down to the HW and the device controller.</a:t>
            </a:r>
          </a:p>
          <a:p>
            <a:pPr>
              <a:lnSpc>
                <a:spcPct val="110000"/>
              </a:lnSpc>
            </a:pPr>
            <a:r>
              <a:rPr lang="en-US" dirty="0"/>
              <a:t>Interface and I/O subsystem should: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Cover all different device types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E.g. graphic cards, network interface cards, disk controllers, HCI devices, etc.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Allow addition of new devices. 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solidFill>
                  <a:srgbClr val="000090"/>
                </a:solidFill>
              </a:rPr>
              <a:t>A vendor introduced a new product, support it. 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solidFill>
                  <a:srgbClr val="000090"/>
                </a:solidFill>
              </a:rPr>
              <a:t>Provide device driver development interfaces  for HW vendors.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Plug and play support for different device types and buses  (i.e. PCI, USB).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Dynamic loading of device drivers. 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solidFill>
                  <a:srgbClr val="000090"/>
                </a:solidFill>
              </a:rPr>
              <a:t>A kernel supporting all possible HW will be huge. 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solidFill>
                  <a:srgbClr val="000090"/>
                </a:solidFill>
              </a:rPr>
              <a:t>Load device drivers on demand or selectively. 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33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I/O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System calls are the basic kernel interface for user applications.</a:t>
            </a:r>
          </a:p>
          <a:p>
            <a:pPr>
              <a:lnSpc>
                <a:spcPct val="110000"/>
              </a:lnSpc>
            </a:pPr>
            <a:r>
              <a:rPr lang="en-US" dirty="0"/>
              <a:t>A different set of system calls for each different: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Device vendor?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Device driver?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Device type?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Device class?</a:t>
            </a:r>
          </a:p>
          <a:p>
            <a:pPr>
              <a:lnSpc>
                <a:spcPct val="110000"/>
              </a:lnSpc>
            </a:pPr>
            <a:r>
              <a:rPr lang="en-US" dirty="0"/>
              <a:t>Set of system calls should be minimum. A uniform and simple I/O interface is required.</a:t>
            </a:r>
          </a:p>
          <a:p>
            <a:pPr>
              <a:lnSpc>
                <a:spcPct val="110000"/>
              </a:lnSpc>
            </a:pPr>
            <a:r>
              <a:rPr lang="en-US" dirty="0"/>
              <a:t>Simple set of device types: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Character devices (character special files)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Block devices (block special files)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Network devices (socket interface)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Special hardware (graphics/GPU)</a:t>
            </a:r>
          </a:p>
        </p:txBody>
      </p:sp>
    </p:spTree>
    <p:extLst>
      <p:ext uri="{BB962C8B-B14F-4D97-AF65-F5344CB8AC3E}">
        <p14:creationId xmlns:p14="http://schemas.microsoft.com/office/powerpoint/2010/main" val="105521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I/O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Unix solution: Use simple file interface: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open/read/write/seek/close/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mmap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ioctl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/>
              <a:t>(for configuring device)</a:t>
            </a:r>
          </a:p>
          <a:p>
            <a:r>
              <a:rPr lang="en-US" dirty="0"/>
              <a:t>Handler/Entry point  for a device: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special file </a:t>
            </a:r>
            <a:r>
              <a:rPr lang="en-US" dirty="0"/>
              <a:t>on file system which resides traditionally under /dev</a:t>
            </a:r>
          </a:p>
          <a:p>
            <a:r>
              <a:rPr lang="en-US" dirty="0"/>
              <a:t>All system calls on </a:t>
            </a:r>
            <a:r>
              <a:rPr lang="en-US" dirty="0">
                <a:solidFill>
                  <a:srgbClr val="800000"/>
                </a:solidFill>
              </a:rPr>
              <a:t>special files</a:t>
            </a:r>
            <a:r>
              <a:rPr lang="en-US" dirty="0"/>
              <a:t> are directed on </a:t>
            </a:r>
            <a:r>
              <a:rPr lang="en-US" dirty="0">
                <a:solidFill>
                  <a:srgbClr val="800000"/>
                </a:solidFill>
              </a:rPr>
              <a:t>device drivers</a:t>
            </a:r>
            <a:r>
              <a:rPr lang="en-US" dirty="0"/>
              <a:t>.</a:t>
            </a:r>
          </a:p>
          <a:p>
            <a:pPr marL="881859" lvl="2" indent="0">
              <a:buNone/>
            </a:pPr>
            <a:br>
              <a:rPr lang="en-US" sz="1143" b="0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------- 1 root root 10,  1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</a:t>
            </a:r>
            <a:r>
              <a:rPr lang="en-US" sz="1500" b="1" dirty="0" err="1">
                <a:latin typeface="Courier New"/>
                <a:cs typeface="Courier New"/>
              </a:rPr>
              <a:t>psaux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16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</a:t>
            </a:r>
            <a:r>
              <a:rPr lang="en-US" sz="1500" b="1" dirty="0" err="1">
                <a:latin typeface="Courier New"/>
                <a:cs typeface="Courier New"/>
              </a:rPr>
              <a:t>sdb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17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/sdb1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18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/sdb2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brw</a:t>
            </a:r>
            <a:r>
              <a:rPr lang="en-US" sz="1500" b="1" dirty="0">
                <a:latin typeface="Courier New"/>
                <a:cs typeface="Courier New"/>
              </a:rPr>
              <a:t>-</a:t>
            </a:r>
            <a:r>
              <a:rPr lang="en-US" sz="1500" b="1" dirty="0" err="1">
                <a:latin typeface="Courier New"/>
                <a:cs typeface="Courier New"/>
              </a:rPr>
              <a:t>rw</a:t>
            </a:r>
            <a:r>
              <a:rPr lang="en-US" sz="1500" b="1" dirty="0">
                <a:latin typeface="Courier New"/>
                <a:cs typeface="Courier New"/>
              </a:rPr>
              <a:t>---- 1 root disk  8, 19 Mar 21 13:44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/sdb3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--w---- 1 root </a:t>
            </a:r>
            <a:r>
              <a:rPr lang="en-US" sz="1500" b="1" dirty="0" err="1">
                <a:latin typeface="Courier New"/>
                <a:cs typeface="Courier New"/>
              </a:rPr>
              <a:t>tty</a:t>
            </a:r>
            <a:r>
              <a:rPr lang="en-US" sz="1500" b="1" dirty="0">
                <a:latin typeface="Courier New"/>
                <a:cs typeface="Courier New"/>
              </a:rPr>
              <a:t>   4,  0 Mar 21 13:43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/tty0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crw</a:t>
            </a:r>
            <a:r>
              <a:rPr lang="en-US" sz="1500" b="1" dirty="0">
                <a:latin typeface="Courier New"/>
                <a:cs typeface="Courier New"/>
              </a:rPr>
              <a:t>------- 1 </a:t>
            </a:r>
            <a:r>
              <a:rPr lang="en-US" sz="1500" b="1" dirty="0" err="1">
                <a:latin typeface="Courier New"/>
                <a:cs typeface="Courier New"/>
              </a:rPr>
              <a:t>onur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tty</a:t>
            </a:r>
            <a:r>
              <a:rPr lang="en-US" sz="1500" b="1" dirty="0">
                <a:latin typeface="Courier New"/>
                <a:cs typeface="Courier New"/>
              </a:rPr>
              <a:t>   4,  3 May 22 13:35 /</a:t>
            </a:r>
            <a:r>
              <a:rPr lang="en-US" sz="1500" b="1" dirty="0" err="1">
                <a:latin typeface="Courier New"/>
                <a:cs typeface="Courier New"/>
              </a:rPr>
              <a:t>dev</a:t>
            </a:r>
            <a:r>
              <a:rPr lang="en-US" sz="1500" b="1" dirty="0">
                <a:latin typeface="Courier New"/>
                <a:cs typeface="Courier New"/>
              </a:rPr>
              <a:t>/tty3</a:t>
            </a:r>
          </a:p>
          <a:p>
            <a:endParaRPr lang="en-US" dirty="0"/>
          </a:p>
          <a:p>
            <a:r>
              <a:rPr lang="en-US" dirty="0"/>
              <a:t>A special file is either a character or a block device.</a:t>
            </a:r>
          </a:p>
          <a:p>
            <a:r>
              <a:rPr lang="en-US" dirty="0"/>
              <a:t>Each file has a major and minor number</a:t>
            </a:r>
          </a:p>
          <a:p>
            <a:pPr lvl="1"/>
            <a:r>
              <a:rPr lang="en-US" dirty="0"/>
              <a:t>Major number selects device driver code. </a:t>
            </a:r>
          </a:p>
          <a:p>
            <a:pPr lvl="1"/>
            <a:r>
              <a:rPr lang="en-US" dirty="0"/>
              <a:t>Minor number selects between multiple devices handled by same driver.</a:t>
            </a:r>
          </a:p>
        </p:txBody>
      </p:sp>
    </p:spTree>
    <p:extLst>
      <p:ext uri="{BB962C8B-B14F-4D97-AF65-F5344CB8AC3E}">
        <p14:creationId xmlns:p14="http://schemas.microsoft.com/office/powerpoint/2010/main" val="18240097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Driver Switch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90192"/>
              </p:ext>
            </p:extLst>
          </p:nvPr>
        </p:nvGraphicFramePr>
        <p:xfrm>
          <a:off x="495300" y="1793535"/>
          <a:ext cx="1181648" cy="2452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alibri"/>
                          <a:cs typeface="Calibri"/>
                        </a:rPr>
                        <a:t>Major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1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latin typeface="Calibri"/>
                          <a:cs typeface="Calibri"/>
                        </a:rPr>
                        <a:t>0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Calibri"/>
                          <a:cs typeface="Calibri"/>
                        </a:rPr>
                        <a:t>..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latin typeface="Calibri"/>
                          <a:cs typeface="Calibri"/>
                        </a:rPr>
                        <a:t>…</a:t>
                      </a:r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/>
                        <a:cs typeface="Calibri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ustomShape 10"/>
          <p:cNvSpPr/>
          <p:nvPr/>
        </p:nvSpPr>
        <p:spPr>
          <a:xfrm>
            <a:off x="2960813" y="1833553"/>
            <a:ext cx="1589318" cy="667077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cdeviceops</a:t>
            </a:r>
            <a:endParaRPr lang="en-US" sz="154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ustomShape 11"/>
          <p:cNvSpPr/>
          <p:nvPr/>
        </p:nvSpPr>
        <p:spPr>
          <a:xfrm>
            <a:off x="2960814" y="2501027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CustomShape 12"/>
          <p:cNvSpPr/>
          <p:nvPr/>
        </p:nvSpPr>
        <p:spPr>
          <a:xfrm>
            <a:off x="2960814" y="2833177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open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CustomShape 13"/>
          <p:cNvSpPr/>
          <p:nvPr/>
        </p:nvSpPr>
        <p:spPr>
          <a:xfrm>
            <a:off x="2960814" y="3148262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read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CustomShape 14"/>
          <p:cNvSpPr/>
          <p:nvPr/>
        </p:nvSpPr>
        <p:spPr>
          <a:xfrm>
            <a:off x="3846942" y="2501027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..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CustomShape 15"/>
          <p:cNvSpPr/>
          <p:nvPr/>
        </p:nvSpPr>
        <p:spPr>
          <a:xfrm>
            <a:off x="3846942" y="2833177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" name="CustomShape 16"/>
          <p:cNvSpPr/>
          <p:nvPr/>
        </p:nvSpPr>
        <p:spPr>
          <a:xfrm>
            <a:off x="3846942" y="3161754"/>
            <a:ext cx="703189" cy="314689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2" name="CustomShape 17"/>
          <p:cNvSpPr/>
          <p:nvPr/>
        </p:nvSpPr>
        <p:spPr>
          <a:xfrm>
            <a:off x="2960814" y="3447475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write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" name="CustomShape 18"/>
          <p:cNvSpPr/>
          <p:nvPr/>
        </p:nvSpPr>
        <p:spPr>
          <a:xfrm>
            <a:off x="2960814" y="3762163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spcBef>
                <a:spcPts val="160"/>
              </a:spcBef>
              <a:spcAft>
                <a:spcPts val="319"/>
              </a:spcAft>
            </a:pPr>
            <a:r>
              <a:rPr lang="en-US" sz="132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ioctl</a:t>
            </a:r>
            <a:endParaRPr lang="en-US" sz="154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4" name="CustomShape 19"/>
          <p:cNvSpPr/>
          <p:nvPr/>
        </p:nvSpPr>
        <p:spPr>
          <a:xfrm>
            <a:off x="3846942" y="3447475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" name="CustomShape 20"/>
          <p:cNvSpPr/>
          <p:nvPr/>
        </p:nvSpPr>
        <p:spPr>
          <a:xfrm>
            <a:off x="3846942" y="3775656"/>
            <a:ext cx="703189" cy="314689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" name="CustomShape 21"/>
          <p:cNvSpPr/>
          <p:nvPr/>
        </p:nvSpPr>
        <p:spPr>
          <a:xfrm>
            <a:off x="2960814" y="4090741"/>
            <a:ext cx="885732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CustomShape 22"/>
          <p:cNvSpPr/>
          <p:nvPr/>
        </p:nvSpPr>
        <p:spPr>
          <a:xfrm>
            <a:off x="3846942" y="4090741"/>
            <a:ext cx="703189" cy="32818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9208" tIns="49604" rIns="99208" bIns="49604" anchor="ctr"/>
          <a:lstStyle/>
          <a:p>
            <a:pPr algn="ctr">
              <a:lnSpc>
                <a:spcPct val="100000"/>
              </a:lnSpc>
            </a:pPr>
            <a:r>
              <a:rPr lang="en-US" sz="13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..</a:t>
            </a:r>
            <a:endParaRPr lang="en-US" sz="154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CustomShape 23"/>
          <p:cNvSpPr/>
          <p:nvPr/>
        </p:nvSpPr>
        <p:spPr>
          <a:xfrm>
            <a:off x="6286003" y="1770564"/>
            <a:ext cx="3114348" cy="4333023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208" tIns="49604" rIns="99208" bIns="49604"/>
          <a:lstStyle/>
          <a:p>
            <a:pPr>
              <a:lnSpc>
                <a:spcPct val="100000"/>
              </a:lnSpc>
            </a:pPr>
            <a:r>
              <a:rPr lang="en-US" sz="1984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Device Driver Code
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sd_open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){
   ...
}
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sd_read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){
   ...
}</a:t>
            </a:r>
          </a:p>
          <a:p>
            <a:pPr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sd_write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…) 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{
   ...
}</a:t>
            </a:r>
          </a:p>
          <a:p>
            <a:pPr>
              <a:lnSpc>
                <a:spcPct val="100000"/>
              </a:lnSpc>
            </a:pP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sd_ioctl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4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maj,min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is-I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…)</a:t>
            </a:r>
            <a:r>
              <a:rPr lang="en-US" sz="154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{
   ...
}</a:t>
            </a:r>
          </a:p>
          <a:p>
            <a:pPr>
              <a:lnSpc>
                <a:spcPct val="100000"/>
              </a:lnSpc>
            </a:pPr>
            <a:endParaRPr lang="en-US" sz="1984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cxnSp>
        <p:nvCxnSpPr>
          <p:cNvPr id="20" name="Elbow Connector 19"/>
          <p:cNvCxnSpPr>
            <a:endCxn id="5" idx="0"/>
          </p:cNvCxnSpPr>
          <p:nvPr/>
        </p:nvCxnSpPr>
        <p:spPr bwMode="auto">
          <a:xfrm flipV="1">
            <a:off x="1472446" y="1833553"/>
            <a:ext cx="2283027" cy="1928610"/>
          </a:xfrm>
          <a:prstGeom prst="bentConnector4">
            <a:avLst>
              <a:gd name="adj1" fmla="val 32596"/>
              <a:gd name="adj2" fmla="val 11306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 flipV="1">
            <a:off x="4241082" y="2305393"/>
            <a:ext cx="2155131" cy="67633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Elbow Connector 23"/>
          <p:cNvCxnSpPr/>
          <p:nvPr/>
        </p:nvCxnSpPr>
        <p:spPr bwMode="auto">
          <a:xfrm flipV="1">
            <a:off x="4241082" y="2981731"/>
            <a:ext cx="2155131" cy="34603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/>
          <p:nvPr/>
        </p:nvCxnSpPr>
        <p:spPr bwMode="auto">
          <a:xfrm>
            <a:off x="4241082" y="3610886"/>
            <a:ext cx="2155131" cy="15127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/>
          <p:nvPr/>
        </p:nvCxnSpPr>
        <p:spPr bwMode="auto">
          <a:xfrm>
            <a:off x="4241082" y="3894005"/>
            <a:ext cx="2155131" cy="72352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54191" y="6346316"/>
            <a:ext cx="7909153" cy="906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6" b="1" dirty="0">
                <a:latin typeface="Calibri" pitchFamily="34" charset="0"/>
              </a:rPr>
              <a:t>A read on block special file major 8, minor 4 translates:</a:t>
            </a:r>
            <a:br>
              <a:rPr lang="en-US" sz="2646" b="1" dirty="0">
                <a:latin typeface="Calibri" pitchFamily="34" charset="0"/>
              </a:rPr>
            </a:br>
            <a:r>
              <a:rPr lang="en-US" sz="2646" b="1" dirty="0" err="1">
                <a:latin typeface="Courier New"/>
                <a:cs typeface="Courier New"/>
              </a:rPr>
              <a:t>bdevsw</a:t>
            </a:r>
            <a:r>
              <a:rPr lang="en-US" sz="2646" b="1" dirty="0">
                <a:latin typeface="Courier New"/>
                <a:cs typeface="Courier New"/>
              </a:rPr>
              <a:t>[8]-&gt;read(8,4,</a:t>
            </a:r>
            <a:r>
              <a:rPr lang="is-IS" sz="2646" b="1" dirty="0">
                <a:latin typeface="Courier New"/>
                <a:cs typeface="Courier New"/>
              </a:rPr>
              <a:t>…)</a:t>
            </a:r>
            <a:endParaRPr lang="en-US" sz="2646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30090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Each I/O device attached to a computer needs some device-specific code for controlling it. 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written by device manufacturer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each OS needs its own device drivers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Each device driver supports a specific type or class of I/O devices.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mouse driver can support different types of mice but cannot be used for a webcam.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OS defines what a driver does and how it interacts with the rest of the OS.</a:t>
            </a:r>
          </a:p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device driver has several functions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accept abstract read and write requests from device-independent software above it and make sure that they are carried out, + 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initialization of the device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manage is power requirements and log events</a:t>
            </a:r>
          </a:p>
        </p:txBody>
      </p:sp>
    </p:spTree>
    <p:extLst>
      <p:ext uri="{BB962C8B-B14F-4D97-AF65-F5344CB8AC3E}">
        <p14:creationId xmlns:p14="http://schemas.microsoft.com/office/powerpoint/2010/main" val="310056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 structure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check whether input parameters are valid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translation from abstract to concrete terms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for a disk driver, converting a block id into head, track, sector and cylinder numbers for the disk's geometry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check if the device is currently in use by checking its status register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if not, insert the request into queue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if the device is not on, turn it on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issue the sequence of commands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after issuing each command, check whether the device is ready to accept the next one</a:t>
            </a:r>
          </a:p>
          <a:p>
            <a:pPr lvl="1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[in most cases] the driver blocks itself until an interrupt comes</a:t>
            </a:r>
          </a:p>
          <a:p>
            <a:pPr lvl="2"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[in fewer cases] the driver waits for the completion of the command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  the driver is awakened up by the driver to continue its operation</a:t>
            </a:r>
          </a:p>
          <a:p>
            <a:pPr>
              <a:lnSpc>
                <a:spcPct val="120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the data and the error information is passed to the device-independent OS I/O software</a:t>
            </a:r>
          </a:p>
        </p:txBody>
      </p:sp>
    </p:spTree>
    <p:extLst>
      <p:ext uri="{BB962C8B-B14F-4D97-AF65-F5344CB8AC3E}">
        <p14:creationId xmlns:p14="http://schemas.microsoft.com/office/powerpoint/2010/main" val="1151227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Device drivers - issues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Note that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an I/O device may complete while the device driver is running and create an interrupt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the interrupt may cause the current driver to run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device drivers must be </a:t>
            </a:r>
            <a:r>
              <a:rPr lang="en-GB" altLang="en-US" dirty="0" err="1"/>
              <a:t>reentrant</a:t>
            </a:r>
            <a:r>
              <a:rPr lang="en-GB" altLang="en-US" dirty="0"/>
              <a:t>, 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a running driver has to expect that it will be called a second time before the first call has completed.</a:t>
            </a:r>
          </a:p>
          <a:p>
            <a:pPr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altLang="en-US" dirty="0"/>
              <a:t>Drivers cannot make system calls but are allowed to call some kernel procedures for interaction.</a:t>
            </a:r>
          </a:p>
        </p:txBody>
      </p:sp>
    </p:spTree>
    <p:extLst>
      <p:ext uri="{BB962C8B-B14F-4D97-AF65-F5344CB8AC3E}">
        <p14:creationId xmlns:p14="http://schemas.microsoft.com/office/powerpoint/2010/main" val="1336856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I/O devices - character and block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units of transfer perspective, I/O devices can be divided into two categories:</a:t>
            </a:r>
          </a:p>
          <a:p>
            <a:pPr lvl="1"/>
            <a:r>
              <a:rPr lang="en-US" b="1" dirty="0"/>
              <a:t>Block devices</a:t>
            </a:r>
            <a:r>
              <a:rPr lang="en-US" b="0" dirty="0"/>
              <a:t> − A block device is one with which the driver communicates by sending entire blocks of data. </a:t>
            </a:r>
            <a:endParaRPr lang="en-US" dirty="0"/>
          </a:p>
          <a:p>
            <a:pPr lvl="2"/>
            <a:r>
              <a:rPr lang="en-US" b="0" dirty="0"/>
              <a:t>Hard disks, USB cameras, Disk-On-Key etc.</a:t>
            </a:r>
          </a:p>
          <a:p>
            <a:pPr lvl="1"/>
            <a:r>
              <a:rPr lang="en-US" b="1" dirty="0"/>
              <a:t>Character devices</a:t>
            </a:r>
            <a:r>
              <a:rPr lang="en-US" b="0" dirty="0"/>
              <a:t> − A character device is one with which the driver communicates by sending and receiving single characters. </a:t>
            </a:r>
          </a:p>
          <a:p>
            <a:pPr lvl="2"/>
            <a:r>
              <a:rPr lang="en-US" b="0" dirty="0"/>
              <a:t>serial ports, parallel ports, sounds cards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08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vs. Block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Some hardware uses character at a time I/O: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printers, keyboard, mouse, modem, console, etc.</a:t>
            </a:r>
          </a:p>
          <a:p>
            <a:pPr>
              <a:lnSpc>
                <a:spcPct val="110000"/>
              </a:lnSpc>
            </a:pPr>
            <a:r>
              <a:rPr lang="en-US" dirty="0"/>
              <a:t>Some hardware has a special block size as the minimum unit: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All disk devices, hard disks, SSD, CD/DVD etc.</a:t>
            </a:r>
          </a:p>
          <a:p>
            <a:pPr>
              <a:lnSpc>
                <a:spcPct val="110000"/>
              </a:lnSpc>
            </a:pPr>
            <a:r>
              <a:rPr lang="en-US" dirty="0"/>
              <a:t>A single byte I/O is not possible in block devices.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single byte update requires: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Read a full block in memory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Update block in memory</a:t>
            </a:r>
          </a:p>
          <a:p>
            <a:pPr marL="1402101" lvl="2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Write block back</a:t>
            </a:r>
          </a:p>
        </p:txBody>
      </p:sp>
    </p:spTree>
    <p:extLst>
      <p:ext uri="{BB962C8B-B14F-4D97-AF65-F5344CB8AC3E}">
        <p14:creationId xmlns:p14="http://schemas.microsoft.com/office/powerpoint/2010/main" val="9493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system in OS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Users should not be allowed to issue illegal I/O instructions.</a:t>
            </a:r>
          </a:p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All I/O instructions should be </a:t>
            </a:r>
            <a:r>
              <a:rPr lang="en-GB" altLang="en-US" dirty="0" err="1">
                <a:ea typeface="ＭＳ Ｐゴシック" charset="-128"/>
              </a:rPr>
              <a:t>priviliged</a:t>
            </a:r>
            <a:r>
              <a:rPr lang="en-GB" altLang="en-US" dirty="0">
                <a:ea typeface="ＭＳ Ｐゴシック" charset="-128"/>
              </a:rPr>
              <a:t> to provide a proper protection.</a:t>
            </a:r>
          </a:p>
          <a:p>
            <a:pPr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Note that the kernel cannot simply deny all user access.</a:t>
            </a:r>
          </a:p>
          <a:p>
            <a:pPr lvl="1"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Most graphics games and video editing/playback software need direct access to memory-mapped graphics controller memory to speed access.</a:t>
            </a:r>
          </a:p>
          <a:p>
            <a:pPr lvl="2" eaLnBrk="1">
              <a:lnSpc>
                <a:spcPct val="10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kernel may provide a locking mechanism to allow a section of graphics memory to be allocated to a process at a time.</a:t>
            </a:r>
          </a:p>
        </p:txBody>
      </p:sp>
    </p:spTree>
    <p:extLst>
      <p:ext uri="{BB962C8B-B14F-4D97-AF65-F5344CB8AC3E}">
        <p14:creationId xmlns:p14="http://schemas.microsoft.com/office/powerpoint/2010/main" val="947922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Block devices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b="1" dirty="0">
                <a:ea typeface="ＭＳ Ｐゴシック" charset="-128"/>
              </a:rPr>
              <a:t>block-device</a:t>
            </a:r>
            <a:r>
              <a:rPr lang="en-GB" altLang="en-US" dirty="0">
                <a:ea typeface="ＭＳ Ｐゴシック" charset="-128"/>
              </a:rPr>
              <a:t> interface captures all the aspects necessary for accessing disk drives and other block-oriented devices. </a:t>
            </a:r>
          </a:p>
          <a:p>
            <a:pPr lvl="2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read()  and write() , and, if it is a random-access device, it has a seek()  command to specify which block to transfer next. </a:t>
            </a:r>
            <a:endParaRPr lang="en-GB" altLang="en-US" dirty="0">
              <a:ea typeface="ＭＳ Ｐゴシック" charset="-128"/>
            </a:endParaRPr>
          </a:p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 Applications normally access such a device through a file-system interface. </a:t>
            </a:r>
          </a:p>
          <a:p>
            <a:pPr lvl="1">
              <a:lnSpc>
                <a:spcPct val="120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operating system itself, and special applications such as database-management systems, may prefer to access a block device as a simple linear array of blocks (also called </a:t>
            </a:r>
            <a:r>
              <a:rPr lang="en-GB" altLang="en-US" b="1" dirty="0">
                <a:ea typeface="ＭＳ Ｐゴシック" charset="-128"/>
              </a:rPr>
              <a:t>raw I/O)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OS  device cache is used to accelerate block device operations.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Block based I/O is tightly coupled with paging.</a:t>
            </a:r>
          </a:p>
          <a:p>
            <a:pPr>
              <a:lnSpc>
                <a:spcPct val="120000"/>
              </a:lnSpc>
            </a:pPr>
            <a:r>
              <a:rPr lang="en-US" dirty="0"/>
              <a:t>File systems require block devices.</a:t>
            </a:r>
          </a:p>
        </p:txBody>
      </p:sp>
    </p:spTree>
    <p:extLst>
      <p:ext uri="{BB962C8B-B14F-4D97-AF65-F5344CB8AC3E}">
        <p14:creationId xmlns:p14="http://schemas.microsoft.com/office/powerpoint/2010/main" val="505061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Character devices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keyboard is an example of a device that is accessed through a character-stream interface.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get()  or put()  one character. </a:t>
            </a:r>
          </a:p>
          <a:p>
            <a:pPr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US" dirty="0"/>
              <a:t>Character device drivers implements their own buffers and caching internally.</a:t>
            </a:r>
          </a:p>
          <a:p>
            <a:pPr lvl="1"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for example, when a user types a backspace, the preceding character is removed from the input stream. 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Example devices: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Keyboard, modem, mouse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6525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vs. Block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 and Block device switches are separate.</a:t>
            </a:r>
          </a:p>
          <a:p>
            <a:r>
              <a:rPr lang="en-US" dirty="0"/>
              <a:t>Interface is also different. </a:t>
            </a:r>
          </a:p>
          <a:p>
            <a:pPr lvl="1"/>
            <a:r>
              <a:rPr lang="en-US" dirty="0"/>
              <a:t>Block devices can combine read and write functions (see I/O scheduling later)</a:t>
            </a:r>
          </a:p>
          <a:p>
            <a:r>
              <a:rPr lang="en-US" dirty="0"/>
              <a:t>Character vs. Block devices:</a:t>
            </a:r>
          </a:p>
          <a:p>
            <a:pPr lvl="1"/>
            <a:r>
              <a:rPr lang="en-US" dirty="0"/>
              <a:t>Character devices can transfer data 1 byte at a time. Block devices work in block units (i.e. 4K)</a:t>
            </a:r>
          </a:p>
          <a:p>
            <a:pPr lvl="1"/>
            <a:r>
              <a:rPr lang="en-US" dirty="0"/>
              <a:t>Character device devices have buffering and caching  internal, block devices use systems page cache.</a:t>
            </a:r>
          </a:p>
          <a:p>
            <a:pPr lvl="1"/>
            <a:r>
              <a:rPr lang="en-US" dirty="0"/>
              <a:t>Block devices can contain file system partitions and swap area.</a:t>
            </a:r>
          </a:p>
          <a:p>
            <a:pPr lvl="1"/>
            <a:r>
              <a:rPr lang="en-US" dirty="0"/>
              <a:t>Block device drivers may implement I/O scheduling algorithms, system call interface support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765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ioctl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function configuration interface for all devices.</a:t>
            </a:r>
            <a:br>
              <a:rPr lang="en-US" dirty="0"/>
            </a:br>
            <a:r>
              <a:rPr lang="en-US" sz="1984" dirty="0" err="1">
                <a:latin typeface="Courier New"/>
                <a:cs typeface="Courier New"/>
              </a:rPr>
              <a:t>int</a:t>
            </a:r>
            <a:r>
              <a:rPr lang="en-US" sz="1984" dirty="0">
                <a:latin typeface="Courier New"/>
                <a:cs typeface="Courier New"/>
              </a:rPr>
              <a:t> </a:t>
            </a:r>
            <a:r>
              <a:rPr lang="en-US" sz="1984" dirty="0" err="1">
                <a:latin typeface="Courier New"/>
                <a:cs typeface="Courier New"/>
              </a:rPr>
              <a:t>ioctl</a:t>
            </a:r>
            <a:r>
              <a:rPr lang="en-US" sz="1984" dirty="0">
                <a:latin typeface="Courier New"/>
                <a:cs typeface="Courier New"/>
              </a:rPr>
              <a:t>(</a:t>
            </a:r>
            <a:r>
              <a:rPr lang="en-US" sz="1984" dirty="0" err="1">
                <a:latin typeface="Courier New"/>
                <a:cs typeface="Courier New"/>
              </a:rPr>
              <a:t>int</a:t>
            </a:r>
            <a:r>
              <a:rPr lang="en-US" sz="1984" dirty="0">
                <a:latin typeface="Courier New"/>
                <a:cs typeface="Courier New"/>
              </a:rPr>
              <a:t> </a:t>
            </a:r>
            <a:r>
              <a:rPr lang="en-US" sz="1984" dirty="0" err="1">
                <a:latin typeface="Courier New"/>
                <a:cs typeface="Courier New"/>
              </a:rPr>
              <a:t>fd</a:t>
            </a:r>
            <a:r>
              <a:rPr lang="en-US" sz="1984" dirty="0">
                <a:latin typeface="Courier New"/>
                <a:cs typeface="Courier New"/>
              </a:rPr>
              <a:t>, unsigned long request, ...);</a:t>
            </a:r>
          </a:p>
          <a:p>
            <a:r>
              <a:rPr lang="en-US" dirty="0"/>
              <a:t>Types of requests and optional parameter is driver  or even vendor specific. </a:t>
            </a:r>
          </a:p>
          <a:p>
            <a:r>
              <a:rPr lang="en-US" dirty="0"/>
              <a:t>Each driver implements its own set of configuration requests and parameter types.</a:t>
            </a:r>
          </a:p>
          <a:p>
            <a:r>
              <a:rPr lang="en-US" dirty="0"/>
              <a:t>Devices and drivers change but </a:t>
            </a:r>
            <a:r>
              <a:rPr lang="en-US" dirty="0" err="1"/>
              <a:t>libc</a:t>
            </a:r>
            <a:r>
              <a:rPr lang="en-US" dirty="0"/>
              <a:t> and kernel interface is fixed.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54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I/O subsystem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Windows uses device shortcuts on </a:t>
            </a:r>
            <a:r>
              <a:rPr lang="en-US" dirty="0" err="1"/>
              <a:t>filesystem</a:t>
            </a:r>
            <a:r>
              <a:rPr lang="en-US" dirty="0"/>
              <a:t> to address devices.</a:t>
            </a:r>
          </a:p>
          <a:p>
            <a:r>
              <a:rPr lang="en-US" dirty="0"/>
              <a:t>Device Access API provides an interface to application programmers to inspect and interact with the devices.</a:t>
            </a:r>
          </a:p>
          <a:p>
            <a:r>
              <a:rPr lang="en-US" dirty="0"/>
              <a:t>WDK, Windows Device Framework provides user and kernel interfaces for device driver development.</a:t>
            </a:r>
          </a:p>
        </p:txBody>
      </p:sp>
    </p:spTree>
    <p:extLst>
      <p:ext uri="{BB962C8B-B14F-4D97-AF65-F5344CB8AC3E}">
        <p14:creationId xmlns:p14="http://schemas.microsoft.com/office/powerpoint/2010/main" val="20851192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Categorization (OS perspective)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 stream </a:t>
            </a:r>
            <a:r>
              <a:rPr lang="en-US" dirty="0" err="1"/>
              <a:t>vs</a:t>
            </a:r>
            <a:r>
              <a:rPr lang="en-US" dirty="0"/>
              <a:t> block.</a:t>
            </a:r>
          </a:p>
          <a:p>
            <a:r>
              <a:rPr lang="en-US" dirty="0"/>
              <a:t>Sequential </a:t>
            </a:r>
            <a:r>
              <a:rPr lang="en-US" dirty="0" err="1"/>
              <a:t>vs</a:t>
            </a:r>
            <a:r>
              <a:rPr lang="en-US" dirty="0"/>
              <a:t> Random access</a:t>
            </a:r>
            <a:br>
              <a:rPr lang="en-US" dirty="0"/>
            </a:br>
            <a:r>
              <a:rPr lang="en-US" b="0" dirty="0">
                <a:solidFill>
                  <a:srgbClr val="0000FF"/>
                </a:solidFill>
              </a:rPr>
              <a:t>device driver allow seeking to an offset in device</a:t>
            </a:r>
          </a:p>
          <a:p>
            <a:r>
              <a:rPr lang="en-US" dirty="0"/>
              <a:t>Synchronous </a:t>
            </a:r>
            <a:r>
              <a:rPr lang="en-US" dirty="0" err="1"/>
              <a:t>vs</a:t>
            </a:r>
            <a:r>
              <a:rPr lang="en-US" dirty="0"/>
              <a:t> Asynchronous</a:t>
            </a:r>
            <a:br>
              <a:rPr lang="en-US" dirty="0"/>
            </a:br>
            <a:r>
              <a:rPr lang="en-US" b="0" dirty="0">
                <a:solidFill>
                  <a:srgbClr val="0000FF"/>
                </a:solidFill>
              </a:rPr>
              <a:t>I/O operation on device driver is synchronized with I/O completion on device controller. Asynchronous I/O returns earlier  and report success/failure later.</a:t>
            </a:r>
            <a:r>
              <a:rPr lang="en-US" dirty="0"/>
              <a:t> </a:t>
            </a:r>
          </a:p>
          <a:p>
            <a:r>
              <a:rPr lang="en-US" dirty="0"/>
              <a:t>Buffered </a:t>
            </a:r>
            <a:r>
              <a:rPr lang="en-US" dirty="0" err="1"/>
              <a:t>vs</a:t>
            </a:r>
            <a:r>
              <a:rPr lang="en-US" dirty="0"/>
              <a:t> Direct</a:t>
            </a:r>
            <a:br>
              <a:rPr lang="en-US" dirty="0"/>
            </a:br>
            <a:r>
              <a:rPr lang="en-US" b="0" dirty="0">
                <a:solidFill>
                  <a:srgbClr val="0000FF"/>
                </a:solidFill>
              </a:rPr>
              <a:t>The reported operation result is completed on buffers or on device controller. </a:t>
            </a:r>
          </a:p>
          <a:p>
            <a:r>
              <a:rPr lang="en-US" dirty="0"/>
              <a:t>Shareable or Dedicated</a:t>
            </a:r>
            <a:br>
              <a:rPr lang="en-US" dirty="0"/>
            </a:br>
            <a:r>
              <a:rPr lang="en-US" b="0" dirty="0">
                <a:solidFill>
                  <a:srgbClr val="0000FF"/>
                </a:solidFill>
              </a:rPr>
              <a:t>I/O on each device instance is mutually exclusive. (i.e. printer)</a:t>
            </a:r>
          </a:p>
          <a:p>
            <a:r>
              <a:rPr lang="en-US" dirty="0"/>
              <a:t>Read only, Write only, Read-write</a:t>
            </a:r>
            <a:br>
              <a:rPr lang="en-US" dirty="0"/>
            </a:br>
            <a:r>
              <a:rPr lang="en-US" b="0" dirty="0" err="1">
                <a:solidFill>
                  <a:srgbClr val="0000FF"/>
                </a:solidFill>
              </a:rPr>
              <a:t>i.e</a:t>
            </a:r>
            <a:r>
              <a:rPr lang="en-US" b="0" dirty="0">
                <a:solidFill>
                  <a:srgbClr val="0000FF"/>
                </a:solidFill>
              </a:rPr>
              <a:t>: mouse, printer, hard disk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729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Kernel I/O System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buFont typeface="Wingdings" charset="0"/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Kernels provide many services related to I/O: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scheduling,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buffering,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caching,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pooling,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device reservation, and </a:t>
            </a:r>
          </a:p>
          <a:p>
            <a:pPr marL="961120" lvl="1" indent="-457200">
              <a:lnSpc>
                <a:spcPct val="89000"/>
              </a:lnSpc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error handling</a:t>
            </a:r>
          </a:p>
          <a:p>
            <a:pPr marL="0" indent="0" ea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None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/>
            </a:pPr>
            <a:r>
              <a:rPr lang="en-GB" dirty="0"/>
              <a:t>built on the hardware and device-driver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581618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I/O scheduling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I/O is usually slow  and some devices have physical characteristics requiring optimizations.</a:t>
            </a:r>
          </a:p>
          <a:p>
            <a:pPr lvl="1"/>
            <a:r>
              <a:rPr lang="en-US" dirty="0"/>
              <a:t>E.g. hard disks:  Mechanical devices and delays caused by head movement and rotation.</a:t>
            </a:r>
          </a:p>
          <a:p>
            <a:pPr lvl="1"/>
            <a:r>
              <a:rPr lang="en-US" dirty="0"/>
              <a:t>If I/O is executed in a FIFO strategy, mechanical zigzag movements can overrule the I/O operations.</a:t>
            </a:r>
            <a:endParaRPr lang="en-GB" altLang="en-US" dirty="0">
              <a:ea typeface="ＭＳ Ｐゴシック" charset="-128"/>
            </a:endParaRPr>
          </a:p>
          <a:p>
            <a:r>
              <a:rPr lang="en-US" dirty="0"/>
              <a:t>I/O scheduling gets a set of I/O requests on a device and determines an optimal order and timing to execute the requests on the device.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Operating-system developers implement scheduling by maintaining a queue of requests for each device.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When an application issues a blocking I/O system call, the request is placed on the queue for that device.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I/O scheduler rearranges the order of the queue to improve the overall system efficiency and the average response time experienced by applications.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6651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Disk I/O Scheduling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Given multiple outstanding I/O requests, what order to issue them?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Why does it matter?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Major goals of disk scheduling: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Minimize latency for small transfers</a:t>
            </a:r>
          </a:p>
          <a:p>
            <a:pPr marL="1340419" lvl="2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Primarily: Avoid long seeks by ordering accesses according to disk head locality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Maximize </a:t>
            </a:r>
            <a:r>
              <a:rPr lang="en-GB" altLang="en-US" b="1" dirty="0">
                <a:solidFill>
                  <a:srgbClr val="993333"/>
                </a:solidFill>
                <a:ea typeface="ＭＳ Ｐゴシック" charset="-128"/>
              </a:rPr>
              <a:t>throughput</a:t>
            </a:r>
            <a:r>
              <a:rPr lang="en-GB" altLang="en-US" dirty="0">
                <a:ea typeface="ＭＳ Ｐゴシック" charset="-128"/>
              </a:rPr>
              <a:t> for large transfers</a:t>
            </a:r>
          </a:p>
          <a:p>
            <a:pPr marL="1340419" lvl="2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Large databases and scientific workloads often involve enormous files and datasets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Note that disk block layout (</a:t>
            </a:r>
            <a:r>
              <a:rPr lang="en-GB" altLang="en-US" dirty="0"/>
              <a:t>where we place file blocks, directories, file system metadata, etc.) </a:t>
            </a:r>
            <a:r>
              <a:rPr lang="en-GB" altLang="en-US" dirty="0">
                <a:ea typeface="ＭＳ Ｐゴシック" charset="-128"/>
              </a:rPr>
              <a:t>has a large impact on performance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On modern (smart) disk drives, I/O scheduling is done by the disk controller, which executes incoming I/O requests in a out-of-order fashion.</a:t>
            </a:r>
          </a:p>
          <a:p>
            <a:pPr marL="899489" lvl="1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More on this will be discussed in the Disk Technology slides.</a:t>
            </a:r>
          </a:p>
          <a:p>
            <a:pPr marL="458560" indent="-457200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8650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Disk I/O Scheduling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Given multiple outstanding I/O requests, what order to issue them?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FIFO: Just schedule each I/O in the order it arrives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What's wrong with this? </a:t>
            </a:r>
          </a:p>
          <a:p>
            <a:pPr marL="1198168" lvl="2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solidFill>
                  <a:srgbClr val="3B3EFF"/>
                </a:solidFill>
              </a:rPr>
              <a:t>Potentially lots of seek time!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SSTF: Shortest seek time first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Issue I/O with the nearest cylinder to the current one</a:t>
            </a:r>
          </a:p>
          <a:p>
            <a:pPr marL="1198168" lvl="2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 err="1">
                <a:solidFill>
                  <a:srgbClr val="3B3EFF"/>
                </a:solidFill>
              </a:rPr>
              <a:t>Favors</a:t>
            </a:r>
            <a:r>
              <a:rPr lang="en-GB" altLang="en-US" dirty="0">
                <a:solidFill>
                  <a:srgbClr val="3B3EFF"/>
                </a:solidFill>
              </a:rPr>
              <a:t> middle tracks: Head rarely moves to edges of disk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SCAN (or Elevator) Algorithm: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Head has a current direction and current cylinder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Sort I/</a:t>
            </a:r>
            <a:r>
              <a:rPr lang="en-GB" altLang="en-US" dirty="0" err="1"/>
              <a:t>Os</a:t>
            </a:r>
            <a:r>
              <a:rPr lang="en-GB" altLang="en-US" dirty="0"/>
              <a:t> according to the track # in the current direction of the head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If no more I/</a:t>
            </a:r>
            <a:r>
              <a:rPr lang="en-GB" altLang="en-US" dirty="0" err="1"/>
              <a:t>Os</a:t>
            </a:r>
            <a:r>
              <a:rPr lang="en-GB" altLang="en-US" dirty="0"/>
              <a:t> in the current direction, reverse direction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>
                <a:ea typeface="ＭＳ Ｐゴシック" charset="-128"/>
              </a:rPr>
              <a:t>CSCAN Algorithm: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Always move in one direction, </a:t>
            </a:r>
            <a:r>
              <a:rPr lang="ja-JP" altLang="en-GB" dirty="0"/>
              <a:t>“</a:t>
            </a:r>
            <a:r>
              <a:rPr lang="en-GB" altLang="ja-JP" dirty="0"/>
              <a:t>wrap around</a:t>
            </a:r>
            <a:r>
              <a:rPr lang="ja-JP" altLang="en-GB" dirty="0"/>
              <a:t>”</a:t>
            </a:r>
            <a:r>
              <a:rPr lang="en-GB" altLang="ja-JP" dirty="0"/>
              <a:t> to beginning of disk when </a:t>
            </a:r>
            <a:br>
              <a:rPr lang="en-GB" altLang="ja-JP" dirty="0"/>
            </a:br>
            <a:r>
              <a:rPr lang="en-GB" altLang="ja-JP" dirty="0"/>
              <a:t>moving off the end</a:t>
            </a:r>
          </a:p>
          <a:p>
            <a:pPr marL="757238" lvl="1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 dirty="0"/>
              <a:t>Reduce variance in seek times, avoid discrimination against the highest and lowest tracks</a:t>
            </a: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88925" indent="-180975" eaLnBrk="1">
              <a:lnSpc>
                <a:spcPct val="110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53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6" y="1501436"/>
            <a:ext cx="3516186" cy="501928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Converts the I/O request of the application into low-level commands for the device and send it to the device controller, </a:t>
            </a:r>
          </a:p>
          <a:p>
            <a:pPr>
              <a:lnSpc>
                <a:spcPct val="120000"/>
              </a:lnSpc>
            </a:pPr>
            <a:r>
              <a:rPr lang="en-US" dirty="0"/>
              <a:t>Take the response of the I/O device and send it to the application.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1029710"/>
            <a:ext cx="6037262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75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FIFO example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4A6838-B69C-DE40-A5CF-E2D88E5550E0}"/>
              </a:ext>
            </a:extLst>
          </p:cNvPr>
          <p:cNvCxnSpPr/>
          <p:nvPr/>
        </p:nvCxnSpPr>
        <p:spPr bwMode="auto">
          <a:xfrm flipH="1">
            <a:off x="1433945" y="2098964"/>
            <a:ext cx="2715491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4DB1DCD-8D10-D949-B0CC-FBC6DCDDC6A9}"/>
              </a:ext>
            </a:extLst>
          </p:cNvPr>
          <p:cNvCxnSpPr>
            <a:cxnSpLocks/>
          </p:cNvCxnSpPr>
          <p:nvPr/>
        </p:nvCxnSpPr>
        <p:spPr bwMode="auto">
          <a:xfrm>
            <a:off x="1433945" y="2319482"/>
            <a:ext cx="452351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A6C2019-0770-8E40-9A28-3F44C91355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0345" y="2540000"/>
            <a:ext cx="282777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A288E5-66CB-3343-9BAF-1C4C43C49B7A}"/>
              </a:ext>
            </a:extLst>
          </p:cNvPr>
          <p:cNvCxnSpPr>
            <a:cxnSpLocks/>
            <a:stCxn id="102441" idx="2"/>
          </p:cNvCxnSpPr>
          <p:nvPr/>
        </p:nvCxnSpPr>
        <p:spPr bwMode="auto">
          <a:xfrm>
            <a:off x="1414463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B79A314-DB9E-5542-A0F2-3A92814C1B0E}"/>
              </a:ext>
            </a:extLst>
          </p:cNvPr>
          <p:cNvCxnSpPr>
            <a:cxnSpLocks/>
          </p:cNvCxnSpPr>
          <p:nvPr/>
        </p:nvCxnSpPr>
        <p:spPr bwMode="auto">
          <a:xfrm>
            <a:off x="2796958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2D15AF-8C46-4949-A982-5D4BCE9E3B91}"/>
              </a:ext>
            </a:extLst>
          </p:cNvPr>
          <p:cNvCxnSpPr>
            <a:cxnSpLocks/>
          </p:cNvCxnSpPr>
          <p:nvPr/>
        </p:nvCxnSpPr>
        <p:spPr bwMode="auto">
          <a:xfrm>
            <a:off x="3128784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88AB5DA-A7A7-194B-940A-7DED47CBBDA8}"/>
              </a:ext>
            </a:extLst>
          </p:cNvPr>
          <p:cNvCxnSpPr>
            <a:cxnSpLocks/>
          </p:cNvCxnSpPr>
          <p:nvPr/>
        </p:nvCxnSpPr>
        <p:spPr bwMode="auto">
          <a:xfrm>
            <a:off x="417357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4D198E2-81A3-E744-AF80-D345138B2312}"/>
              </a:ext>
            </a:extLst>
          </p:cNvPr>
          <p:cNvCxnSpPr>
            <a:cxnSpLocks/>
          </p:cNvCxnSpPr>
          <p:nvPr/>
        </p:nvCxnSpPr>
        <p:spPr bwMode="auto">
          <a:xfrm>
            <a:off x="5198884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17F0C47-F8D9-874D-9DB5-5B80C14EECD5}"/>
              </a:ext>
            </a:extLst>
          </p:cNvPr>
          <p:cNvCxnSpPr>
            <a:cxnSpLocks/>
          </p:cNvCxnSpPr>
          <p:nvPr/>
        </p:nvCxnSpPr>
        <p:spPr bwMode="auto">
          <a:xfrm>
            <a:off x="591863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EF0C7F3-D487-CC4B-AAC6-2FE1AC431F71}"/>
              </a:ext>
            </a:extLst>
          </p:cNvPr>
          <p:cNvCxnSpPr>
            <a:cxnSpLocks/>
          </p:cNvCxnSpPr>
          <p:nvPr/>
        </p:nvCxnSpPr>
        <p:spPr bwMode="auto">
          <a:xfrm>
            <a:off x="6956864" y="1874836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B556A1C-58AD-4743-84D1-C6BF97F2620D}"/>
              </a:ext>
            </a:extLst>
          </p:cNvPr>
          <p:cNvCxnSpPr>
            <a:cxnSpLocks/>
          </p:cNvCxnSpPr>
          <p:nvPr/>
        </p:nvCxnSpPr>
        <p:spPr bwMode="auto">
          <a:xfrm>
            <a:off x="8326293" y="1874835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A74BDEC8-8B02-2244-9231-31E333C19B38}"/>
              </a:ext>
            </a:extLst>
          </p:cNvPr>
          <p:cNvCxnSpPr>
            <a:cxnSpLocks/>
          </p:cNvCxnSpPr>
          <p:nvPr/>
        </p:nvCxnSpPr>
        <p:spPr bwMode="auto">
          <a:xfrm flipH="1">
            <a:off x="2791692" y="2760518"/>
            <a:ext cx="346833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2B6DC1A-D298-8743-A607-14552A2883B1}"/>
              </a:ext>
            </a:extLst>
          </p:cNvPr>
          <p:cNvCxnSpPr>
            <a:cxnSpLocks/>
          </p:cNvCxnSpPr>
          <p:nvPr/>
        </p:nvCxnSpPr>
        <p:spPr bwMode="auto">
          <a:xfrm>
            <a:off x="2791690" y="2981036"/>
            <a:ext cx="5529985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C0189DB-FC89-1143-BE12-F74349DF0BB7}"/>
              </a:ext>
            </a:extLst>
          </p:cNvPr>
          <p:cNvCxnSpPr>
            <a:cxnSpLocks/>
          </p:cNvCxnSpPr>
          <p:nvPr/>
        </p:nvCxnSpPr>
        <p:spPr bwMode="auto">
          <a:xfrm flipH="1">
            <a:off x="6938962" y="3201554"/>
            <a:ext cx="1406813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BE58D9E-87E8-6946-A26D-405507501C02}"/>
              </a:ext>
            </a:extLst>
          </p:cNvPr>
          <p:cNvCxnSpPr>
            <a:cxnSpLocks/>
          </p:cNvCxnSpPr>
          <p:nvPr/>
        </p:nvCxnSpPr>
        <p:spPr bwMode="auto">
          <a:xfrm flipH="1">
            <a:off x="5201993" y="3422074"/>
            <a:ext cx="176461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1726443-60F9-F34A-AEDF-C9CC37A4B1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038" y="1874835"/>
            <a:ext cx="12738" cy="276643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55D57A-FD1B-9B4E-8182-F82D4F10AB64}"/>
              </a:ext>
            </a:extLst>
          </p:cNvPr>
          <p:cNvSpPr txBox="1"/>
          <p:nvPr/>
        </p:nvSpPr>
        <p:spPr>
          <a:xfrm>
            <a:off x="346570" y="2981036"/>
            <a:ext cx="461665" cy="5219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F4547-18DD-7E4B-A08A-78FCC8840BF7}"/>
              </a:ext>
            </a:extLst>
          </p:cNvPr>
          <p:cNvSpPr txBox="1"/>
          <p:nvPr/>
        </p:nvSpPr>
        <p:spPr>
          <a:xfrm>
            <a:off x="56716" y="1505503"/>
            <a:ext cx="7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C00000"/>
                </a:solidFill>
                <a:latin typeface="Calibri" pitchFamily="34" charset="0"/>
              </a:rPr>
              <a:t>Tracks</a:t>
            </a:r>
            <a:endParaRPr lang="tr-TR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2B5B2-E0BE-7040-A7E1-1F93A498DBC1}"/>
              </a:ext>
            </a:extLst>
          </p:cNvPr>
          <p:cNvSpPr txBox="1"/>
          <p:nvPr/>
        </p:nvSpPr>
        <p:spPr>
          <a:xfrm>
            <a:off x="640646" y="781073"/>
            <a:ext cx="7102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Current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track</a:t>
            </a:r>
            <a:r>
              <a:rPr lang="tr-TR" sz="2000" dirty="0">
                <a:latin typeface="Calibri" pitchFamily="34" charset="0"/>
              </a:rPr>
              <a:t>: 9                          I/O </a:t>
            </a:r>
            <a:r>
              <a:rPr lang="tr-TR" sz="2000" dirty="0" err="1">
                <a:latin typeface="Calibri" pitchFamily="34" charset="0"/>
              </a:rPr>
              <a:t>queue</a:t>
            </a:r>
            <a:r>
              <a:rPr lang="tr-TR" sz="2000" dirty="0">
                <a:latin typeface="Calibri" pitchFamily="34" charset="0"/>
              </a:rPr>
              <a:t> at t0: 9,1,14,6,5,21,17,12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E02E4-5848-F844-9FB2-64D1ED518B42}"/>
              </a:ext>
            </a:extLst>
          </p:cNvPr>
          <p:cNvSpPr txBox="1"/>
          <p:nvPr/>
        </p:nvSpPr>
        <p:spPr>
          <a:xfrm>
            <a:off x="949036" y="1258452"/>
            <a:ext cx="842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alibri" pitchFamily="34" charset="0"/>
              </a:rPr>
              <a:t>0     1     2      3     4     5     6      7     8     9    10   11  12    13   14    15   16   17   18   19   20  21   22    23 </a:t>
            </a:r>
          </a:p>
        </p:txBody>
      </p:sp>
    </p:spTree>
    <p:extLst>
      <p:ext uri="{BB962C8B-B14F-4D97-AF65-F5344CB8AC3E}">
        <p14:creationId xmlns:p14="http://schemas.microsoft.com/office/powerpoint/2010/main" val="3853851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9214716" cy="519112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SSTF: Shortest seek time first example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4697340" y="1535381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4A6838-B69C-DE40-A5CF-E2D88E5550E0}"/>
              </a:ext>
            </a:extLst>
          </p:cNvPr>
          <p:cNvCxnSpPr>
            <a:cxnSpLocks/>
          </p:cNvCxnSpPr>
          <p:nvPr/>
        </p:nvCxnSpPr>
        <p:spPr bwMode="auto">
          <a:xfrm>
            <a:off x="4149437" y="2098964"/>
            <a:ext cx="71783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A288E5-66CB-3343-9BAF-1C4C43C49B7A}"/>
              </a:ext>
            </a:extLst>
          </p:cNvPr>
          <p:cNvCxnSpPr>
            <a:cxnSpLocks/>
            <a:stCxn id="102441" idx="2"/>
          </p:cNvCxnSpPr>
          <p:nvPr/>
        </p:nvCxnSpPr>
        <p:spPr bwMode="auto">
          <a:xfrm>
            <a:off x="1414463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B79A314-DB9E-5542-A0F2-3A92814C1B0E}"/>
              </a:ext>
            </a:extLst>
          </p:cNvPr>
          <p:cNvCxnSpPr>
            <a:cxnSpLocks/>
          </p:cNvCxnSpPr>
          <p:nvPr/>
        </p:nvCxnSpPr>
        <p:spPr bwMode="auto">
          <a:xfrm>
            <a:off x="2796958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88AB5DA-A7A7-194B-940A-7DED47CBBDA8}"/>
              </a:ext>
            </a:extLst>
          </p:cNvPr>
          <p:cNvCxnSpPr>
            <a:cxnSpLocks/>
          </p:cNvCxnSpPr>
          <p:nvPr/>
        </p:nvCxnSpPr>
        <p:spPr bwMode="auto">
          <a:xfrm>
            <a:off x="417357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4D198E2-81A3-E744-AF80-D345138B2312}"/>
              </a:ext>
            </a:extLst>
          </p:cNvPr>
          <p:cNvCxnSpPr>
            <a:cxnSpLocks/>
          </p:cNvCxnSpPr>
          <p:nvPr/>
        </p:nvCxnSpPr>
        <p:spPr bwMode="auto">
          <a:xfrm>
            <a:off x="4873015" y="1867169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B556A1C-58AD-4743-84D1-C6BF97F2620D}"/>
              </a:ext>
            </a:extLst>
          </p:cNvPr>
          <p:cNvCxnSpPr>
            <a:cxnSpLocks/>
          </p:cNvCxnSpPr>
          <p:nvPr/>
        </p:nvCxnSpPr>
        <p:spPr bwMode="auto">
          <a:xfrm>
            <a:off x="8326293" y="1874835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1726443-60F9-F34A-AEDF-C9CC37A4B1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038" y="1874835"/>
            <a:ext cx="12738" cy="276643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55D57A-FD1B-9B4E-8182-F82D4F10AB64}"/>
              </a:ext>
            </a:extLst>
          </p:cNvPr>
          <p:cNvSpPr txBox="1"/>
          <p:nvPr/>
        </p:nvSpPr>
        <p:spPr>
          <a:xfrm>
            <a:off x="346570" y="2981036"/>
            <a:ext cx="461665" cy="5219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F4547-18DD-7E4B-A08A-78FCC8840BF7}"/>
              </a:ext>
            </a:extLst>
          </p:cNvPr>
          <p:cNvSpPr txBox="1"/>
          <p:nvPr/>
        </p:nvSpPr>
        <p:spPr>
          <a:xfrm>
            <a:off x="56716" y="1505503"/>
            <a:ext cx="7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C00000"/>
                </a:solidFill>
                <a:latin typeface="Calibri" pitchFamily="34" charset="0"/>
              </a:rPr>
              <a:t>Tracks</a:t>
            </a:r>
            <a:endParaRPr lang="tr-TR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2B5B2-E0BE-7040-A7E1-1F93A498DBC1}"/>
              </a:ext>
            </a:extLst>
          </p:cNvPr>
          <p:cNvSpPr txBox="1"/>
          <p:nvPr/>
        </p:nvSpPr>
        <p:spPr>
          <a:xfrm>
            <a:off x="640646" y="781073"/>
            <a:ext cx="7120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Current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track</a:t>
            </a:r>
            <a:r>
              <a:rPr lang="tr-TR" sz="2000" dirty="0">
                <a:latin typeface="Calibri" pitchFamily="34" charset="0"/>
              </a:rPr>
              <a:t>: 9                                          I/O </a:t>
            </a:r>
            <a:r>
              <a:rPr lang="tr-TR" sz="2000" dirty="0" err="1">
                <a:latin typeface="Calibri" pitchFamily="34" charset="0"/>
              </a:rPr>
              <a:t>queue</a:t>
            </a:r>
            <a:r>
              <a:rPr lang="tr-TR" sz="2000" dirty="0">
                <a:latin typeface="Calibri" pitchFamily="34" charset="0"/>
              </a:rPr>
              <a:t> at t0: 9,1,5,21,11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E02E4-5848-F844-9FB2-64D1ED518B42}"/>
              </a:ext>
            </a:extLst>
          </p:cNvPr>
          <p:cNvSpPr txBox="1"/>
          <p:nvPr/>
        </p:nvSpPr>
        <p:spPr>
          <a:xfrm>
            <a:off x="949036" y="1258452"/>
            <a:ext cx="842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alibri" pitchFamily="34" charset="0"/>
              </a:rPr>
              <a:t>0     1     2      3     4     5     6      7     8     9    10   11  12    13   14    15   16   17   18   19   20  21   22    23 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02B340E-E041-A94E-B1A9-EEB3890AC1C2}"/>
              </a:ext>
            </a:extLst>
          </p:cNvPr>
          <p:cNvCxnSpPr>
            <a:cxnSpLocks/>
          </p:cNvCxnSpPr>
          <p:nvPr/>
        </p:nvCxnSpPr>
        <p:spPr bwMode="auto">
          <a:xfrm flipH="1">
            <a:off x="2796958" y="2327564"/>
            <a:ext cx="2017497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69FE029-87B1-5949-A5F3-DD0746EA925C}"/>
              </a:ext>
            </a:extLst>
          </p:cNvPr>
          <p:cNvCxnSpPr>
            <a:cxnSpLocks/>
          </p:cNvCxnSpPr>
          <p:nvPr/>
        </p:nvCxnSpPr>
        <p:spPr bwMode="auto">
          <a:xfrm flipH="1">
            <a:off x="1414463" y="2549237"/>
            <a:ext cx="1382495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9665EF7-B7F8-7A4A-BDA5-EC8AA96277CA}"/>
              </a:ext>
            </a:extLst>
          </p:cNvPr>
          <p:cNvCxnSpPr>
            <a:cxnSpLocks/>
          </p:cNvCxnSpPr>
          <p:nvPr/>
        </p:nvCxnSpPr>
        <p:spPr bwMode="auto">
          <a:xfrm>
            <a:off x="1414463" y="2867891"/>
            <a:ext cx="691183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8829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9214716" cy="519112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SSTF: Shortest seek time first example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4A6838-B69C-DE40-A5CF-E2D88E5550E0}"/>
              </a:ext>
            </a:extLst>
          </p:cNvPr>
          <p:cNvCxnSpPr>
            <a:cxnSpLocks/>
          </p:cNvCxnSpPr>
          <p:nvPr/>
        </p:nvCxnSpPr>
        <p:spPr bwMode="auto">
          <a:xfrm>
            <a:off x="4149437" y="2098964"/>
            <a:ext cx="105918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4DB1DCD-8D10-D949-B0CC-FBC6DCDDC6A9}"/>
              </a:ext>
            </a:extLst>
          </p:cNvPr>
          <p:cNvCxnSpPr>
            <a:cxnSpLocks/>
          </p:cNvCxnSpPr>
          <p:nvPr/>
        </p:nvCxnSpPr>
        <p:spPr bwMode="auto">
          <a:xfrm>
            <a:off x="1433945" y="2319482"/>
            <a:ext cx="452351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A6C2019-0770-8E40-9A28-3F44C91355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0345" y="2540000"/>
            <a:ext cx="282777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A288E5-66CB-3343-9BAF-1C4C43C49B7A}"/>
              </a:ext>
            </a:extLst>
          </p:cNvPr>
          <p:cNvCxnSpPr>
            <a:cxnSpLocks/>
            <a:stCxn id="102441" idx="2"/>
          </p:cNvCxnSpPr>
          <p:nvPr/>
        </p:nvCxnSpPr>
        <p:spPr bwMode="auto">
          <a:xfrm>
            <a:off x="1414463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B79A314-DB9E-5542-A0F2-3A92814C1B0E}"/>
              </a:ext>
            </a:extLst>
          </p:cNvPr>
          <p:cNvCxnSpPr>
            <a:cxnSpLocks/>
          </p:cNvCxnSpPr>
          <p:nvPr/>
        </p:nvCxnSpPr>
        <p:spPr bwMode="auto">
          <a:xfrm>
            <a:off x="2796958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2D15AF-8C46-4949-A982-5D4BCE9E3B91}"/>
              </a:ext>
            </a:extLst>
          </p:cNvPr>
          <p:cNvCxnSpPr>
            <a:cxnSpLocks/>
          </p:cNvCxnSpPr>
          <p:nvPr/>
        </p:nvCxnSpPr>
        <p:spPr bwMode="auto">
          <a:xfrm>
            <a:off x="3128784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88AB5DA-A7A7-194B-940A-7DED47CBBDA8}"/>
              </a:ext>
            </a:extLst>
          </p:cNvPr>
          <p:cNvCxnSpPr>
            <a:cxnSpLocks/>
          </p:cNvCxnSpPr>
          <p:nvPr/>
        </p:nvCxnSpPr>
        <p:spPr bwMode="auto">
          <a:xfrm>
            <a:off x="417357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4D198E2-81A3-E744-AF80-D345138B2312}"/>
              </a:ext>
            </a:extLst>
          </p:cNvPr>
          <p:cNvCxnSpPr>
            <a:cxnSpLocks/>
          </p:cNvCxnSpPr>
          <p:nvPr/>
        </p:nvCxnSpPr>
        <p:spPr bwMode="auto">
          <a:xfrm>
            <a:off x="5198884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17F0C47-F8D9-874D-9DB5-5B80C14EECD5}"/>
              </a:ext>
            </a:extLst>
          </p:cNvPr>
          <p:cNvCxnSpPr>
            <a:cxnSpLocks/>
          </p:cNvCxnSpPr>
          <p:nvPr/>
        </p:nvCxnSpPr>
        <p:spPr bwMode="auto">
          <a:xfrm>
            <a:off x="591863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EF0C7F3-D487-CC4B-AAC6-2FE1AC431F71}"/>
              </a:ext>
            </a:extLst>
          </p:cNvPr>
          <p:cNvCxnSpPr>
            <a:cxnSpLocks/>
          </p:cNvCxnSpPr>
          <p:nvPr/>
        </p:nvCxnSpPr>
        <p:spPr bwMode="auto">
          <a:xfrm>
            <a:off x="6956864" y="1874836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B556A1C-58AD-4743-84D1-C6BF97F2620D}"/>
              </a:ext>
            </a:extLst>
          </p:cNvPr>
          <p:cNvCxnSpPr>
            <a:cxnSpLocks/>
          </p:cNvCxnSpPr>
          <p:nvPr/>
        </p:nvCxnSpPr>
        <p:spPr bwMode="auto">
          <a:xfrm>
            <a:off x="8326293" y="1874835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A74BDEC8-8B02-2244-9231-31E333C19B38}"/>
              </a:ext>
            </a:extLst>
          </p:cNvPr>
          <p:cNvCxnSpPr>
            <a:cxnSpLocks/>
          </p:cNvCxnSpPr>
          <p:nvPr/>
        </p:nvCxnSpPr>
        <p:spPr bwMode="auto">
          <a:xfrm flipH="1">
            <a:off x="2791692" y="2760518"/>
            <a:ext cx="346833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2B6DC1A-D298-8743-A607-14552A2883B1}"/>
              </a:ext>
            </a:extLst>
          </p:cNvPr>
          <p:cNvCxnSpPr>
            <a:cxnSpLocks/>
          </p:cNvCxnSpPr>
          <p:nvPr/>
        </p:nvCxnSpPr>
        <p:spPr bwMode="auto">
          <a:xfrm>
            <a:off x="2791690" y="2981036"/>
            <a:ext cx="5529985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C0189DB-FC89-1143-BE12-F74349DF0BB7}"/>
              </a:ext>
            </a:extLst>
          </p:cNvPr>
          <p:cNvCxnSpPr>
            <a:cxnSpLocks/>
          </p:cNvCxnSpPr>
          <p:nvPr/>
        </p:nvCxnSpPr>
        <p:spPr bwMode="auto">
          <a:xfrm flipH="1">
            <a:off x="6938962" y="3201554"/>
            <a:ext cx="1406813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BE58D9E-87E8-6946-A26D-405507501C02}"/>
              </a:ext>
            </a:extLst>
          </p:cNvPr>
          <p:cNvCxnSpPr>
            <a:cxnSpLocks/>
          </p:cNvCxnSpPr>
          <p:nvPr/>
        </p:nvCxnSpPr>
        <p:spPr bwMode="auto">
          <a:xfrm flipH="1">
            <a:off x="5201993" y="3422074"/>
            <a:ext cx="176461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1726443-60F9-F34A-AEDF-C9CC37A4B1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038" y="1874835"/>
            <a:ext cx="12738" cy="276643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55D57A-FD1B-9B4E-8182-F82D4F10AB64}"/>
              </a:ext>
            </a:extLst>
          </p:cNvPr>
          <p:cNvSpPr txBox="1"/>
          <p:nvPr/>
        </p:nvSpPr>
        <p:spPr>
          <a:xfrm>
            <a:off x="346570" y="2981036"/>
            <a:ext cx="461665" cy="5219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F4547-18DD-7E4B-A08A-78FCC8840BF7}"/>
              </a:ext>
            </a:extLst>
          </p:cNvPr>
          <p:cNvSpPr txBox="1"/>
          <p:nvPr/>
        </p:nvSpPr>
        <p:spPr>
          <a:xfrm>
            <a:off x="56716" y="1505503"/>
            <a:ext cx="7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C00000"/>
                </a:solidFill>
                <a:latin typeface="Calibri" pitchFamily="34" charset="0"/>
              </a:rPr>
              <a:t>Tracks</a:t>
            </a:r>
            <a:endParaRPr lang="tr-TR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2B5B2-E0BE-7040-A7E1-1F93A498DBC1}"/>
              </a:ext>
            </a:extLst>
          </p:cNvPr>
          <p:cNvSpPr txBox="1"/>
          <p:nvPr/>
        </p:nvSpPr>
        <p:spPr>
          <a:xfrm>
            <a:off x="640646" y="781073"/>
            <a:ext cx="8384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Current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track</a:t>
            </a:r>
            <a:r>
              <a:rPr lang="tr-TR" sz="2000" dirty="0">
                <a:latin typeface="Calibri" pitchFamily="34" charset="0"/>
              </a:rPr>
              <a:t>: 9  </a:t>
            </a:r>
            <a:r>
              <a:rPr lang="tr-TR" sz="2000" dirty="0" err="1">
                <a:latin typeface="Calibri" pitchFamily="34" charset="0"/>
              </a:rPr>
              <a:t>Direction</a:t>
            </a:r>
            <a:r>
              <a:rPr lang="tr-TR" sz="2000" dirty="0">
                <a:latin typeface="Calibri" pitchFamily="34" charset="0"/>
              </a:rPr>
              <a:t>: -&gt;                        I/O </a:t>
            </a:r>
            <a:r>
              <a:rPr lang="tr-TR" sz="2000" dirty="0" err="1">
                <a:latin typeface="Calibri" pitchFamily="34" charset="0"/>
              </a:rPr>
              <a:t>queue</a:t>
            </a:r>
            <a:r>
              <a:rPr lang="tr-TR" sz="2000" dirty="0">
                <a:latin typeface="Calibri" pitchFamily="34" charset="0"/>
              </a:rPr>
              <a:t> at t0: 9,1,14,6,5,21,17,12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E02E4-5848-F844-9FB2-64D1ED518B42}"/>
              </a:ext>
            </a:extLst>
          </p:cNvPr>
          <p:cNvSpPr txBox="1"/>
          <p:nvPr/>
        </p:nvSpPr>
        <p:spPr>
          <a:xfrm>
            <a:off x="949036" y="1258452"/>
            <a:ext cx="842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alibri" pitchFamily="34" charset="0"/>
              </a:rPr>
              <a:t>0     1     2      3     4     5     6      7     8     9    10   11  12    13   14    15   16   17   18   19   20  21   22    23 </a:t>
            </a:r>
          </a:p>
        </p:txBody>
      </p:sp>
    </p:spTree>
    <p:extLst>
      <p:ext uri="{BB962C8B-B14F-4D97-AF65-F5344CB8AC3E}">
        <p14:creationId xmlns:p14="http://schemas.microsoft.com/office/powerpoint/2010/main" val="1200342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SCAN example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4A6838-B69C-DE40-A5CF-E2D88E5550E0}"/>
              </a:ext>
            </a:extLst>
          </p:cNvPr>
          <p:cNvCxnSpPr>
            <a:cxnSpLocks/>
          </p:cNvCxnSpPr>
          <p:nvPr/>
        </p:nvCxnSpPr>
        <p:spPr bwMode="auto">
          <a:xfrm>
            <a:off x="4149437" y="2098964"/>
            <a:ext cx="1068929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4DB1DCD-8D10-D949-B0CC-FBC6DCDDC6A9}"/>
              </a:ext>
            </a:extLst>
          </p:cNvPr>
          <p:cNvCxnSpPr>
            <a:cxnSpLocks/>
          </p:cNvCxnSpPr>
          <p:nvPr/>
        </p:nvCxnSpPr>
        <p:spPr bwMode="auto">
          <a:xfrm>
            <a:off x="5198884" y="2319482"/>
            <a:ext cx="758571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A6C2019-0770-8E40-9A28-3F44C91355B5}"/>
              </a:ext>
            </a:extLst>
          </p:cNvPr>
          <p:cNvCxnSpPr>
            <a:cxnSpLocks/>
          </p:cNvCxnSpPr>
          <p:nvPr/>
        </p:nvCxnSpPr>
        <p:spPr bwMode="auto">
          <a:xfrm>
            <a:off x="5938117" y="2540000"/>
            <a:ext cx="1018747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A288E5-66CB-3343-9BAF-1C4C43C49B7A}"/>
              </a:ext>
            </a:extLst>
          </p:cNvPr>
          <p:cNvCxnSpPr>
            <a:cxnSpLocks/>
            <a:stCxn id="102441" idx="2"/>
          </p:cNvCxnSpPr>
          <p:nvPr/>
        </p:nvCxnSpPr>
        <p:spPr bwMode="auto">
          <a:xfrm>
            <a:off x="1414463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B79A314-DB9E-5542-A0F2-3A92814C1B0E}"/>
              </a:ext>
            </a:extLst>
          </p:cNvPr>
          <p:cNvCxnSpPr>
            <a:cxnSpLocks/>
          </p:cNvCxnSpPr>
          <p:nvPr/>
        </p:nvCxnSpPr>
        <p:spPr bwMode="auto">
          <a:xfrm>
            <a:off x="2796958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2D15AF-8C46-4949-A982-5D4BCE9E3B91}"/>
              </a:ext>
            </a:extLst>
          </p:cNvPr>
          <p:cNvCxnSpPr>
            <a:cxnSpLocks/>
          </p:cNvCxnSpPr>
          <p:nvPr/>
        </p:nvCxnSpPr>
        <p:spPr bwMode="auto">
          <a:xfrm>
            <a:off x="3128784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88AB5DA-A7A7-194B-940A-7DED47CBBDA8}"/>
              </a:ext>
            </a:extLst>
          </p:cNvPr>
          <p:cNvCxnSpPr>
            <a:cxnSpLocks/>
          </p:cNvCxnSpPr>
          <p:nvPr/>
        </p:nvCxnSpPr>
        <p:spPr bwMode="auto">
          <a:xfrm>
            <a:off x="417357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4D198E2-81A3-E744-AF80-D345138B2312}"/>
              </a:ext>
            </a:extLst>
          </p:cNvPr>
          <p:cNvCxnSpPr>
            <a:cxnSpLocks/>
          </p:cNvCxnSpPr>
          <p:nvPr/>
        </p:nvCxnSpPr>
        <p:spPr bwMode="auto">
          <a:xfrm>
            <a:off x="5198884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17F0C47-F8D9-874D-9DB5-5B80C14EECD5}"/>
              </a:ext>
            </a:extLst>
          </p:cNvPr>
          <p:cNvCxnSpPr>
            <a:cxnSpLocks/>
          </p:cNvCxnSpPr>
          <p:nvPr/>
        </p:nvCxnSpPr>
        <p:spPr bwMode="auto">
          <a:xfrm>
            <a:off x="591863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EF0C7F3-D487-CC4B-AAC6-2FE1AC431F71}"/>
              </a:ext>
            </a:extLst>
          </p:cNvPr>
          <p:cNvCxnSpPr>
            <a:cxnSpLocks/>
          </p:cNvCxnSpPr>
          <p:nvPr/>
        </p:nvCxnSpPr>
        <p:spPr bwMode="auto">
          <a:xfrm>
            <a:off x="6956864" y="1874836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B556A1C-58AD-4743-84D1-C6BF97F2620D}"/>
              </a:ext>
            </a:extLst>
          </p:cNvPr>
          <p:cNvCxnSpPr>
            <a:cxnSpLocks/>
          </p:cNvCxnSpPr>
          <p:nvPr/>
        </p:nvCxnSpPr>
        <p:spPr bwMode="auto">
          <a:xfrm>
            <a:off x="8326293" y="1874835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A74BDEC8-8B02-2244-9231-31E333C19B38}"/>
              </a:ext>
            </a:extLst>
          </p:cNvPr>
          <p:cNvCxnSpPr>
            <a:cxnSpLocks/>
          </p:cNvCxnSpPr>
          <p:nvPr/>
        </p:nvCxnSpPr>
        <p:spPr bwMode="auto">
          <a:xfrm>
            <a:off x="6938962" y="2760518"/>
            <a:ext cx="139707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2B6DC1A-D298-8743-A607-14552A2883B1}"/>
              </a:ext>
            </a:extLst>
          </p:cNvPr>
          <p:cNvCxnSpPr>
            <a:cxnSpLocks/>
          </p:cNvCxnSpPr>
          <p:nvPr/>
        </p:nvCxnSpPr>
        <p:spPr bwMode="auto">
          <a:xfrm flipH="1">
            <a:off x="3128784" y="3576781"/>
            <a:ext cx="521699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C0189DB-FC89-1143-BE12-F74349DF0BB7}"/>
              </a:ext>
            </a:extLst>
          </p:cNvPr>
          <p:cNvCxnSpPr>
            <a:cxnSpLocks/>
          </p:cNvCxnSpPr>
          <p:nvPr/>
        </p:nvCxnSpPr>
        <p:spPr bwMode="auto">
          <a:xfrm flipH="1">
            <a:off x="1409627" y="4134352"/>
            <a:ext cx="1406813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BE58D9E-87E8-6946-A26D-405507501C02}"/>
              </a:ext>
            </a:extLst>
          </p:cNvPr>
          <p:cNvCxnSpPr>
            <a:cxnSpLocks/>
          </p:cNvCxnSpPr>
          <p:nvPr/>
        </p:nvCxnSpPr>
        <p:spPr bwMode="auto">
          <a:xfrm flipH="1">
            <a:off x="2796381" y="3837710"/>
            <a:ext cx="351885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1726443-60F9-F34A-AEDF-C9CC37A4B1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038" y="1874835"/>
            <a:ext cx="12738" cy="276643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55D57A-FD1B-9B4E-8182-F82D4F10AB64}"/>
              </a:ext>
            </a:extLst>
          </p:cNvPr>
          <p:cNvSpPr txBox="1"/>
          <p:nvPr/>
        </p:nvSpPr>
        <p:spPr>
          <a:xfrm>
            <a:off x="346570" y="2981036"/>
            <a:ext cx="461665" cy="5219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F4547-18DD-7E4B-A08A-78FCC8840BF7}"/>
              </a:ext>
            </a:extLst>
          </p:cNvPr>
          <p:cNvSpPr txBox="1"/>
          <p:nvPr/>
        </p:nvSpPr>
        <p:spPr>
          <a:xfrm>
            <a:off x="56716" y="1505503"/>
            <a:ext cx="7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C00000"/>
                </a:solidFill>
                <a:latin typeface="Calibri" pitchFamily="34" charset="0"/>
              </a:rPr>
              <a:t>Tracks</a:t>
            </a:r>
            <a:endParaRPr lang="tr-TR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2B5B2-E0BE-7040-A7E1-1F93A498DBC1}"/>
              </a:ext>
            </a:extLst>
          </p:cNvPr>
          <p:cNvSpPr txBox="1"/>
          <p:nvPr/>
        </p:nvSpPr>
        <p:spPr>
          <a:xfrm>
            <a:off x="640646" y="781073"/>
            <a:ext cx="8920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Current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track</a:t>
            </a:r>
            <a:r>
              <a:rPr lang="tr-TR" sz="2000" dirty="0">
                <a:latin typeface="Calibri" pitchFamily="34" charset="0"/>
              </a:rPr>
              <a:t>: 9   </a:t>
            </a:r>
            <a:r>
              <a:rPr lang="tr-TR" sz="2000" dirty="0" err="1">
                <a:solidFill>
                  <a:srgbClr val="FF0000"/>
                </a:solidFill>
                <a:latin typeface="Calibri" pitchFamily="34" charset="0"/>
              </a:rPr>
              <a:t>Current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alibri" pitchFamily="34" charset="0"/>
              </a:rPr>
              <a:t>direction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</a:rPr>
              <a:t>:                       </a:t>
            </a:r>
            <a:r>
              <a:rPr lang="tr-TR" sz="2000" dirty="0">
                <a:latin typeface="Calibri" pitchFamily="34" charset="0"/>
              </a:rPr>
              <a:t>I/O </a:t>
            </a:r>
            <a:r>
              <a:rPr lang="tr-TR" sz="2000" dirty="0" err="1">
                <a:latin typeface="Calibri" pitchFamily="34" charset="0"/>
              </a:rPr>
              <a:t>queue</a:t>
            </a:r>
            <a:r>
              <a:rPr lang="tr-TR" sz="2000" dirty="0">
                <a:latin typeface="Calibri" pitchFamily="34" charset="0"/>
              </a:rPr>
              <a:t> at t0: 9,1,14,6,5,21,17,12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E02E4-5848-F844-9FB2-64D1ED518B42}"/>
              </a:ext>
            </a:extLst>
          </p:cNvPr>
          <p:cNvSpPr txBox="1"/>
          <p:nvPr/>
        </p:nvSpPr>
        <p:spPr>
          <a:xfrm>
            <a:off x="949036" y="1258452"/>
            <a:ext cx="842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alibri" pitchFamily="34" charset="0"/>
              </a:rPr>
              <a:t>0     1     2      3     4     5     6      7     8     9    10   11  12    13   14    15   16   17   18   19   20  21   22    23 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F7814EC-B7F3-504A-8546-6AA703E06BE7}"/>
              </a:ext>
            </a:extLst>
          </p:cNvPr>
          <p:cNvCxnSpPr>
            <a:cxnSpLocks/>
          </p:cNvCxnSpPr>
          <p:nvPr/>
        </p:nvCxnSpPr>
        <p:spPr bwMode="auto">
          <a:xfrm>
            <a:off x="4349750" y="1000991"/>
            <a:ext cx="40881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E163CF9-C9E8-7042-8974-3F0EE3E79C82}"/>
              </a:ext>
            </a:extLst>
          </p:cNvPr>
          <p:cNvSpPr txBox="1"/>
          <p:nvPr/>
        </p:nvSpPr>
        <p:spPr>
          <a:xfrm>
            <a:off x="8798716" y="2856643"/>
            <a:ext cx="1096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FF0000"/>
                </a:solidFill>
                <a:latin typeface="Calibri" pitchFamily="34" charset="0"/>
              </a:rPr>
              <a:t>Direction</a:t>
            </a:r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r>
              <a:rPr lang="tr-TR" sz="1800" dirty="0" err="1">
                <a:solidFill>
                  <a:srgbClr val="FF0000"/>
                </a:solidFill>
                <a:latin typeface="Calibri" pitchFamily="34" charset="0"/>
              </a:rPr>
              <a:t>switch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5561277D-B3D4-9B4E-86BF-F4D634DBF582}"/>
              </a:ext>
            </a:extLst>
          </p:cNvPr>
          <p:cNvCxnSpPr>
            <a:cxnSpLocks/>
          </p:cNvCxnSpPr>
          <p:nvPr/>
        </p:nvCxnSpPr>
        <p:spPr bwMode="auto">
          <a:xfrm flipH="1">
            <a:off x="8640510" y="3186925"/>
            <a:ext cx="109923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52857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CSCAN example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dirty="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4A6838-B69C-DE40-A5CF-E2D88E5550E0}"/>
              </a:ext>
            </a:extLst>
          </p:cNvPr>
          <p:cNvCxnSpPr>
            <a:cxnSpLocks/>
          </p:cNvCxnSpPr>
          <p:nvPr/>
        </p:nvCxnSpPr>
        <p:spPr bwMode="auto">
          <a:xfrm>
            <a:off x="4149437" y="2098964"/>
            <a:ext cx="1068929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4DB1DCD-8D10-D949-B0CC-FBC6DCDDC6A9}"/>
              </a:ext>
            </a:extLst>
          </p:cNvPr>
          <p:cNvCxnSpPr>
            <a:cxnSpLocks/>
          </p:cNvCxnSpPr>
          <p:nvPr/>
        </p:nvCxnSpPr>
        <p:spPr bwMode="auto">
          <a:xfrm>
            <a:off x="5198884" y="2319482"/>
            <a:ext cx="758571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A6C2019-0770-8E40-9A28-3F44C91355B5}"/>
              </a:ext>
            </a:extLst>
          </p:cNvPr>
          <p:cNvCxnSpPr>
            <a:cxnSpLocks/>
          </p:cNvCxnSpPr>
          <p:nvPr/>
        </p:nvCxnSpPr>
        <p:spPr bwMode="auto">
          <a:xfrm>
            <a:off x="5938117" y="2540000"/>
            <a:ext cx="1018747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A288E5-66CB-3343-9BAF-1C4C43C49B7A}"/>
              </a:ext>
            </a:extLst>
          </p:cNvPr>
          <p:cNvCxnSpPr>
            <a:cxnSpLocks/>
            <a:stCxn id="102441" idx="2"/>
          </p:cNvCxnSpPr>
          <p:nvPr/>
        </p:nvCxnSpPr>
        <p:spPr bwMode="auto">
          <a:xfrm>
            <a:off x="1414463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B79A314-DB9E-5542-A0F2-3A92814C1B0E}"/>
              </a:ext>
            </a:extLst>
          </p:cNvPr>
          <p:cNvCxnSpPr>
            <a:cxnSpLocks/>
          </p:cNvCxnSpPr>
          <p:nvPr/>
        </p:nvCxnSpPr>
        <p:spPr bwMode="auto">
          <a:xfrm>
            <a:off x="2796958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2D15AF-8C46-4949-A982-5D4BCE9E3B91}"/>
              </a:ext>
            </a:extLst>
          </p:cNvPr>
          <p:cNvCxnSpPr>
            <a:cxnSpLocks/>
          </p:cNvCxnSpPr>
          <p:nvPr/>
        </p:nvCxnSpPr>
        <p:spPr bwMode="auto">
          <a:xfrm>
            <a:off x="3128784" y="1874838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88AB5DA-A7A7-194B-940A-7DED47CBBDA8}"/>
              </a:ext>
            </a:extLst>
          </p:cNvPr>
          <p:cNvCxnSpPr>
            <a:cxnSpLocks/>
          </p:cNvCxnSpPr>
          <p:nvPr/>
        </p:nvCxnSpPr>
        <p:spPr bwMode="auto">
          <a:xfrm>
            <a:off x="417357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4D198E2-81A3-E744-AF80-D345138B2312}"/>
              </a:ext>
            </a:extLst>
          </p:cNvPr>
          <p:cNvCxnSpPr>
            <a:cxnSpLocks/>
          </p:cNvCxnSpPr>
          <p:nvPr/>
        </p:nvCxnSpPr>
        <p:spPr bwMode="auto">
          <a:xfrm>
            <a:off x="5198884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17F0C47-F8D9-874D-9DB5-5B80C14EECD5}"/>
              </a:ext>
            </a:extLst>
          </p:cNvPr>
          <p:cNvCxnSpPr>
            <a:cxnSpLocks/>
          </p:cNvCxnSpPr>
          <p:nvPr/>
        </p:nvCxnSpPr>
        <p:spPr bwMode="auto">
          <a:xfrm>
            <a:off x="5918635" y="1874837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EF0C7F3-D487-CC4B-AAC6-2FE1AC431F71}"/>
              </a:ext>
            </a:extLst>
          </p:cNvPr>
          <p:cNvCxnSpPr>
            <a:cxnSpLocks/>
          </p:cNvCxnSpPr>
          <p:nvPr/>
        </p:nvCxnSpPr>
        <p:spPr bwMode="auto">
          <a:xfrm>
            <a:off x="6956864" y="1874836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B556A1C-58AD-4743-84D1-C6BF97F2620D}"/>
              </a:ext>
            </a:extLst>
          </p:cNvPr>
          <p:cNvCxnSpPr>
            <a:cxnSpLocks/>
          </p:cNvCxnSpPr>
          <p:nvPr/>
        </p:nvCxnSpPr>
        <p:spPr bwMode="auto">
          <a:xfrm>
            <a:off x="8326293" y="1874835"/>
            <a:ext cx="19482" cy="5031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A74BDEC8-8B02-2244-9231-31E333C19B38}"/>
              </a:ext>
            </a:extLst>
          </p:cNvPr>
          <p:cNvCxnSpPr>
            <a:cxnSpLocks/>
          </p:cNvCxnSpPr>
          <p:nvPr/>
        </p:nvCxnSpPr>
        <p:spPr bwMode="auto">
          <a:xfrm>
            <a:off x="6938962" y="2760518"/>
            <a:ext cx="139707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2B6DC1A-D298-8743-A607-14552A2883B1}"/>
              </a:ext>
            </a:extLst>
          </p:cNvPr>
          <p:cNvCxnSpPr>
            <a:cxnSpLocks/>
          </p:cNvCxnSpPr>
          <p:nvPr/>
        </p:nvCxnSpPr>
        <p:spPr bwMode="auto">
          <a:xfrm>
            <a:off x="1424204" y="3396933"/>
            <a:ext cx="139223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BE58D9E-87E8-6946-A26D-405507501C02}"/>
              </a:ext>
            </a:extLst>
          </p:cNvPr>
          <p:cNvCxnSpPr>
            <a:cxnSpLocks/>
          </p:cNvCxnSpPr>
          <p:nvPr/>
        </p:nvCxnSpPr>
        <p:spPr bwMode="auto">
          <a:xfrm>
            <a:off x="2806699" y="3622965"/>
            <a:ext cx="351885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1726443-60F9-F34A-AEDF-C9CC37A4B1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038" y="1874835"/>
            <a:ext cx="12738" cy="276643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55D57A-FD1B-9B4E-8182-F82D4F10AB64}"/>
              </a:ext>
            </a:extLst>
          </p:cNvPr>
          <p:cNvSpPr txBox="1"/>
          <p:nvPr/>
        </p:nvSpPr>
        <p:spPr>
          <a:xfrm>
            <a:off x="346570" y="2981036"/>
            <a:ext cx="461665" cy="5219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F4547-18DD-7E4B-A08A-78FCC8840BF7}"/>
              </a:ext>
            </a:extLst>
          </p:cNvPr>
          <p:cNvSpPr txBox="1"/>
          <p:nvPr/>
        </p:nvSpPr>
        <p:spPr>
          <a:xfrm>
            <a:off x="56716" y="1505503"/>
            <a:ext cx="7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 err="1">
                <a:solidFill>
                  <a:srgbClr val="C00000"/>
                </a:solidFill>
                <a:latin typeface="Calibri" pitchFamily="34" charset="0"/>
              </a:rPr>
              <a:t>Tracks</a:t>
            </a:r>
            <a:endParaRPr lang="tr-TR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2B5B2-E0BE-7040-A7E1-1F93A498DBC1}"/>
              </a:ext>
            </a:extLst>
          </p:cNvPr>
          <p:cNvSpPr txBox="1"/>
          <p:nvPr/>
        </p:nvSpPr>
        <p:spPr>
          <a:xfrm>
            <a:off x="640646" y="781073"/>
            <a:ext cx="8920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Current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track</a:t>
            </a:r>
            <a:r>
              <a:rPr lang="tr-TR" sz="2000" dirty="0">
                <a:latin typeface="Calibri" pitchFamily="34" charset="0"/>
              </a:rPr>
              <a:t>: 9   </a:t>
            </a:r>
            <a:r>
              <a:rPr lang="tr-TR" sz="2000" dirty="0" err="1">
                <a:solidFill>
                  <a:srgbClr val="FF0000"/>
                </a:solidFill>
                <a:latin typeface="Calibri" pitchFamily="34" charset="0"/>
              </a:rPr>
              <a:t>Current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alibri" pitchFamily="34" charset="0"/>
              </a:rPr>
              <a:t>direction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</a:rPr>
              <a:t>:                       </a:t>
            </a:r>
            <a:r>
              <a:rPr lang="tr-TR" sz="2000" dirty="0">
                <a:latin typeface="Calibri" pitchFamily="34" charset="0"/>
              </a:rPr>
              <a:t>I/O </a:t>
            </a:r>
            <a:r>
              <a:rPr lang="tr-TR" sz="2000" dirty="0" err="1">
                <a:latin typeface="Calibri" pitchFamily="34" charset="0"/>
              </a:rPr>
              <a:t>queue</a:t>
            </a:r>
            <a:r>
              <a:rPr lang="tr-TR" sz="2000" dirty="0">
                <a:latin typeface="Calibri" pitchFamily="34" charset="0"/>
              </a:rPr>
              <a:t> at t0: 9,1,14,6,5,21,17,12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CE02E4-5848-F844-9FB2-64D1ED518B42}"/>
              </a:ext>
            </a:extLst>
          </p:cNvPr>
          <p:cNvSpPr txBox="1"/>
          <p:nvPr/>
        </p:nvSpPr>
        <p:spPr>
          <a:xfrm>
            <a:off x="949036" y="1258452"/>
            <a:ext cx="842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alibri" pitchFamily="34" charset="0"/>
              </a:rPr>
              <a:t>0     1     2      3     4     5     6      7     8     9    10   11  12    13   14    15   16   17   18   19   20  21   22    23 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F7814EC-B7F3-504A-8546-6AA703E06BE7}"/>
              </a:ext>
            </a:extLst>
          </p:cNvPr>
          <p:cNvCxnSpPr>
            <a:cxnSpLocks/>
          </p:cNvCxnSpPr>
          <p:nvPr/>
        </p:nvCxnSpPr>
        <p:spPr bwMode="auto">
          <a:xfrm>
            <a:off x="4349750" y="1000991"/>
            <a:ext cx="40881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E163CF9-C9E8-7042-8974-3F0EE3E79C82}"/>
              </a:ext>
            </a:extLst>
          </p:cNvPr>
          <p:cNvSpPr txBox="1"/>
          <p:nvPr/>
        </p:nvSpPr>
        <p:spPr>
          <a:xfrm>
            <a:off x="8456280" y="2789559"/>
            <a:ext cx="1585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  <a:latin typeface="Calibri" pitchFamily="34" charset="0"/>
              </a:rPr>
              <a:t>Move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Calibri" pitchFamily="34" charset="0"/>
              </a:rPr>
              <a:t>back</a:t>
            </a:r>
            <a:endParaRPr lang="tr-TR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tr-TR" sz="1800" dirty="0" err="1">
                <a:solidFill>
                  <a:srgbClr val="FF0000"/>
                </a:solidFill>
                <a:latin typeface="Calibri" pitchFamily="34" charset="0"/>
              </a:rPr>
              <a:t>fast</a:t>
            </a:r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1800" dirty="0" err="1">
                <a:solidFill>
                  <a:srgbClr val="FF0000"/>
                </a:solidFill>
                <a:latin typeface="Calibri" pitchFamily="34" charset="0"/>
              </a:rPr>
              <a:t>and</a:t>
            </a:r>
            <a:r>
              <a:rPr lang="tr-TR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1800" dirty="0" err="1">
                <a:solidFill>
                  <a:srgbClr val="FF0000"/>
                </a:solidFill>
                <a:latin typeface="Calibri" pitchFamily="34" charset="0"/>
              </a:rPr>
              <a:t>switch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tr-TR" dirty="0" err="1">
                <a:solidFill>
                  <a:srgbClr val="FF0000"/>
                </a:solidFill>
                <a:latin typeface="Calibri" pitchFamily="34" charset="0"/>
              </a:rPr>
              <a:t>direction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5561277D-B3D4-9B4E-86BF-F4D634DBF582}"/>
              </a:ext>
            </a:extLst>
          </p:cNvPr>
          <p:cNvCxnSpPr>
            <a:cxnSpLocks/>
          </p:cNvCxnSpPr>
          <p:nvPr/>
        </p:nvCxnSpPr>
        <p:spPr bwMode="auto">
          <a:xfrm flipH="1">
            <a:off x="1409627" y="3138434"/>
            <a:ext cx="6916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74511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222625" y="912813"/>
            <a:ext cx="1670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Current track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3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7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8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5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6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7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0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1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3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4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5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6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7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0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1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2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3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4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5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6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7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8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59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0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1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2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3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4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5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6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1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2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3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4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5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6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8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79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0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1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2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3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4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5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6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7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8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89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0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1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2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3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4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5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6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7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8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99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500" name="Line 100"/>
          <p:cNvSpPr>
            <a:spLocks noChangeShapeType="1"/>
          </p:cNvSpPr>
          <p:nvPr/>
        </p:nvSpPr>
        <p:spPr bwMode="auto">
          <a:xfrm>
            <a:off x="4216400" y="1163638"/>
            <a:ext cx="1588" cy="371475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1" name="Line 101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4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222625" y="912813"/>
            <a:ext cx="1670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Current track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8" name="AutoShape 20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69" name="AutoShape 21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1" name="AutoShape 23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2" name="AutoShape 24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3" name="AutoShape 25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5" name="AutoShape 27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6" name="AutoShape 28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7" name="AutoShape 29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8" name="AutoShape 30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79" name="AutoShape 31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0" name="AutoShape 32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1" name="AutoShape 33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2" name="AutoShape 34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3" name="AutoShape 35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4" name="AutoShape 36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5" name="AutoShape 37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6" name="AutoShape 38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7" name="AutoShape 39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8" name="AutoShape 40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89" name="AutoShape 41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0" name="AutoShape 42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1" name="AutoShape 43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2" name="AutoShape 44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3" name="AutoShape 45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4" name="AutoShape 46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5" name="AutoShape 47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6" name="AutoShape 48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7" name="AutoShape 49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8" name="AutoShape 50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499" name="AutoShape 51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0" name="AutoShape 52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1" name="AutoShape 53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2" name="AutoShape 54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3" name="AutoShape 55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4" name="AutoShape 56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5" name="AutoShape 57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6" name="AutoShape 58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7" name="AutoShape 59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8" name="AutoShape 60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09" name="AutoShape 61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0" name="AutoShape 62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1" name="AutoShape 63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2" name="AutoShape 64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3" name="AutoShape 65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4" name="AutoShape 66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5" name="AutoShape 67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6" name="AutoShape 6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7" name="AutoShape 6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8" name="AutoShape 7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19" name="AutoShape 7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0" name="AutoShape 72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1" name="AutoShape 73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2" name="AutoShape 74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3" name="AutoShape 75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4" name="AutoShape 7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5" name="AutoShape 7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6" name="AutoShape 7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7" name="AutoShape 7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8" name="AutoShape 80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29" name="AutoShape 81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0" name="AutoShape 82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1" name="AutoShape 83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2" name="AutoShape 84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3" name="AutoShape 85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4" name="AutoShape 86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5" name="AutoShape 87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6" name="AutoShape 88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7" name="AutoShape 89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8" name="AutoShape 90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39" name="AutoShape 91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0" name="AutoShape 92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1" name="AutoShape 93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2" name="AutoShape 94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3" name="AutoShape 95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4" name="AutoShape 96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5" name="AutoShape 97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6" name="AutoShape 98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7" name="AutoShape 99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4548" name="Line 100"/>
          <p:cNvSpPr>
            <a:spLocks noChangeShapeType="1"/>
          </p:cNvSpPr>
          <p:nvPr/>
        </p:nvSpPr>
        <p:spPr bwMode="auto">
          <a:xfrm>
            <a:off x="4216400" y="1163638"/>
            <a:ext cx="1588" cy="371475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9" name="Line 101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5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0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19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0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1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4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5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7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8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29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0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1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2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3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4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5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6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7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8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39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0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1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2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3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4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5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6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7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8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49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0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1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2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3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4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5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6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7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8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59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0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1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2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3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4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5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6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7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8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69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0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1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2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3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4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5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6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7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8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79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0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1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2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3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4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5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6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7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8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89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0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1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2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3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6594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06595" name="Group 99"/>
          <p:cNvGrpSpPr>
            <a:grpSpLocks/>
          </p:cNvGrpSpPr>
          <p:nvPr/>
        </p:nvGrpSpPr>
        <p:grpSpPr bwMode="auto">
          <a:xfrm>
            <a:off x="4230688" y="912813"/>
            <a:ext cx="1668462" cy="620712"/>
            <a:chOff x="2665" y="575"/>
            <a:chExt cx="1051" cy="391"/>
          </a:xfrm>
        </p:grpSpPr>
        <p:sp>
          <p:nvSpPr>
            <p:cNvPr id="106600" name="Text Box 100"/>
            <p:cNvSpPr txBox="1">
              <a:spLocks noChangeArrowheads="1"/>
            </p:cNvSpPr>
            <p:nvPr/>
          </p:nvSpPr>
          <p:spPr bwMode="auto">
            <a:xfrm>
              <a:off x="266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06601" name="Line 101"/>
            <p:cNvSpPr>
              <a:spLocks noChangeShapeType="1"/>
            </p:cNvSpPr>
            <p:nvPr/>
          </p:nvSpPr>
          <p:spPr bwMode="auto">
            <a:xfrm>
              <a:off x="329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96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0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2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5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6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7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8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69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1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2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3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4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5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7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8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79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0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1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2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3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4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5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6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7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8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89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0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1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2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3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4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5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6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7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599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0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2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3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4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5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6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7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8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09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0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1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2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3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4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5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6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7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8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19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2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3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4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5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8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29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0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1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2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3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4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5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6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7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8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39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0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1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8642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08643" name="Group 99"/>
          <p:cNvGrpSpPr>
            <a:grpSpLocks/>
          </p:cNvGrpSpPr>
          <p:nvPr/>
        </p:nvGrpSpPr>
        <p:grpSpPr bwMode="auto">
          <a:xfrm>
            <a:off x="4230688" y="912813"/>
            <a:ext cx="1668462" cy="620712"/>
            <a:chOff x="2665" y="575"/>
            <a:chExt cx="1051" cy="391"/>
          </a:xfrm>
        </p:grpSpPr>
        <p:sp>
          <p:nvSpPr>
            <p:cNvPr id="108648" name="Text Box 100"/>
            <p:cNvSpPr txBox="1">
              <a:spLocks noChangeArrowheads="1"/>
            </p:cNvSpPr>
            <p:nvPr/>
          </p:nvSpPr>
          <p:spPr bwMode="auto">
            <a:xfrm>
              <a:off x="266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08649" name="Line 101"/>
            <p:cNvSpPr>
              <a:spLocks noChangeShapeType="1"/>
            </p:cNvSpPr>
            <p:nvPr/>
          </p:nvSpPr>
          <p:spPr bwMode="auto">
            <a:xfrm>
              <a:off x="329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44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4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5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6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8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19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0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1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2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3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5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6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7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8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29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0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3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4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5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6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7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8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39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0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1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2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3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4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5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6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7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8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49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0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1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2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3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4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5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6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7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8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59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0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1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2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3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4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5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6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7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8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69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0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1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2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3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4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5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6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7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8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79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0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1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2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3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4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5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6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7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8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89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0690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0691" name="Group 99"/>
          <p:cNvGrpSpPr>
            <a:grpSpLocks/>
          </p:cNvGrpSpPr>
          <p:nvPr/>
        </p:nvGrpSpPr>
        <p:grpSpPr bwMode="auto">
          <a:xfrm>
            <a:off x="4914900" y="912813"/>
            <a:ext cx="1668463" cy="620712"/>
            <a:chOff x="3096" y="575"/>
            <a:chExt cx="1051" cy="391"/>
          </a:xfrm>
        </p:grpSpPr>
        <p:sp>
          <p:nvSpPr>
            <p:cNvPr id="110696" name="Text Box 100"/>
            <p:cNvSpPr txBox="1">
              <a:spLocks noChangeArrowheads="1"/>
            </p:cNvSpPr>
            <p:nvPr/>
          </p:nvSpPr>
          <p:spPr bwMode="auto">
            <a:xfrm>
              <a:off x="3096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0697" name="Line 101"/>
            <p:cNvSpPr>
              <a:spLocks noChangeShapeType="1"/>
            </p:cNvSpPr>
            <p:nvPr/>
          </p:nvSpPr>
          <p:spPr bwMode="auto">
            <a:xfrm>
              <a:off x="3722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92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1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related to I/O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8077035" cy="54807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How to access I/O devices in HW?</a:t>
            </a:r>
          </a:p>
          <a:p>
            <a:pPr>
              <a:lnSpc>
                <a:spcPct val="120000"/>
              </a:lnSpc>
            </a:pPr>
            <a:r>
              <a:rPr lang="en-US" dirty="0"/>
              <a:t>How to interact with I/O devices?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dirty="0"/>
              <a:t>How are I/O devices categorized?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/>
              <a:t>Character vs. Block</a:t>
            </a:r>
          </a:p>
        </p:txBody>
      </p:sp>
    </p:spTree>
    <p:extLst>
      <p:ext uri="{BB962C8B-B14F-4D97-AF65-F5344CB8AC3E}">
        <p14:creationId xmlns:p14="http://schemas.microsoft.com/office/powerpoint/2010/main" val="7934154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5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6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7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59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0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1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2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3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4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5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1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2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3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4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5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6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7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8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79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0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1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2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3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4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5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6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7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8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89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0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1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2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3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4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5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6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7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8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699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0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1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2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3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4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5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6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7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8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09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0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1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2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3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4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5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6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7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8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19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0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1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2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3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4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5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6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7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8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29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0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1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2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3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4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5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6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7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2738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2739" name="Group 99"/>
          <p:cNvGrpSpPr>
            <a:grpSpLocks/>
          </p:cNvGrpSpPr>
          <p:nvPr/>
        </p:nvGrpSpPr>
        <p:grpSpPr bwMode="auto">
          <a:xfrm>
            <a:off x="5959475" y="912813"/>
            <a:ext cx="1668463" cy="620712"/>
            <a:chOff x="3754" y="575"/>
            <a:chExt cx="1051" cy="391"/>
          </a:xfrm>
        </p:grpSpPr>
        <p:sp>
          <p:nvSpPr>
            <p:cNvPr id="112744" name="Text Box 100"/>
            <p:cNvSpPr txBox="1">
              <a:spLocks noChangeArrowheads="1"/>
            </p:cNvSpPr>
            <p:nvPr/>
          </p:nvSpPr>
          <p:spPr bwMode="auto">
            <a:xfrm>
              <a:off x="375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2745" name="Line 101"/>
            <p:cNvSpPr>
              <a:spLocks noChangeShapeType="1"/>
            </p:cNvSpPr>
            <p:nvPr/>
          </p:nvSpPr>
          <p:spPr bwMode="auto">
            <a:xfrm>
              <a:off x="4379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0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8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0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2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6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09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0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1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2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3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4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5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6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8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19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0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1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2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3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4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5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6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7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8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29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0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1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2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3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4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5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6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7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8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39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0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1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2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3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4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5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6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7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8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49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0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1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2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3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4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5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6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7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8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59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0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1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2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3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4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5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6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7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8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69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0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1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2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3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4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5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6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7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8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79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0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1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2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3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4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5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786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4787" name="Group 99"/>
          <p:cNvGrpSpPr>
            <a:grpSpLocks/>
          </p:cNvGrpSpPr>
          <p:nvPr/>
        </p:nvGrpSpPr>
        <p:grpSpPr bwMode="auto">
          <a:xfrm>
            <a:off x="7326313" y="912813"/>
            <a:ext cx="1668462" cy="620712"/>
            <a:chOff x="4615" y="575"/>
            <a:chExt cx="1051" cy="391"/>
          </a:xfrm>
        </p:grpSpPr>
        <p:sp>
          <p:nvSpPr>
            <p:cNvPr id="114792" name="Text Box 100"/>
            <p:cNvSpPr txBox="1">
              <a:spLocks noChangeArrowheads="1"/>
            </p:cNvSpPr>
            <p:nvPr/>
          </p:nvSpPr>
          <p:spPr bwMode="auto">
            <a:xfrm>
              <a:off x="461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4793" name="Line 101"/>
            <p:cNvSpPr>
              <a:spLocks noChangeShapeType="1"/>
            </p:cNvSpPr>
            <p:nvPr/>
          </p:nvSpPr>
          <p:spPr bwMode="auto">
            <a:xfrm>
              <a:off x="524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88" name="Line 102"/>
          <p:cNvSpPr>
            <a:spLocks noChangeShapeType="1"/>
          </p:cNvSpPr>
          <p:nvPr/>
        </p:nvSpPr>
        <p:spPr bwMode="auto">
          <a:xfrm>
            <a:off x="46243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0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3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4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5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6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7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8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59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0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3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5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6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7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8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69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0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1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2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3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4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5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6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7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8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79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0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1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2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3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4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5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6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7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8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89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0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1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2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3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4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5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6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7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8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99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0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1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2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3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4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5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6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7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8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09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0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1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2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3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4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5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6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7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8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19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0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1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2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3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4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5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6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7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8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29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0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1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2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3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834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6835" name="Group 99"/>
          <p:cNvGrpSpPr>
            <a:grpSpLocks/>
          </p:cNvGrpSpPr>
          <p:nvPr/>
        </p:nvGrpSpPr>
        <p:grpSpPr bwMode="auto">
          <a:xfrm>
            <a:off x="7326313" y="912813"/>
            <a:ext cx="1668462" cy="620712"/>
            <a:chOff x="4615" y="575"/>
            <a:chExt cx="1051" cy="391"/>
          </a:xfrm>
        </p:grpSpPr>
        <p:sp>
          <p:nvSpPr>
            <p:cNvPr id="116840" name="Text Box 100"/>
            <p:cNvSpPr txBox="1">
              <a:spLocks noChangeArrowheads="1"/>
            </p:cNvSpPr>
            <p:nvPr/>
          </p:nvSpPr>
          <p:spPr bwMode="auto">
            <a:xfrm>
              <a:off x="4615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6841" name="Line 101"/>
            <p:cNvSpPr>
              <a:spLocks noChangeShapeType="1"/>
            </p:cNvSpPr>
            <p:nvPr/>
          </p:nvSpPr>
          <p:spPr bwMode="auto">
            <a:xfrm>
              <a:off x="5241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6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6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2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99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1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2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6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7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8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09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0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1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2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3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4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5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6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7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8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19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0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1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2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3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4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5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6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7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8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29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0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1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2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3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4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5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6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7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8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39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0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1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2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3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4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5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6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7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8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49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0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1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2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3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4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5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6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7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8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59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0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1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2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3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4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5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6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7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8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69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0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1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2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3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4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5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6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7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8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79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0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1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882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18883" name="Group 99"/>
          <p:cNvGrpSpPr>
            <a:grpSpLocks/>
          </p:cNvGrpSpPr>
          <p:nvPr/>
        </p:nvGrpSpPr>
        <p:grpSpPr bwMode="auto">
          <a:xfrm>
            <a:off x="2143125" y="912813"/>
            <a:ext cx="1668463" cy="620712"/>
            <a:chOff x="1350" y="575"/>
            <a:chExt cx="1051" cy="391"/>
          </a:xfrm>
        </p:grpSpPr>
        <p:sp>
          <p:nvSpPr>
            <p:cNvPr id="118888" name="Text Box 100"/>
            <p:cNvSpPr txBox="1">
              <a:spLocks noChangeArrowheads="1"/>
            </p:cNvSpPr>
            <p:nvPr/>
          </p:nvSpPr>
          <p:spPr bwMode="auto">
            <a:xfrm>
              <a:off x="1350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18889" name="Line 101"/>
            <p:cNvSpPr>
              <a:spLocks noChangeShapeType="1"/>
            </p:cNvSpPr>
            <p:nvPr/>
          </p:nvSpPr>
          <p:spPr bwMode="auto">
            <a:xfrm>
              <a:off x="1976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84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4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0835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7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1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2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3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4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4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5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6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7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8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59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0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1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2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3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4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5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6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7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8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69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0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1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2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8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3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4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5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6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7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8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79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0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1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3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4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5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6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7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8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89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0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1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2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3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4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5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6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7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8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99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0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1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2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3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4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5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6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7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8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09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0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1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2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3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4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5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6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7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8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19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0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1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2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3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4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5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6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7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8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29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930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0931" name="Group 99"/>
          <p:cNvGrpSpPr>
            <a:grpSpLocks/>
          </p:cNvGrpSpPr>
          <p:nvPr/>
        </p:nvGrpSpPr>
        <p:grpSpPr bwMode="auto">
          <a:xfrm>
            <a:off x="1820863" y="912813"/>
            <a:ext cx="1666875" cy="620712"/>
            <a:chOff x="1146" y="575"/>
            <a:chExt cx="1051" cy="391"/>
          </a:xfrm>
        </p:grpSpPr>
        <p:sp>
          <p:nvSpPr>
            <p:cNvPr id="120936" name="Text Box 100"/>
            <p:cNvSpPr txBox="1">
              <a:spLocks noChangeArrowheads="1"/>
            </p:cNvSpPr>
            <p:nvPr/>
          </p:nvSpPr>
          <p:spPr bwMode="auto">
            <a:xfrm>
              <a:off x="1146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0937" name="Line 101"/>
            <p:cNvSpPr>
              <a:spLocks noChangeShapeType="1"/>
            </p:cNvSpPr>
            <p:nvPr/>
          </p:nvSpPr>
          <p:spPr bwMode="auto">
            <a:xfrm>
              <a:off x="1772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932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26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6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7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8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99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0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1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2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3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4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5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6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7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8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09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0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1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2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3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4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5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6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7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8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19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0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1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2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3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4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5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6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7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8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29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0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1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2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3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4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5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6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7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8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39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0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1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2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3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4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5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6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7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8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49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0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1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2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3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4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5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6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7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8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59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0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1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2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3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4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5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6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7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8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69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0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1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2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3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4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5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6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7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978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2979" name="Group 99"/>
          <p:cNvGrpSpPr>
            <a:grpSpLocks/>
          </p:cNvGrpSpPr>
          <p:nvPr/>
        </p:nvGrpSpPr>
        <p:grpSpPr bwMode="auto">
          <a:xfrm>
            <a:off x="450850" y="912813"/>
            <a:ext cx="1668463" cy="620712"/>
            <a:chOff x="284" y="575"/>
            <a:chExt cx="1051" cy="391"/>
          </a:xfrm>
        </p:grpSpPr>
        <p:sp>
          <p:nvSpPr>
            <p:cNvPr id="122984" name="Text Box 100"/>
            <p:cNvSpPr txBox="1">
              <a:spLocks noChangeArrowheads="1"/>
            </p:cNvSpPr>
            <p:nvPr/>
          </p:nvSpPr>
          <p:spPr bwMode="auto">
            <a:xfrm>
              <a:off x="28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2985" name="Line 101"/>
            <p:cNvSpPr>
              <a:spLocks noChangeShapeType="1"/>
            </p:cNvSpPr>
            <p:nvPr/>
          </p:nvSpPr>
          <p:spPr bwMode="auto">
            <a:xfrm>
              <a:off x="910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80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60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7788"/>
            <a:ext cx="8607425" cy="519112"/>
          </a:xfrm>
        </p:spPr>
        <p:txBody>
          <a:bodyPr/>
          <a:lstStyle/>
          <a:p>
            <a:pPr eaLnBrk="1">
              <a:lnSpc>
                <a:spcPct val="94000"/>
              </a:lnSpc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SCAN example</a:t>
            </a: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379788" y="2074863"/>
            <a:ext cx="11445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i="1">
                <a:solidFill>
                  <a:srgbClr val="2323DC"/>
                </a:solidFill>
                <a:latin typeface="Lucidasans" charset="0"/>
              </a:rPr>
              <a:t>Direction</a:t>
            </a:r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2" name="AutoShape 14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3" name="AutoShape 15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5" name="AutoShape 17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6" name="AutoShape 18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7" name="AutoShape 19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49" name="AutoShape 21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0" name="AutoShape 22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1" name="AutoShape 23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2" name="AutoShape 24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3" name="AutoShape 25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4" name="AutoShape 26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5" name="AutoShape 27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6" name="AutoShape 28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7" name="AutoShape 29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8" name="AutoShape 30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59" name="AutoShape 31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0" name="AutoShape 32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1" name="AutoShape 33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2" name="AutoShape 34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3" name="AutoShape 35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4" name="AutoShape 36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5" name="AutoShape 37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6" name="AutoShape 38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7" name="AutoShape 39"/>
          <p:cNvSpPr>
            <a:spLocks noChangeArrowheads="1"/>
          </p:cNvSpPr>
          <p:nvPr/>
        </p:nvSpPr>
        <p:spPr bwMode="auto">
          <a:xfrm>
            <a:off x="8953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8" name="AutoShape 40"/>
          <p:cNvSpPr>
            <a:spLocks noChangeArrowheads="1"/>
          </p:cNvSpPr>
          <p:nvPr/>
        </p:nvSpPr>
        <p:spPr bwMode="auto">
          <a:xfrm>
            <a:off x="12414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69" name="AutoShape 41"/>
          <p:cNvSpPr>
            <a:spLocks noChangeArrowheads="1"/>
          </p:cNvSpPr>
          <p:nvPr/>
        </p:nvSpPr>
        <p:spPr bwMode="auto">
          <a:xfrm>
            <a:off x="15875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0" name="AutoShape 42"/>
          <p:cNvSpPr>
            <a:spLocks noChangeArrowheads="1"/>
          </p:cNvSpPr>
          <p:nvPr/>
        </p:nvSpPr>
        <p:spPr bwMode="auto">
          <a:xfrm>
            <a:off x="19319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1" name="AutoShape 43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2" name="AutoShape 44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3" name="AutoShape 45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4" name="AutoShape 46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5" name="AutoShape 47"/>
          <p:cNvSpPr>
            <a:spLocks noChangeArrowheads="1"/>
          </p:cNvSpPr>
          <p:nvPr/>
        </p:nvSpPr>
        <p:spPr bwMode="auto">
          <a:xfrm>
            <a:off x="22780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6" name="AutoShape 48"/>
          <p:cNvSpPr>
            <a:spLocks noChangeArrowheads="1"/>
          </p:cNvSpPr>
          <p:nvPr/>
        </p:nvSpPr>
        <p:spPr bwMode="auto">
          <a:xfrm>
            <a:off x="2624138" y="1543050"/>
            <a:ext cx="344487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7" name="AutoShape 49"/>
          <p:cNvSpPr>
            <a:spLocks noChangeArrowheads="1"/>
          </p:cNvSpPr>
          <p:nvPr/>
        </p:nvSpPr>
        <p:spPr bwMode="auto">
          <a:xfrm>
            <a:off x="29686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8" name="AutoShape 50"/>
          <p:cNvSpPr>
            <a:spLocks noChangeArrowheads="1"/>
          </p:cNvSpPr>
          <p:nvPr/>
        </p:nvSpPr>
        <p:spPr bwMode="auto">
          <a:xfrm>
            <a:off x="33131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79" name="AutoShape 51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0" name="AutoShape 52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1" name="AutoShape 53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2" name="AutoShape 54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3" name="AutoShape 55"/>
          <p:cNvSpPr>
            <a:spLocks noChangeArrowheads="1"/>
          </p:cNvSpPr>
          <p:nvPr/>
        </p:nvSpPr>
        <p:spPr bwMode="auto">
          <a:xfrm>
            <a:off x="365918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4" name="AutoShape 56"/>
          <p:cNvSpPr>
            <a:spLocks noChangeArrowheads="1"/>
          </p:cNvSpPr>
          <p:nvPr/>
        </p:nvSpPr>
        <p:spPr bwMode="auto">
          <a:xfrm>
            <a:off x="40036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5" name="AutoShape 57"/>
          <p:cNvSpPr>
            <a:spLocks noChangeArrowheads="1"/>
          </p:cNvSpPr>
          <p:nvPr/>
        </p:nvSpPr>
        <p:spPr bwMode="auto">
          <a:xfrm>
            <a:off x="434975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6" name="AutoShape 58"/>
          <p:cNvSpPr>
            <a:spLocks noChangeArrowheads="1"/>
          </p:cNvSpPr>
          <p:nvPr/>
        </p:nvSpPr>
        <p:spPr bwMode="auto">
          <a:xfrm>
            <a:off x="46942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7" name="AutoShape 59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8" name="AutoShape 60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89" name="AutoShape 61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0" name="AutoShape 62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1" name="AutoShape 63"/>
          <p:cNvSpPr>
            <a:spLocks noChangeArrowheads="1"/>
          </p:cNvSpPr>
          <p:nvPr/>
        </p:nvSpPr>
        <p:spPr bwMode="auto">
          <a:xfrm>
            <a:off x="5040313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2" name="AutoShape 64"/>
          <p:cNvSpPr>
            <a:spLocks noChangeArrowheads="1"/>
          </p:cNvSpPr>
          <p:nvPr/>
        </p:nvSpPr>
        <p:spPr bwMode="auto">
          <a:xfrm>
            <a:off x="53848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3" name="AutoShape 65"/>
          <p:cNvSpPr>
            <a:spLocks noChangeArrowheads="1"/>
          </p:cNvSpPr>
          <p:nvPr/>
        </p:nvSpPr>
        <p:spPr bwMode="auto">
          <a:xfrm>
            <a:off x="573087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4" name="AutoShape 66"/>
          <p:cNvSpPr>
            <a:spLocks noChangeArrowheads="1"/>
          </p:cNvSpPr>
          <p:nvPr/>
        </p:nvSpPr>
        <p:spPr bwMode="auto">
          <a:xfrm>
            <a:off x="60753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5" name="AutoShape 6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6" name="AutoShape 6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7" name="AutoShape 6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8" name="AutoShape 7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99" name="AutoShape 71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0" name="AutoShape 72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1" name="AutoShape 73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2" name="AutoShape 74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3" name="AutoShape 7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4" name="AutoShape 7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5" name="AutoShape 7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6" name="AutoShape 7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7" name="AutoShape 79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8" name="AutoShape 80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09" name="AutoShape 81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0" name="AutoShape 82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1" name="AutoShape 83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2" name="AutoShape 84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3" name="AutoShape 85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4" name="AutoShape 86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5" name="AutoShape 87"/>
          <p:cNvSpPr>
            <a:spLocks noChangeArrowheads="1"/>
          </p:cNvSpPr>
          <p:nvPr/>
        </p:nvSpPr>
        <p:spPr bwMode="auto">
          <a:xfrm>
            <a:off x="64214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6" name="AutoShape 88"/>
          <p:cNvSpPr>
            <a:spLocks noChangeArrowheads="1"/>
          </p:cNvSpPr>
          <p:nvPr/>
        </p:nvSpPr>
        <p:spPr bwMode="auto">
          <a:xfrm>
            <a:off x="6765925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7" name="AutoShape 89"/>
          <p:cNvSpPr>
            <a:spLocks noChangeArrowheads="1"/>
          </p:cNvSpPr>
          <p:nvPr/>
        </p:nvSpPr>
        <p:spPr bwMode="auto">
          <a:xfrm>
            <a:off x="7112000" y="1543050"/>
            <a:ext cx="344488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8" name="AutoShape 90"/>
          <p:cNvSpPr>
            <a:spLocks noChangeArrowheads="1"/>
          </p:cNvSpPr>
          <p:nvPr/>
        </p:nvSpPr>
        <p:spPr bwMode="auto">
          <a:xfrm>
            <a:off x="7456488" y="1543050"/>
            <a:ext cx="347662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19" name="AutoShape 91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0" name="AutoShape 92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1" name="AutoShape 93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2" name="AutoShape 94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3" name="AutoShape 95"/>
          <p:cNvSpPr>
            <a:spLocks noChangeArrowheads="1"/>
          </p:cNvSpPr>
          <p:nvPr/>
        </p:nvSpPr>
        <p:spPr bwMode="auto">
          <a:xfrm>
            <a:off x="7802563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4" name="AutoShape 96"/>
          <p:cNvSpPr>
            <a:spLocks noChangeArrowheads="1"/>
          </p:cNvSpPr>
          <p:nvPr/>
        </p:nvSpPr>
        <p:spPr bwMode="auto">
          <a:xfrm>
            <a:off x="8148638" y="1543050"/>
            <a:ext cx="346075" cy="331788"/>
          </a:xfrm>
          <a:prstGeom prst="roundRect">
            <a:avLst>
              <a:gd name="adj" fmla="val 47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5" name="AutoShape 97"/>
          <p:cNvSpPr>
            <a:spLocks noChangeArrowheads="1"/>
          </p:cNvSpPr>
          <p:nvPr/>
        </p:nvSpPr>
        <p:spPr bwMode="auto">
          <a:xfrm>
            <a:off x="8493125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026" name="AutoShape 98"/>
          <p:cNvSpPr>
            <a:spLocks noChangeArrowheads="1"/>
          </p:cNvSpPr>
          <p:nvPr/>
        </p:nvSpPr>
        <p:spPr bwMode="auto">
          <a:xfrm>
            <a:off x="8839200" y="1543050"/>
            <a:ext cx="346075" cy="331788"/>
          </a:xfrm>
          <a:prstGeom prst="roundRect">
            <a:avLst>
              <a:gd name="adj" fmla="val 477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125027" name="Group 99"/>
          <p:cNvGrpSpPr>
            <a:grpSpLocks/>
          </p:cNvGrpSpPr>
          <p:nvPr/>
        </p:nvGrpSpPr>
        <p:grpSpPr bwMode="auto">
          <a:xfrm>
            <a:off x="450850" y="912813"/>
            <a:ext cx="1668463" cy="620712"/>
            <a:chOff x="284" y="575"/>
            <a:chExt cx="1051" cy="391"/>
          </a:xfrm>
        </p:grpSpPr>
        <p:sp>
          <p:nvSpPr>
            <p:cNvPr id="125033" name="Text Box 100"/>
            <p:cNvSpPr txBox="1">
              <a:spLocks noChangeArrowheads="1"/>
            </p:cNvSpPr>
            <p:nvPr/>
          </p:nvSpPr>
          <p:spPr bwMode="auto">
            <a:xfrm>
              <a:off x="284" y="575"/>
              <a:ext cx="10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7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78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78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78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i="1">
                  <a:solidFill>
                    <a:srgbClr val="2323DC"/>
                  </a:solidFill>
                  <a:latin typeface="Lucidasans" charset="0"/>
                </a:rPr>
                <a:t>Current track</a:t>
              </a:r>
            </a:p>
          </p:txBody>
        </p:sp>
        <p:sp>
          <p:nvSpPr>
            <p:cNvPr id="125034" name="Line 101"/>
            <p:cNvSpPr>
              <a:spLocks noChangeShapeType="1"/>
            </p:cNvSpPr>
            <p:nvPr/>
          </p:nvSpPr>
          <p:spPr bwMode="auto">
            <a:xfrm>
              <a:off x="910" y="733"/>
              <a:ext cx="1" cy="234"/>
            </a:xfrm>
            <a:prstGeom prst="line">
              <a:avLst/>
            </a:prstGeom>
            <a:noFill/>
            <a:ln w="9360">
              <a:solidFill>
                <a:srgbClr val="2323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28" name="Line 102"/>
          <p:cNvSpPr>
            <a:spLocks noChangeShapeType="1"/>
          </p:cNvSpPr>
          <p:nvPr/>
        </p:nvSpPr>
        <p:spPr bwMode="auto">
          <a:xfrm>
            <a:off x="3024188" y="2216150"/>
            <a:ext cx="334962" cy="1588"/>
          </a:xfrm>
          <a:prstGeom prst="line">
            <a:avLst/>
          </a:prstGeom>
          <a:noFill/>
          <a:ln w="9360">
            <a:solidFill>
              <a:srgbClr val="2323D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2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169863" y="2770188"/>
            <a:ext cx="9709150" cy="2713037"/>
          </a:xfrm>
        </p:spPr>
        <p:txBody>
          <a:bodyPr/>
          <a:lstStyle/>
          <a:p>
            <a:pPr marL="288925" indent="-180975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>
                <a:ea typeface="ＭＳ Ｐゴシック" charset="-128"/>
              </a:rPr>
              <a:t>What is the overhead of the SCAN algorithm?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Count the </a:t>
            </a:r>
            <a:r>
              <a:rPr lang="en-GB" altLang="en-US" i="1">
                <a:solidFill>
                  <a:srgbClr val="993333"/>
                </a:solidFill>
              </a:rPr>
              <a:t>total amount of seek time </a:t>
            </a:r>
            <a:r>
              <a:rPr lang="en-GB" altLang="en-US"/>
              <a:t>to service all I/O requests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In this case, 12 tracks in --&gt; direction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15 tracks for long seek back</a:t>
            </a:r>
          </a:p>
          <a:p>
            <a:pPr marL="757238" lvl="1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/>
              <a:t>5 tracks in &lt;-- direction</a:t>
            </a:r>
          </a:p>
          <a:p>
            <a:pPr marL="1260475" lvl="2" indent="-180975" eaLnBrk="1">
              <a:lnSpc>
                <a:spcPct val="94000"/>
              </a:lnSpc>
              <a:tabLst>
                <a:tab pos="288925" algn="l"/>
                <a:tab pos="461963" algn="l"/>
                <a:tab pos="919163" algn="l"/>
                <a:tab pos="1374775" algn="l"/>
                <a:tab pos="1833563" algn="l"/>
                <a:tab pos="2290763" algn="l"/>
                <a:tab pos="2747963" algn="l"/>
                <a:tab pos="3203575" algn="l"/>
                <a:tab pos="3662363" algn="l"/>
                <a:tab pos="4119563" algn="l"/>
                <a:tab pos="4576763" algn="l"/>
                <a:tab pos="5032375" algn="l"/>
                <a:tab pos="5491163" algn="l"/>
                <a:tab pos="5948363" algn="l"/>
                <a:tab pos="6402388" algn="l"/>
                <a:tab pos="6859588" algn="l"/>
                <a:tab pos="7319963" algn="l"/>
                <a:tab pos="7777163" algn="l"/>
                <a:tab pos="8231188" algn="l"/>
                <a:tab pos="8688388" algn="l"/>
                <a:tab pos="9148763" algn="l"/>
                <a:tab pos="9407525" algn="l"/>
              </a:tabLst>
            </a:pPr>
            <a:r>
              <a:rPr lang="en-GB" altLang="en-US">
                <a:solidFill>
                  <a:srgbClr val="2323DC"/>
                </a:solidFill>
              </a:rPr>
              <a:t>Total: 12+15+5 = 32 tracks</a:t>
            </a:r>
          </a:p>
        </p:txBody>
      </p:sp>
    </p:spTree>
    <p:extLst>
      <p:ext uri="{BB962C8B-B14F-4D97-AF65-F5344CB8AC3E}">
        <p14:creationId xmlns:p14="http://schemas.microsoft.com/office/powerpoint/2010/main" val="534446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Cache : Caching Block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Block device operations are tightly coupled with virtual memory and paging.</a:t>
            </a:r>
          </a:p>
          <a:p>
            <a:pPr>
              <a:lnSpc>
                <a:spcPct val="110000"/>
              </a:lnSpc>
            </a:pPr>
            <a:r>
              <a:rPr lang="en-US" dirty="0"/>
              <a:t>Some of the frames are used as page cache and keeps data of block devices in systems.</a:t>
            </a:r>
          </a:p>
          <a:p>
            <a:pPr>
              <a:lnSpc>
                <a:spcPct val="110000"/>
              </a:lnSpc>
            </a:pPr>
            <a:r>
              <a:rPr lang="en-US" dirty="0"/>
              <a:t>I/O in a block device: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Search if block is already in page cache (in physical memory):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found read/write buffer from/to existing frame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Else allocate a frame,</a:t>
            </a:r>
            <a:br>
              <a:rPr lang="en-US" dirty="0"/>
            </a:br>
            <a:r>
              <a:rPr lang="en-US" dirty="0"/>
              <a:t>read device block into frame,</a:t>
            </a:r>
            <a:br>
              <a:rPr lang="en-US" dirty="0"/>
            </a:br>
            <a:r>
              <a:rPr lang="en-US" dirty="0"/>
              <a:t>mark frame as caching device-block pair</a:t>
            </a:r>
            <a:br>
              <a:rPr lang="en-US" dirty="0"/>
            </a:br>
            <a:r>
              <a:rPr lang="en-US" dirty="0"/>
              <a:t>read/write </a:t>
            </a:r>
            <a:r>
              <a:rPr lang="en-US" dirty="0" err="1"/>
              <a:t>bufffer</a:t>
            </a:r>
            <a:r>
              <a:rPr lang="en-US" dirty="0"/>
              <a:t> from/to this frame.</a:t>
            </a:r>
          </a:p>
          <a:p>
            <a:pPr>
              <a:lnSpc>
                <a:spcPct val="110000"/>
              </a:lnSpc>
            </a:pPr>
            <a:r>
              <a:rPr lang="en-US" dirty="0"/>
              <a:t>Dirty pages are written on block device periodically.</a:t>
            </a:r>
          </a:p>
          <a:p>
            <a:pPr>
              <a:lnSpc>
                <a:spcPct val="110000"/>
              </a:lnSpc>
            </a:pPr>
            <a:r>
              <a:rPr lang="en-US" dirty="0"/>
              <a:t>Accelerates I/O operations significantly, especially file system meta data operations.</a:t>
            </a:r>
          </a:p>
        </p:txBody>
      </p:sp>
    </p:spTree>
    <p:extLst>
      <p:ext uri="{BB962C8B-B14F-4D97-AF65-F5344CB8AC3E}">
        <p14:creationId xmlns:p14="http://schemas.microsoft.com/office/powerpoint/2010/main" val="2147581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cache idea also couples with memory mapped I/O. </a:t>
            </a:r>
            <a:r>
              <a:rPr lang="en-US" dirty="0" err="1">
                <a:latin typeface="Courier" pitchFamily="2" charset="0"/>
              </a:rPr>
              <a:t>mmap</a:t>
            </a:r>
            <a:r>
              <a:rPr lang="en-US" dirty="0">
                <a:latin typeface="Courier" pitchFamily="2" charset="0"/>
              </a:rPr>
              <a:t>()</a:t>
            </a:r>
            <a:r>
              <a:rPr lang="en-US" dirty="0"/>
              <a:t>’</a:t>
            </a:r>
            <a:r>
              <a:rPr lang="en-US" dirty="0" err="1"/>
              <a:t>ed</a:t>
            </a:r>
            <a:r>
              <a:rPr lang="en-US" dirty="0"/>
              <a:t> files work in a similar mechanism.</a:t>
            </a:r>
          </a:p>
          <a:p>
            <a:r>
              <a:rPr lang="en-US" dirty="0"/>
              <a:t>Virtual memory of a process map a page backed as a file (instead of a block device). Changes are updated on memory, cached frames are forced on disk periodically.</a:t>
            </a:r>
          </a:p>
          <a:p>
            <a:r>
              <a:rPr lang="en-US" dirty="0"/>
              <a:t>VM system keeps track of frames of page and file caches together with other (resident and free) pages.</a:t>
            </a:r>
          </a:p>
          <a:p>
            <a:r>
              <a:rPr lang="en-US" dirty="0"/>
              <a:t>VM system adapts sizes of file and device cache based on memory state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16675152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Buffering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A </a:t>
            </a:r>
            <a:r>
              <a:rPr lang="en-GB" altLang="en-US" b="1" dirty="0">
                <a:ea typeface="ＭＳ Ｐゴシック" charset="-128"/>
              </a:rPr>
              <a:t>buffer</a:t>
            </a:r>
            <a:r>
              <a:rPr lang="en-GB" altLang="en-US" dirty="0">
                <a:ea typeface="ＭＳ Ｐゴシック" charset="-128"/>
              </a:rPr>
              <a:t> is a memory area that stores data while they are transferred between two devices or between a device and an application. </a:t>
            </a:r>
          </a:p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Buffering is done for three reasons. 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cope with a </a:t>
            </a:r>
            <a:r>
              <a:rPr lang="en-GB" altLang="en-US" dirty="0">
                <a:solidFill>
                  <a:schemeClr val="accent2"/>
                </a:solidFill>
              </a:rPr>
              <a:t>speed mismatch </a:t>
            </a:r>
            <a:r>
              <a:rPr lang="en-GB" altLang="en-US" dirty="0"/>
              <a:t>between the producer and consumer of a data stream.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 file is being received via modem for storage on the hard disk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 to adapt between devices that have </a:t>
            </a:r>
            <a:r>
              <a:rPr lang="en-GB" altLang="en-US" dirty="0">
                <a:solidFill>
                  <a:schemeClr val="accent2"/>
                </a:solidFill>
              </a:rPr>
              <a:t>different data-transfer sizes</a:t>
            </a:r>
            <a:r>
              <a:rPr lang="en-GB" altLang="en-US" dirty="0"/>
              <a:t>.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networking: messages are typically fragmented during sending and receiving</a:t>
            </a:r>
          </a:p>
          <a:p>
            <a:pPr lvl="1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to </a:t>
            </a:r>
            <a:r>
              <a:rPr lang="en-GB" altLang="en-US" dirty="0">
                <a:solidFill>
                  <a:schemeClr val="accent2"/>
                </a:solidFill>
              </a:rPr>
              <a:t>support copy semantics </a:t>
            </a:r>
            <a:r>
              <a:rPr lang="en-GB" altLang="en-US" dirty="0"/>
              <a:t>for application I/O.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application calls the </a:t>
            </a:r>
            <a:r>
              <a:rPr lang="en-GB" altLang="en-US" b="1" dirty="0">
                <a:latin typeface="Courier" pitchFamily="2" charset="0"/>
              </a:rPr>
              <a:t>write()</a:t>
            </a:r>
            <a:r>
              <a:rPr lang="en-GB" altLang="en-US" dirty="0"/>
              <a:t>system call, providing a pointer to the buffer and an integer specifying the number of bytes to write.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After the system call returns, what happens if the application changes the contents of the buffer?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When processing </a:t>
            </a:r>
            <a:r>
              <a:rPr lang="en-GB" altLang="en-US" b="1" dirty="0">
                <a:latin typeface="Courier" pitchFamily="2" charset="0"/>
              </a:rPr>
              <a:t>write() </a:t>
            </a:r>
            <a:r>
              <a:rPr lang="en-GB" altLang="en-US" dirty="0"/>
              <a:t>system call, OS copy the application data into a kernel buffer before returning control to the application. </a:t>
            </a:r>
          </a:p>
          <a:p>
            <a:pPr lvl="2"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disk write is performed from the kernel buffer, so that subsequent changes to the application buffer have no effect.</a:t>
            </a:r>
          </a:p>
          <a:p>
            <a:pPr eaLnBrk="1">
              <a:lnSpc>
                <a:spcPct val="120000"/>
              </a:lnSpc>
              <a:spcAft>
                <a:spcPts val="10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64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75" y="480254"/>
            <a:ext cx="8907836" cy="839964"/>
          </a:xfrm>
        </p:spPr>
        <p:txBody>
          <a:bodyPr/>
          <a:lstStyle/>
          <a:p>
            <a:r>
              <a:rPr lang="en-US" dirty="0"/>
              <a:t>How to access I/O devices in HW?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needs to send/receive commands and control to device controller to accomplish I/O.</a:t>
            </a:r>
          </a:p>
          <a:p>
            <a:r>
              <a:rPr lang="en-US" dirty="0"/>
              <a:t>Device controller* has one or more registers for control and data. (*will be described later)</a:t>
            </a:r>
          </a:p>
          <a:p>
            <a:r>
              <a:rPr lang="en-US" dirty="0"/>
              <a:t>Processor communicates controller through reading/writing to these registers</a:t>
            </a:r>
          </a:p>
          <a:p>
            <a:r>
              <a:rPr lang="en-US" dirty="0"/>
              <a:t>How to address these registers?</a:t>
            </a:r>
          </a:p>
          <a:p>
            <a:pPr lvl="1"/>
            <a:r>
              <a:rPr lang="en-US" dirty="0"/>
              <a:t>Memory-based I/O</a:t>
            </a:r>
          </a:p>
          <a:p>
            <a:pPr lvl="1"/>
            <a:r>
              <a:rPr lang="en-US" dirty="0"/>
              <a:t>Port-based I/O</a:t>
            </a:r>
          </a:p>
          <a:p>
            <a:pPr lvl="1"/>
            <a:r>
              <a:rPr lang="en-US" dirty="0"/>
              <a:t>Hybrid I/O</a:t>
            </a:r>
          </a:p>
        </p:txBody>
      </p:sp>
    </p:spTree>
    <p:extLst>
      <p:ext uri="{BB962C8B-B14F-4D97-AF65-F5344CB8AC3E}">
        <p14:creationId xmlns:p14="http://schemas.microsoft.com/office/powerpoint/2010/main" val="12081089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0" y="5562600"/>
            <a:ext cx="10080625" cy="265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/>
          <a:lstStyle>
            <a:lvl1pPr marL="604838" indent="-604838"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604838" algn="l"/>
                <a:tab pos="1062038" algn="l"/>
                <a:tab pos="1519238" algn="l"/>
                <a:tab pos="1976438" algn="l"/>
                <a:tab pos="2433638" algn="l"/>
                <a:tab pos="2890838" algn="l"/>
                <a:tab pos="3348038" algn="l"/>
                <a:tab pos="3805238" algn="l"/>
                <a:tab pos="4262438" algn="l"/>
                <a:tab pos="4719638" algn="l"/>
                <a:tab pos="5176838" algn="l"/>
                <a:tab pos="5634038" algn="l"/>
                <a:tab pos="6091238" algn="l"/>
                <a:tab pos="6548438" algn="l"/>
                <a:tab pos="7005638" algn="l"/>
                <a:tab pos="7462838" algn="l"/>
                <a:tab pos="7920038" algn="l"/>
                <a:tab pos="8377238" algn="l"/>
                <a:tab pos="8834438" algn="l"/>
                <a:tab pos="9291638" algn="l"/>
                <a:tab pos="9748838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marL="0" indent="0" eaLnBrk="1" hangingPunct="1">
              <a:lnSpc>
                <a:spcPct val="100000"/>
              </a:lnSpc>
              <a:buSzPct val="100000"/>
            </a:pPr>
            <a:endParaRPr lang="en-GB" altLang="en-US" dirty="0"/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6" y="1487488"/>
            <a:ext cx="907256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6C1EE-0B47-E849-A995-5E7FC1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9" y="5138057"/>
            <a:ext cx="8705040" cy="16783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buSzPct val="100000"/>
              <a:buFont typeface="+mj-lt"/>
              <a:buAutoNum type="alphaLcParenR"/>
            </a:pPr>
            <a:r>
              <a:rPr lang="en-GB" altLang="en-US" dirty="0"/>
              <a:t>Unbuffered input: </a:t>
            </a:r>
          </a:p>
          <a:p>
            <a:pPr marL="514350" indent="-514350">
              <a:lnSpc>
                <a:spcPct val="110000"/>
              </a:lnSpc>
              <a:buSzPct val="100000"/>
              <a:buFont typeface="+mj-lt"/>
              <a:buAutoNum type="alphaLcParenR"/>
            </a:pPr>
            <a:r>
              <a:rPr lang="en-GB" altLang="en-US" dirty="0"/>
              <a:t>Buffering in user space. </a:t>
            </a:r>
          </a:p>
          <a:p>
            <a:pPr marL="514350" indent="-514350">
              <a:lnSpc>
                <a:spcPct val="110000"/>
              </a:lnSpc>
              <a:buSzPct val="100000"/>
              <a:buFont typeface="+mj-lt"/>
              <a:buAutoNum type="alphaLcParenR"/>
            </a:pPr>
            <a:r>
              <a:rPr lang="en-GB" altLang="en-US" dirty="0"/>
              <a:t>Buffering in the kernel followed by copying to user space.</a:t>
            </a:r>
          </a:p>
          <a:p>
            <a:pPr marL="514350" indent="-514350">
              <a:lnSpc>
                <a:spcPct val="110000"/>
              </a:lnSpc>
              <a:buSzPct val="100000"/>
              <a:buFont typeface="+mj-lt"/>
              <a:buAutoNum type="alphaLcParenR"/>
            </a:pPr>
            <a:r>
              <a:rPr lang="en-GB" altLang="en-US" dirty="0"/>
              <a:t>Double buffering in the kernel.</a:t>
            </a:r>
          </a:p>
          <a:p>
            <a:pPr marL="514350" indent="-514350">
              <a:lnSpc>
                <a:spcPct val="110000"/>
              </a:lnSpc>
              <a:buFont typeface="+mj-lt"/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197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6" y="1487488"/>
            <a:ext cx="9072562" cy="3800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Buffering: Unbuffered input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6C1EE-0B47-E849-A995-5E7FC1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9" y="5138056"/>
            <a:ext cx="8705040" cy="1844143"/>
          </a:xfrm>
        </p:spPr>
        <p:txBody>
          <a:bodyPr>
            <a:normAutofit fontScale="77500" lnSpcReduction="20000"/>
          </a:bodyPr>
          <a:lstStyle/>
          <a:p>
            <a:pPr>
              <a:buSzPct val="100000"/>
            </a:pPr>
            <a:r>
              <a:rPr lang="tr-TR" altLang="en-US" dirty="0"/>
              <a:t>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writes</a:t>
            </a:r>
            <a:r>
              <a:rPr lang="tr-TR" altLang="en-US" dirty="0"/>
              <a:t> </a:t>
            </a:r>
            <a:r>
              <a:rPr lang="tr-TR" altLang="en-US" dirty="0" err="1"/>
              <a:t>directly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user’s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. </a:t>
            </a:r>
          </a:p>
          <a:p>
            <a:pPr>
              <a:buSzPct val="100000"/>
            </a:pPr>
            <a:r>
              <a:rPr lang="tr-TR" altLang="en-US" dirty="0" err="1">
                <a:solidFill>
                  <a:srgbClr val="FF0000"/>
                </a:solidFill>
              </a:rPr>
              <a:t>If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page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frame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that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I/O </a:t>
            </a:r>
            <a:r>
              <a:rPr lang="tr-TR" altLang="en-US" dirty="0" err="1">
                <a:solidFill>
                  <a:srgbClr val="FF0000"/>
                </a:solidFill>
              </a:rPr>
              <a:t>device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need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to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write</a:t>
            </a:r>
            <a:r>
              <a:rPr lang="tr-TR" altLang="en-US" dirty="0">
                <a:solidFill>
                  <a:srgbClr val="FF0000"/>
                </a:solidFill>
              </a:rPr>
              <a:t> is not in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memory</a:t>
            </a:r>
            <a:r>
              <a:rPr lang="tr-TR" altLang="en-US" dirty="0">
                <a:solidFill>
                  <a:srgbClr val="FF0000"/>
                </a:solidFill>
              </a:rPr>
              <a:t>, </a:t>
            </a:r>
            <a:r>
              <a:rPr lang="tr-TR" altLang="en-US" dirty="0" err="1">
                <a:solidFill>
                  <a:srgbClr val="FF0000"/>
                </a:solidFill>
              </a:rPr>
              <a:t>then</a:t>
            </a:r>
            <a:r>
              <a:rPr lang="tr-TR" altLang="en-US" dirty="0">
                <a:solidFill>
                  <a:srgbClr val="FF0000"/>
                </a:solidFill>
              </a:rPr>
              <a:t> a </a:t>
            </a:r>
            <a:r>
              <a:rPr lang="tr-TR" altLang="en-US" dirty="0" err="1">
                <a:solidFill>
                  <a:srgbClr val="FF0000"/>
                </a:solidFill>
              </a:rPr>
              <a:t>page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fault</a:t>
            </a:r>
            <a:r>
              <a:rPr lang="tr-TR" altLang="en-US" dirty="0">
                <a:solidFill>
                  <a:srgbClr val="FF0000"/>
                </a:solidFill>
              </a:rPr>
              <a:t> is </a:t>
            </a:r>
            <a:r>
              <a:rPr lang="tr-TR" altLang="en-US" dirty="0" err="1">
                <a:solidFill>
                  <a:srgbClr val="FF0000"/>
                </a:solidFill>
              </a:rPr>
              <a:t>generated</a:t>
            </a:r>
            <a:r>
              <a:rPr lang="tr-TR" altLang="en-US" dirty="0">
                <a:solidFill>
                  <a:srgbClr val="FF0000"/>
                </a:solidFill>
              </a:rPr>
              <a:t>. </a:t>
            </a:r>
          </a:p>
          <a:p>
            <a:pPr>
              <a:buSzPct val="100000"/>
            </a:pP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I/O </a:t>
            </a:r>
            <a:r>
              <a:rPr lang="tr-TR" altLang="en-US" dirty="0" err="1">
                <a:solidFill>
                  <a:srgbClr val="FF0000"/>
                </a:solidFill>
              </a:rPr>
              <a:t>device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may</a:t>
            </a:r>
            <a:r>
              <a:rPr lang="tr-TR" altLang="en-US" dirty="0">
                <a:solidFill>
                  <a:srgbClr val="FF0000"/>
                </a:solidFill>
              </a:rPr>
              <a:t> fail </a:t>
            </a:r>
            <a:r>
              <a:rPr lang="tr-TR" altLang="en-US" dirty="0" err="1">
                <a:solidFill>
                  <a:srgbClr val="FF0000"/>
                </a:solidFill>
              </a:rPr>
              <a:t>to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write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incoming</a:t>
            </a:r>
            <a:r>
              <a:rPr lang="tr-TR" altLang="en-US" dirty="0">
                <a:solidFill>
                  <a:srgbClr val="FF0000"/>
                </a:solidFill>
              </a:rPr>
              <a:t> data, </a:t>
            </a:r>
            <a:r>
              <a:rPr lang="tr-TR" altLang="en-US" dirty="0" err="1">
                <a:solidFill>
                  <a:srgbClr val="FF0000"/>
                </a:solidFill>
              </a:rPr>
              <a:t>if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new</a:t>
            </a:r>
            <a:r>
              <a:rPr lang="tr-TR" altLang="en-US" dirty="0">
                <a:solidFill>
                  <a:srgbClr val="FF0000"/>
                </a:solidFill>
              </a:rPr>
              <a:t> data </a:t>
            </a:r>
            <a:r>
              <a:rPr lang="tr-TR" altLang="en-US" dirty="0" err="1">
                <a:solidFill>
                  <a:srgbClr val="FF0000"/>
                </a:solidFill>
              </a:rPr>
              <a:t>arrives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and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overwrites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unwritten</a:t>
            </a:r>
            <a:r>
              <a:rPr lang="tr-TR" altLang="en-US" dirty="0">
                <a:solidFill>
                  <a:srgbClr val="FF0000"/>
                </a:solidFill>
              </a:rPr>
              <a:t> data in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memory</a:t>
            </a:r>
            <a:r>
              <a:rPr lang="tr-TR" altLang="en-US" dirty="0">
                <a:solidFill>
                  <a:srgbClr val="FF0000"/>
                </a:solidFill>
              </a:rPr>
              <a:t>/</a:t>
            </a:r>
            <a:r>
              <a:rPr lang="tr-TR" altLang="en-US" dirty="0" err="1">
                <a:solidFill>
                  <a:srgbClr val="FF0000"/>
                </a:solidFill>
              </a:rPr>
              <a:t>registers</a:t>
            </a:r>
            <a:r>
              <a:rPr lang="tr-TR" altLang="en-US" dirty="0">
                <a:solidFill>
                  <a:srgbClr val="FF0000"/>
                </a:solidFill>
              </a:rPr>
              <a:t> of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device</a:t>
            </a:r>
            <a:r>
              <a:rPr lang="tr-TR" altLang="en-US" dirty="0">
                <a:solidFill>
                  <a:srgbClr val="FF0000"/>
                </a:solidFill>
              </a:rPr>
              <a:t>.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F4C283-453B-7542-A62C-7978246B2DF6}"/>
              </a:ext>
            </a:extLst>
          </p:cNvPr>
          <p:cNvSpPr/>
          <p:nvPr/>
        </p:nvSpPr>
        <p:spPr bwMode="auto">
          <a:xfrm>
            <a:off x="3309257" y="1796143"/>
            <a:ext cx="6161314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996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6" y="1487488"/>
            <a:ext cx="907256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Buffering: Buffering in user space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6C1EE-0B47-E849-A995-5E7FC1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9" y="5138056"/>
            <a:ext cx="8705040" cy="1844143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</a:pPr>
            <a:r>
              <a:rPr lang="tr-TR" altLang="en-US" dirty="0"/>
              <a:t>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writes</a:t>
            </a:r>
            <a:r>
              <a:rPr lang="tr-TR" altLang="en-US" dirty="0"/>
              <a:t> </a:t>
            </a:r>
            <a:r>
              <a:rPr lang="tr-TR" altLang="en-US" dirty="0" err="1"/>
              <a:t>directly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user’s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.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</a:t>
            </a:r>
            <a:r>
              <a:rPr lang="tr-TR" altLang="en-US" dirty="0" err="1"/>
              <a:t>that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need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write</a:t>
            </a:r>
            <a:r>
              <a:rPr lang="tr-TR" altLang="en-US" dirty="0"/>
              <a:t> is «</a:t>
            </a:r>
            <a:r>
              <a:rPr lang="tr-TR" altLang="en-US" dirty="0" err="1"/>
              <a:t>pinned</a:t>
            </a:r>
            <a:r>
              <a:rPr lang="tr-TR" altLang="en-US" dirty="0"/>
              <a:t>»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memory</a:t>
            </a:r>
            <a:r>
              <a:rPr lang="tr-TR" altLang="en-US" dirty="0"/>
              <a:t>, </a:t>
            </a:r>
            <a:r>
              <a:rPr lang="tr-TR" altLang="en-US" dirty="0" err="1"/>
              <a:t>i.e</a:t>
            </a:r>
            <a:r>
              <a:rPr lang="tr-TR" altLang="en-US" dirty="0"/>
              <a:t>.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is </a:t>
            </a:r>
            <a:r>
              <a:rPr lang="tr-TR" altLang="en-US" dirty="0" err="1"/>
              <a:t>never</a:t>
            </a:r>
            <a:r>
              <a:rPr lang="tr-TR" altLang="en-US" dirty="0"/>
              <a:t> </a:t>
            </a:r>
            <a:r>
              <a:rPr lang="tr-TR" altLang="en-US" dirty="0" err="1"/>
              <a:t>evicted</a:t>
            </a:r>
            <a:r>
              <a:rPr lang="tr-TR" altLang="en-US" dirty="0"/>
              <a:t>.</a:t>
            </a:r>
          </a:p>
          <a:p>
            <a:pPr>
              <a:buSzPct val="100000"/>
            </a:pPr>
            <a:r>
              <a:rPr lang="tr-TR" altLang="en-US" dirty="0" err="1">
                <a:solidFill>
                  <a:srgbClr val="FF0000"/>
                </a:solidFill>
              </a:rPr>
              <a:t>If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all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such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page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frames</a:t>
            </a:r>
            <a:r>
              <a:rPr lang="tr-TR" altLang="en-US" dirty="0">
                <a:solidFill>
                  <a:srgbClr val="FF0000"/>
                </a:solidFill>
              </a:rPr>
              <a:t> (of </a:t>
            </a:r>
            <a:r>
              <a:rPr lang="tr-TR" altLang="en-US" dirty="0" err="1">
                <a:solidFill>
                  <a:srgbClr val="FF0000"/>
                </a:solidFill>
              </a:rPr>
              <a:t>all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processes</a:t>
            </a:r>
            <a:r>
              <a:rPr lang="tr-TR" altLang="en-US" dirty="0">
                <a:solidFill>
                  <a:srgbClr val="FF0000"/>
                </a:solidFill>
              </a:rPr>
              <a:t>) </a:t>
            </a:r>
            <a:r>
              <a:rPr lang="tr-TR" altLang="en-US" dirty="0" err="1">
                <a:solidFill>
                  <a:srgbClr val="FF0000"/>
                </a:solidFill>
              </a:rPr>
              <a:t>are</a:t>
            </a:r>
            <a:r>
              <a:rPr lang="tr-TR" altLang="en-US" dirty="0">
                <a:solidFill>
                  <a:srgbClr val="FF0000"/>
                </a:solidFill>
              </a:rPr>
              <a:t> «</a:t>
            </a:r>
            <a:r>
              <a:rPr lang="tr-TR" altLang="en-US" dirty="0" err="1">
                <a:solidFill>
                  <a:srgbClr val="FF0000"/>
                </a:solidFill>
              </a:rPr>
              <a:t>pinned</a:t>
            </a:r>
            <a:r>
              <a:rPr lang="tr-TR" altLang="en-US" dirty="0">
                <a:solidFill>
                  <a:srgbClr val="FF0000"/>
                </a:solidFill>
              </a:rPr>
              <a:t>», </a:t>
            </a:r>
            <a:r>
              <a:rPr lang="tr-TR" altLang="en-US" dirty="0" err="1">
                <a:solidFill>
                  <a:srgbClr val="FF0000"/>
                </a:solidFill>
              </a:rPr>
              <a:t>then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the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physical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memory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will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become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tight</a:t>
            </a:r>
            <a:r>
              <a:rPr lang="tr-TR" altLang="en-US" dirty="0">
                <a:solidFill>
                  <a:srgbClr val="FF0000"/>
                </a:solidFill>
              </a:rPr>
              <a:t>!  </a:t>
            </a:r>
          </a:p>
          <a:p>
            <a:pPr marL="514350" indent="-514350">
              <a:buSzPct val="100000"/>
            </a:pPr>
            <a:endParaRPr lang="tr-TR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D37501-3994-F64B-89F0-8ABAFB1C515B}"/>
              </a:ext>
            </a:extLst>
          </p:cNvPr>
          <p:cNvSpPr/>
          <p:nvPr/>
        </p:nvSpPr>
        <p:spPr bwMode="auto">
          <a:xfrm>
            <a:off x="5413663" y="1796143"/>
            <a:ext cx="4056907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D3C72-FC8F-3843-BB2A-115B99BD9A63}"/>
              </a:ext>
            </a:extLst>
          </p:cNvPr>
          <p:cNvSpPr/>
          <p:nvPr/>
        </p:nvSpPr>
        <p:spPr bwMode="auto">
          <a:xfrm>
            <a:off x="521560" y="1772863"/>
            <a:ext cx="2626886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70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6" y="1487488"/>
            <a:ext cx="907256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Buffering: Buffering in kernel space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6C1EE-0B47-E849-A995-5E7FC1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9" y="5138056"/>
            <a:ext cx="9215626" cy="2187535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</a:pPr>
            <a:r>
              <a:rPr lang="tr-TR" altLang="en-US" dirty="0"/>
              <a:t>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writes</a:t>
            </a:r>
            <a:r>
              <a:rPr lang="tr-TR" altLang="en-US" dirty="0"/>
              <a:t> </a:t>
            </a:r>
            <a:r>
              <a:rPr lang="tr-TR" altLang="en-US" dirty="0" err="1"/>
              <a:t>directly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. </a:t>
            </a:r>
          </a:p>
          <a:p>
            <a:pPr>
              <a:buSzPct val="100000"/>
            </a:pP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</a:t>
            </a:r>
            <a:r>
              <a:rPr lang="tr-TR" altLang="en-US" dirty="0" err="1"/>
              <a:t>that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need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write</a:t>
            </a:r>
            <a:r>
              <a:rPr lang="tr-TR" altLang="en-US" dirty="0"/>
              <a:t> is «</a:t>
            </a:r>
            <a:r>
              <a:rPr lang="tr-TR" altLang="en-US" dirty="0" err="1"/>
              <a:t>pinned</a:t>
            </a:r>
            <a:r>
              <a:rPr lang="tr-TR" altLang="en-US" dirty="0"/>
              <a:t>»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memory</a:t>
            </a:r>
            <a:r>
              <a:rPr lang="tr-TR" altLang="en-US" dirty="0"/>
              <a:t>, </a:t>
            </a:r>
            <a:r>
              <a:rPr lang="tr-TR" altLang="en-US" dirty="0" err="1"/>
              <a:t>i.e</a:t>
            </a:r>
            <a:r>
              <a:rPr lang="tr-TR" altLang="en-US" dirty="0"/>
              <a:t>.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is </a:t>
            </a:r>
            <a:r>
              <a:rPr lang="tr-TR" altLang="en-US" dirty="0" err="1"/>
              <a:t>never</a:t>
            </a:r>
            <a:r>
              <a:rPr lang="tr-TR" altLang="en-US" dirty="0"/>
              <a:t> </a:t>
            </a:r>
            <a:r>
              <a:rPr lang="tr-TR" altLang="en-US" dirty="0" err="1"/>
              <a:t>evicted</a:t>
            </a:r>
            <a:r>
              <a:rPr lang="tr-TR" altLang="en-US" dirty="0"/>
              <a:t>.</a:t>
            </a:r>
          </a:p>
          <a:p>
            <a:pPr>
              <a:buSzPct val="100000"/>
            </a:pPr>
            <a:r>
              <a:rPr lang="tr-TR" altLang="en-US" dirty="0" err="1"/>
              <a:t>Note</a:t>
            </a:r>
            <a:r>
              <a:rPr lang="tr-TR" altLang="en-US" dirty="0"/>
              <a:t> </a:t>
            </a:r>
            <a:r>
              <a:rPr lang="tr-TR" altLang="en-US" dirty="0" err="1"/>
              <a:t>that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can </a:t>
            </a:r>
            <a:r>
              <a:rPr lang="tr-TR" altLang="en-US" dirty="0" err="1"/>
              <a:t>combine</a:t>
            </a:r>
            <a:r>
              <a:rPr lang="tr-TR" altLang="en-US" dirty="0"/>
              <a:t> </a:t>
            </a:r>
            <a:r>
              <a:rPr lang="tr-TR" altLang="en-US" dirty="0" err="1"/>
              <a:t>many</a:t>
            </a:r>
            <a:r>
              <a:rPr lang="tr-TR" altLang="en-US" dirty="0"/>
              <a:t> </a:t>
            </a:r>
            <a:r>
              <a:rPr lang="tr-TR" altLang="en-US" dirty="0" err="1"/>
              <a:t>such</a:t>
            </a:r>
            <a:r>
              <a:rPr lang="tr-TR" altLang="en-US" dirty="0"/>
              <a:t> </a:t>
            </a:r>
            <a:r>
              <a:rPr lang="tr-TR" altLang="en-US" dirty="0" err="1"/>
              <a:t>buffers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a </a:t>
            </a:r>
            <a:r>
              <a:rPr lang="tr-TR" altLang="en-US" dirty="0" err="1"/>
              <a:t>single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, </a:t>
            </a:r>
            <a:r>
              <a:rPr lang="tr-TR" altLang="en-US" dirty="0" err="1"/>
              <a:t>minimizing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number</a:t>
            </a:r>
            <a:r>
              <a:rPr lang="tr-TR" altLang="en-US" dirty="0"/>
              <a:t> of «</a:t>
            </a:r>
            <a:r>
              <a:rPr lang="tr-TR" altLang="en-US" dirty="0" err="1"/>
              <a:t>pinned</a:t>
            </a:r>
            <a:r>
              <a:rPr lang="tr-TR" altLang="en-US" dirty="0"/>
              <a:t>»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frames</a:t>
            </a:r>
            <a:r>
              <a:rPr lang="tr-TR" altLang="en-US" dirty="0"/>
              <a:t> in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physical</a:t>
            </a:r>
            <a:r>
              <a:rPr lang="tr-TR" altLang="en-US" dirty="0"/>
              <a:t> </a:t>
            </a:r>
            <a:r>
              <a:rPr lang="tr-TR" altLang="en-US" dirty="0" err="1"/>
              <a:t>memory</a:t>
            </a:r>
            <a:r>
              <a:rPr lang="tr-TR" altLang="en-US" dirty="0"/>
              <a:t>!</a:t>
            </a:r>
          </a:p>
          <a:p>
            <a:pPr>
              <a:buSzPct val="100000"/>
            </a:pPr>
            <a:r>
              <a:rPr lang="tr-TR" altLang="en-US" dirty="0" err="1"/>
              <a:t>When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buffer</a:t>
            </a:r>
            <a:r>
              <a:rPr lang="tr-TR" altLang="en-US" dirty="0"/>
              <a:t> </a:t>
            </a:r>
            <a:r>
              <a:rPr lang="tr-TR" altLang="en-US" dirty="0" err="1"/>
              <a:t>becomes</a:t>
            </a:r>
            <a:r>
              <a:rPr lang="tr-TR" altLang="en-US" dirty="0"/>
              <a:t> </a:t>
            </a:r>
            <a:r>
              <a:rPr lang="tr-TR" altLang="en-US" dirty="0" err="1"/>
              <a:t>full</a:t>
            </a:r>
            <a:r>
              <a:rPr lang="tr-TR" altLang="en-US" dirty="0"/>
              <a:t>, it is </a:t>
            </a:r>
            <a:r>
              <a:rPr lang="tr-TR" altLang="en-US" dirty="0" err="1"/>
              <a:t>copied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user’s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, </a:t>
            </a:r>
            <a:r>
              <a:rPr lang="tr-TR" altLang="en-US" dirty="0" err="1"/>
              <a:t>and</a:t>
            </a:r>
            <a:r>
              <a:rPr lang="tr-TR" altLang="en-US" dirty="0"/>
              <a:t> </a:t>
            </a:r>
            <a:r>
              <a:rPr lang="tr-TR" altLang="en-US" dirty="0" err="1"/>
              <a:t>emptied</a:t>
            </a:r>
            <a:r>
              <a:rPr lang="tr-TR" altLang="en-US" dirty="0"/>
              <a:t>.</a:t>
            </a:r>
          </a:p>
          <a:p>
            <a:pPr>
              <a:buSzPct val="100000"/>
            </a:pPr>
            <a:r>
              <a:rPr lang="tr-TR" altLang="en-US" dirty="0" err="1">
                <a:solidFill>
                  <a:srgbClr val="FF0000"/>
                </a:solidFill>
              </a:rPr>
              <a:t>What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if</a:t>
            </a:r>
            <a:r>
              <a:rPr lang="tr-TR" altLang="en-US" dirty="0">
                <a:solidFill>
                  <a:srgbClr val="FF0000"/>
                </a:solidFill>
              </a:rPr>
              <a:t>, </a:t>
            </a:r>
            <a:r>
              <a:rPr lang="tr-TR" altLang="en-US" dirty="0" err="1">
                <a:solidFill>
                  <a:srgbClr val="FF0000"/>
                </a:solidFill>
              </a:rPr>
              <a:t>during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copying</a:t>
            </a:r>
            <a:r>
              <a:rPr lang="tr-TR" altLang="en-US" dirty="0">
                <a:solidFill>
                  <a:srgbClr val="FF0000"/>
                </a:solidFill>
              </a:rPr>
              <a:t>, </a:t>
            </a:r>
            <a:r>
              <a:rPr lang="tr-TR" altLang="en-US" dirty="0" err="1">
                <a:solidFill>
                  <a:srgbClr val="FF0000"/>
                </a:solidFill>
              </a:rPr>
              <a:t>new</a:t>
            </a:r>
            <a:r>
              <a:rPr lang="tr-TR" altLang="en-US" dirty="0">
                <a:solidFill>
                  <a:srgbClr val="FF0000"/>
                </a:solidFill>
              </a:rPr>
              <a:t> data </a:t>
            </a:r>
            <a:r>
              <a:rPr lang="tr-TR" altLang="en-US" dirty="0" err="1">
                <a:solidFill>
                  <a:srgbClr val="FF0000"/>
                </a:solidFill>
              </a:rPr>
              <a:t>arrives</a:t>
            </a:r>
            <a:r>
              <a:rPr lang="tr-TR" altLang="en-US" dirty="0">
                <a:solidFill>
                  <a:srgbClr val="FF0000"/>
                </a:solidFill>
              </a:rPr>
              <a:t>? </a:t>
            </a:r>
          </a:p>
          <a:p>
            <a:pPr lvl="1">
              <a:buSzPct val="100000"/>
            </a:pPr>
            <a:r>
              <a:rPr lang="tr-TR" altLang="en-US" dirty="0" err="1">
                <a:solidFill>
                  <a:srgbClr val="FF0000"/>
                </a:solidFill>
              </a:rPr>
              <a:t>It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 err="1">
                <a:solidFill>
                  <a:srgbClr val="FF0000"/>
                </a:solidFill>
              </a:rPr>
              <a:t>may</a:t>
            </a:r>
            <a:r>
              <a:rPr lang="tr-TR" altLang="en-US" dirty="0">
                <a:solidFill>
                  <a:srgbClr val="FF0000"/>
                </a:solidFill>
              </a:rPr>
              <a:t> be </a:t>
            </a:r>
            <a:r>
              <a:rPr lang="tr-TR" altLang="en-US" dirty="0" err="1">
                <a:solidFill>
                  <a:srgbClr val="FF0000"/>
                </a:solidFill>
              </a:rPr>
              <a:t>lost</a:t>
            </a:r>
            <a:r>
              <a:rPr lang="tr-TR" altLang="en-US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F79822-DB1A-E044-95FB-2AF5AEDF3E64}"/>
              </a:ext>
            </a:extLst>
          </p:cNvPr>
          <p:cNvSpPr/>
          <p:nvPr/>
        </p:nvSpPr>
        <p:spPr bwMode="auto">
          <a:xfrm>
            <a:off x="7533409" y="1796143"/>
            <a:ext cx="1937161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529FBF-A8BB-284A-A8F5-880728B87064}"/>
              </a:ext>
            </a:extLst>
          </p:cNvPr>
          <p:cNvSpPr/>
          <p:nvPr/>
        </p:nvSpPr>
        <p:spPr bwMode="auto">
          <a:xfrm>
            <a:off x="521559" y="1772863"/>
            <a:ext cx="4705067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296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9775" y="103188"/>
            <a:ext cx="8604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3200" b="1" dirty="0">
              <a:solidFill>
                <a:srgbClr val="993333"/>
              </a:solidFill>
              <a:latin typeface="Luxi Sans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800" tIns="50400" rIns="100800" bIns="50400" anchor="ctr"/>
          <a:lstStyle>
            <a:lvl1pPr>
              <a:lnSpc>
                <a:spcPct val="7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78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78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78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98989"/>
              </a:buClr>
              <a:buFont typeface="Times New Roman" charset="0"/>
              <a:buNone/>
            </a:pPr>
            <a:r>
              <a:rPr lang="en-GB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GB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6" y="1487488"/>
            <a:ext cx="907256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Buffering: Double buffering in kernel space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6C1EE-0B47-E849-A995-5E7FC1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9" y="5138056"/>
            <a:ext cx="8705040" cy="1844143"/>
          </a:xfrm>
        </p:spPr>
        <p:txBody>
          <a:bodyPr>
            <a:normAutofit fontScale="77500" lnSpcReduction="20000"/>
          </a:bodyPr>
          <a:lstStyle/>
          <a:p>
            <a:pPr>
              <a:buSzPct val="100000"/>
            </a:pPr>
            <a:r>
              <a:rPr lang="tr-TR" altLang="en-US" dirty="0"/>
              <a:t>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writes</a:t>
            </a:r>
            <a:r>
              <a:rPr lang="tr-TR" altLang="en-US" dirty="0"/>
              <a:t> </a:t>
            </a:r>
            <a:r>
              <a:rPr lang="tr-TR" altLang="en-US" dirty="0" err="1"/>
              <a:t>directly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. </a:t>
            </a:r>
          </a:p>
          <a:p>
            <a:pPr>
              <a:buSzPct val="100000"/>
            </a:pP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</a:t>
            </a:r>
            <a:r>
              <a:rPr lang="tr-TR" altLang="en-US" dirty="0" err="1"/>
              <a:t>that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I/O </a:t>
            </a:r>
            <a:r>
              <a:rPr lang="tr-TR" altLang="en-US" dirty="0" err="1"/>
              <a:t>device</a:t>
            </a:r>
            <a:r>
              <a:rPr lang="tr-TR" altLang="en-US" dirty="0"/>
              <a:t> </a:t>
            </a:r>
            <a:r>
              <a:rPr lang="tr-TR" altLang="en-US" dirty="0" err="1"/>
              <a:t>need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write</a:t>
            </a:r>
            <a:r>
              <a:rPr lang="tr-TR" altLang="en-US" dirty="0"/>
              <a:t> is «</a:t>
            </a:r>
            <a:r>
              <a:rPr lang="tr-TR" altLang="en-US" dirty="0" err="1"/>
              <a:t>pinned</a:t>
            </a:r>
            <a:r>
              <a:rPr lang="tr-TR" altLang="en-US" dirty="0"/>
              <a:t>» </a:t>
            </a:r>
            <a:r>
              <a:rPr lang="tr-TR" altLang="en-US" dirty="0" err="1"/>
              <a:t>into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memory</a:t>
            </a:r>
            <a:r>
              <a:rPr lang="tr-TR" altLang="en-US" dirty="0"/>
              <a:t>, </a:t>
            </a:r>
            <a:r>
              <a:rPr lang="tr-TR" altLang="en-US" dirty="0" err="1"/>
              <a:t>i.e</a:t>
            </a:r>
            <a:r>
              <a:rPr lang="tr-TR" altLang="en-US" dirty="0"/>
              <a:t>.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page</a:t>
            </a:r>
            <a:r>
              <a:rPr lang="tr-TR" altLang="en-US" dirty="0"/>
              <a:t> </a:t>
            </a:r>
            <a:r>
              <a:rPr lang="tr-TR" altLang="en-US" dirty="0" err="1"/>
              <a:t>frame</a:t>
            </a:r>
            <a:r>
              <a:rPr lang="tr-TR" altLang="en-US" dirty="0"/>
              <a:t> is </a:t>
            </a:r>
            <a:r>
              <a:rPr lang="tr-TR" altLang="en-US" dirty="0" err="1"/>
              <a:t>never</a:t>
            </a:r>
            <a:r>
              <a:rPr lang="tr-TR" altLang="en-US" dirty="0"/>
              <a:t> </a:t>
            </a:r>
            <a:r>
              <a:rPr lang="tr-TR" altLang="en-US" dirty="0" err="1"/>
              <a:t>evicted</a:t>
            </a:r>
            <a:r>
              <a:rPr lang="tr-TR" altLang="en-US" dirty="0"/>
              <a:t>.</a:t>
            </a:r>
          </a:p>
          <a:p>
            <a:pPr>
              <a:buSzPct val="100000"/>
            </a:pPr>
            <a:r>
              <a:rPr lang="tr-TR" altLang="en-US" dirty="0" err="1"/>
              <a:t>When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kernel</a:t>
            </a:r>
            <a:r>
              <a:rPr lang="tr-TR" altLang="en-US" dirty="0"/>
              <a:t> </a:t>
            </a:r>
            <a:r>
              <a:rPr lang="tr-TR" altLang="en-US" dirty="0" err="1"/>
              <a:t>buffer</a:t>
            </a:r>
            <a:r>
              <a:rPr lang="tr-TR" altLang="en-US" dirty="0"/>
              <a:t> </a:t>
            </a:r>
            <a:r>
              <a:rPr lang="tr-TR" altLang="en-US" dirty="0" err="1"/>
              <a:t>becomes</a:t>
            </a:r>
            <a:r>
              <a:rPr lang="tr-TR" altLang="en-US" dirty="0"/>
              <a:t> </a:t>
            </a:r>
            <a:r>
              <a:rPr lang="tr-TR" altLang="en-US" dirty="0" err="1"/>
              <a:t>full</a:t>
            </a:r>
            <a:r>
              <a:rPr lang="tr-TR" altLang="en-US" dirty="0"/>
              <a:t>, it is </a:t>
            </a:r>
            <a:r>
              <a:rPr lang="tr-TR" altLang="en-US" dirty="0" err="1"/>
              <a:t>copied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user’s</a:t>
            </a:r>
            <a:r>
              <a:rPr lang="tr-TR" altLang="en-US" dirty="0"/>
              <a:t> </a:t>
            </a:r>
            <a:r>
              <a:rPr lang="tr-TR" altLang="en-US" dirty="0" err="1"/>
              <a:t>address</a:t>
            </a:r>
            <a:r>
              <a:rPr lang="tr-TR" altLang="en-US" dirty="0"/>
              <a:t> </a:t>
            </a:r>
            <a:r>
              <a:rPr lang="tr-TR" altLang="en-US" dirty="0" err="1"/>
              <a:t>space</a:t>
            </a:r>
            <a:r>
              <a:rPr lang="tr-TR" altLang="en-US" dirty="0"/>
              <a:t>, </a:t>
            </a:r>
            <a:r>
              <a:rPr lang="tr-TR" altLang="en-US" dirty="0" err="1"/>
              <a:t>and</a:t>
            </a:r>
            <a:r>
              <a:rPr lang="tr-TR" altLang="en-US" dirty="0"/>
              <a:t> </a:t>
            </a:r>
            <a:r>
              <a:rPr lang="tr-TR" altLang="en-US" dirty="0" err="1"/>
              <a:t>emptied</a:t>
            </a:r>
            <a:r>
              <a:rPr lang="tr-TR" altLang="en-US" dirty="0"/>
              <a:t>.</a:t>
            </a:r>
          </a:p>
          <a:p>
            <a:pPr>
              <a:buSzPct val="100000"/>
            </a:pPr>
            <a:r>
              <a:rPr lang="tr-TR" altLang="en-US" dirty="0" err="1"/>
              <a:t>During</a:t>
            </a:r>
            <a:r>
              <a:rPr lang="tr-TR" altLang="en-US" dirty="0"/>
              <a:t> </a:t>
            </a:r>
            <a:r>
              <a:rPr lang="tr-TR" altLang="en-US" dirty="0" err="1"/>
              <a:t>copying</a:t>
            </a:r>
            <a:r>
              <a:rPr lang="tr-TR" altLang="en-US" dirty="0"/>
              <a:t>, </a:t>
            </a:r>
            <a:r>
              <a:rPr lang="tr-TR" altLang="en-US" dirty="0" err="1"/>
              <a:t>the</a:t>
            </a:r>
            <a:r>
              <a:rPr lang="tr-TR" altLang="en-US" dirty="0"/>
              <a:t> I/O </a:t>
            </a:r>
            <a:r>
              <a:rPr lang="tr-TR" altLang="en-US" dirty="0" err="1"/>
              <a:t>device</a:t>
            </a:r>
            <a:r>
              <a:rPr lang="tr-TR" altLang="en-US" dirty="0"/>
              <a:t> is </a:t>
            </a:r>
            <a:r>
              <a:rPr lang="tr-TR" altLang="en-US" dirty="0" err="1"/>
              <a:t>directed</a:t>
            </a:r>
            <a:r>
              <a:rPr lang="tr-TR" altLang="en-US" dirty="0"/>
              <a:t>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write</a:t>
            </a:r>
            <a:r>
              <a:rPr lang="tr-TR" altLang="en-US" dirty="0"/>
              <a:t> </a:t>
            </a:r>
            <a:r>
              <a:rPr lang="tr-TR" altLang="en-US" dirty="0" err="1"/>
              <a:t>into</a:t>
            </a:r>
            <a:r>
              <a:rPr lang="tr-TR" altLang="en-US" dirty="0"/>
              <a:t> a </a:t>
            </a:r>
            <a:r>
              <a:rPr lang="tr-TR" altLang="en-US" dirty="0" err="1"/>
              <a:t>second</a:t>
            </a:r>
            <a:r>
              <a:rPr lang="tr-TR" altLang="en-US" dirty="0"/>
              <a:t> </a:t>
            </a:r>
            <a:r>
              <a:rPr lang="tr-TR" altLang="en-US" dirty="0" err="1"/>
              <a:t>buffer</a:t>
            </a:r>
            <a:r>
              <a:rPr lang="tr-TR" altLang="en-US" dirty="0"/>
              <a:t>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21C30-159D-3344-B297-247A37F357F0}"/>
              </a:ext>
            </a:extLst>
          </p:cNvPr>
          <p:cNvSpPr/>
          <p:nvPr/>
        </p:nvSpPr>
        <p:spPr bwMode="auto">
          <a:xfrm>
            <a:off x="521559" y="1772863"/>
            <a:ext cx="6876768" cy="3341913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674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Caching vs. Buffering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difference between a buffer and a cache is that </a:t>
            </a:r>
          </a:p>
          <a:p>
            <a:pPr marL="440929" lvl="1" indent="0">
              <a:spcBef>
                <a:spcPct val="0"/>
              </a:spcBef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 a </a:t>
            </a:r>
            <a:r>
              <a:rPr lang="en-GB" altLang="en-US" dirty="0">
                <a:solidFill>
                  <a:srgbClr val="FF0000"/>
                </a:solidFill>
                <a:ea typeface="ＭＳ Ｐゴシック" charset="-128"/>
              </a:rPr>
              <a:t>buffer may hold the only existing copy </a:t>
            </a:r>
            <a:r>
              <a:rPr lang="en-GB" altLang="en-US" dirty="0">
                <a:ea typeface="ＭＳ Ｐゴシック" charset="-128"/>
              </a:rPr>
              <a:t>of a data item, </a:t>
            </a:r>
          </a:p>
          <a:p>
            <a:pPr marL="440929" lvl="1" indent="0">
              <a:spcBef>
                <a:spcPct val="0"/>
              </a:spcBef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 whereas a </a:t>
            </a:r>
            <a:r>
              <a:rPr lang="en-GB" altLang="en-US" dirty="0">
                <a:solidFill>
                  <a:srgbClr val="FF0000"/>
                </a:solidFill>
                <a:ea typeface="ＭＳ Ｐゴシック" charset="-128"/>
              </a:rPr>
              <a:t>cache</a:t>
            </a:r>
            <a:r>
              <a:rPr lang="en-GB" altLang="en-US" dirty="0">
                <a:ea typeface="ＭＳ Ｐゴシック" charset="-128"/>
              </a:rPr>
              <a:t>, by definition, </a:t>
            </a:r>
            <a:r>
              <a:rPr lang="en-GB" altLang="en-US" dirty="0">
                <a:solidFill>
                  <a:srgbClr val="FF0000"/>
                </a:solidFill>
                <a:ea typeface="ＭＳ Ｐゴシック" charset="-128"/>
              </a:rPr>
              <a:t>just holds a copy on faster storage </a:t>
            </a:r>
            <a:r>
              <a:rPr lang="en-GB" altLang="en-US" dirty="0">
                <a:ea typeface="ＭＳ Ｐゴシック" charset="-128"/>
              </a:rPr>
              <a:t>of an item that resides elsewhere.</a:t>
            </a:r>
          </a:p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0" indent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Caching and buffering are distinct functions, but sometimes a region of memory can be used for both purposes. </a:t>
            </a:r>
          </a:p>
          <a:p>
            <a:pPr marL="440929" lvl="1" indent="0">
              <a:spcBef>
                <a:spcPct val="0"/>
              </a:spcBef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For instance, to preserve copy semantics and to enable efficient scheduling of disk I/O, the operating system uses buffers in main memory to hold disk data.</a:t>
            </a:r>
          </a:p>
        </p:txBody>
      </p:sp>
    </p:spTree>
    <p:extLst>
      <p:ext uri="{BB962C8B-B14F-4D97-AF65-F5344CB8AC3E}">
        <p14:creationId xmlns:p14="http://schemas.microsoft.com/office/powerpoint/2010/main" val="1042656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call semantic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I/O calls can be categorized into two based on their semantics</a:t>
            </a:r>
          </a:p>
          <a:p>
            <a:pPr lvl="1"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Blocking</a:t>
            </a:r>
          </a:p>
          <a:p>
            <a:pPr lvl="1"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Non-blocking</a:t>
            </a:r>
          </a:p>
          <a:p>
            <a:pPr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For most I/O calls, both types of semantics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2710100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Blocking I/O semantic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When an application issues a </a:t>
            </a:r>
            <a:r>
              <a:rPr lang="en-GB" altLang="en-US" b="1" dirty="0">
                <a:ea typeface="ＭＳ Ｐゴシック" charset="-128"/>
              </a:rPr>
              <a:t>blocking</a:t>
            </a:r>
            <a:r>
              <a:rPr lang="en-GB" altLang="en-US" dirty="0">
                <a:ea typeface="ＭＳ Ｐゴシック" charset="-128"/>
              </a:rPr>
              <a:t> system call, the execution of the application is suspended.	</a:t>
            </a:r>
          </a:p>
          <a:p>
            <a:pPr lvl="2" eaLnBrk="1"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The application is moved from the operating system's ready queue to a wait queue. </a:t>
            </a:r>
          </a:p>
          <a:p>
            <a:pPr lvl="2" eaLnBrk="1"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After the system call completes, the application is moved back to the ready queue.</a:t>
            </a:r>
          </a:p>
          <a:p>
            <a:pPr lvl="2" eaLnBrk="1">
              <a:spcAft>
                <a:spcPct val="0"/>
              </a:spcAft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Easy to understand</a:t>
            </a:r>
          </a:p>
        </p:txBody>
      </p:sp>
    </p:spTree>
    <p:extLst>
      <p:ext uri="{BB962C8B-B14F-4D97-AF65-F5344CB8AC3E}">
        <p14:creationId xmlns:p14="http://schemas.microsoft.com/office/powerpoint/2010/main" val="168359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err="1">
                <a:ea typeface="ＭＳ Ｐゴシック" charset="-128"/>
              </a:rPr>
              <a:t>Nonblocking</a:t>
            </a:r>
            <a:r>
              <a:rPr lang="en-GB" altLang="en-US" dirty="0">
                <a:ea typeface="ＭＳ Ｐゴシック" charset="-128"/>
              </a:rPr>
              <a:t> I/O semantic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A nonblocking call does not halt the execution of the application for an extended time. </a:t>
            </a:r>
          </a:p>
          <a:p>
            <a:pPr lvl="1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The call returns immediately</a:t>
            </a:r>
          </a:p>
          <a:p>
            <a:pPr lvl="1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>
                <a:ea typeface="ＭＳ Ｐゴシック" charset="-128"/>
              </a:rPr>
              <a:t>Either the call returns the available data (may be none) along with  a </a:t>
            </a:r>
            <a:r>
              <a:rPr lang="en-GB" altLang="en-US" dirty="0"/>
              <a:t>return value indicated how many bytes were transferred. </a:t>
            </a:r>
          </a:p>
          <a:p>
            <a:pPr lvl="2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E.g. user interface that receives keyboard and mouse input while processing and displaying data on the screen.</a:t>
            </a:r>
          </a:p>
          <a:p>
            <a:pPr lvl="1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The completion of the I/O at some future time is communicated to the application, </a:t>
            </a:r>
          </a:p>
          <a:p>
            <a:pPr lvl="2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either through the setting of some variable in the address space of the application, </a:t>
            </a:r>
          </a:p>
          <a:p>
            <a:pPr lvl="2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or through the triggering of a signal or software interrupt </a:t>
            </a:r>
          </a:p>
          <a:p>
            <a:pPr lvl="2"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or a call-back routine that is executed outside the linear control flow of the application. </a:t>
            </a:r>
          </a:p>
          <a:p>
            <a:pPr>
              <a:lnSpc>
                <a:spcPct val="120000"/>
              </a:lnSpc>
              <a:tabLst>
                <a:tab pos="2841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  <a:tab pos="94043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GB" altLang="en-US" dirty="0"/>
              <a:t>In either case, after the return from the call, the application continues to execute its code.</a:t>
            </a:r>
          </a:p>
        </p:txBody>
      </p:sp>
    </p:spTree>
    <p:extLst>
      <p:ext uri="{BB962C8B-B14F-4D97-AF65-F5344CB8AC3E}">
        <p14:creationId xmlns:p14="http://schemas.microsoft.com/office/powerpoint/2010/main" val="800528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Spooling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6857199" cy="5480764"/>
          </a:xfrm>
        </p:spPr>
        <p:txBody>
          <a:bodyPr>
            <a:normAutofit fontScale="85000" lnSpcReduction="20000"/>
          </a:bodyPr>
          <a:lstStyle/>
          <a:p>
            <a:pPr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spool is a buffer that holds output for a device, such as a printer, that cannot accept interleaved data streams.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Although a printer can serve only one job at a time, several applications may wish to print their output concurrently, without having their output mixed together.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The operating system solves this problem by intercepting all output to the printer.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Each application's output is spooled to a separate disk file.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When an application finishes printing, the spooling system queues the corresponding spool file for output to the printer. 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The spooling system copies the queued spool files to the printer one at a time.</a:t>
            </a:r>
          </a:p>
          <a:p>
            <a:pPr lvl="1" eaLnBrk="1">
              <a:lnSpc>
                <a:spcPct val="12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 some operating systems, spooling is managed by a system daemon process.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1143000"/>
            <a:ext cx="2425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629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Memory-mapped/ Port-based/Hybrid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9" y="4473236"/>
            <a:ext cx="8705040" cy="2905464"/>
          </a:xfrm>
        </p:spPr>
        <p:txBody>
          <a:bodyPr>
            <a:normAutofit/>
          </a:bodyPr>
          <a:lstStyle/>
          <a:p>
            <a:r>
              <a:rPr lang="en-US" dirty="0"/>
              <a:t>How to read/write registers: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Special CPU instructions (IN/OUT) 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Memory mapped: Regions of memory is reserved for HW I/O registers. Standard memory instructions update them.</a:t>
            </a:r>
          </a:p>
          <a:p>
            <a:pPr marL="961120" lvl="1" indent="-457200">
              <a:buFont typeface="+mj-lt"/>
              <a:buAutoNum type="alphaLcParenR"/>
            </a:pPr>
            <a:r>
              <a:rPr lang="en-US" dirty="0"/>
              <a:t>Hybrid: Some controllers mapped to memory, some uses I/O instructions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32"/>
          <a:stretch/>
        </p:blipFill>
        <p:spPr bwMode="auto">
          <a:xfrm>
            <a:off x="536589" y="1343601"/>
            <a:ext cx="9136062" cy="312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0825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Error handling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An operating system that uses protected memory can guard against many kinds of hardware and application errors, so that a complete system failure is not the usual result of each minor mechanical glitch.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Devices and I/O transfers can fail in many ways, either for transient reasons, such as a network becoming overloaded, or for </a:t>
            </a:r>
            <a:r>
              <a:rPr lang="ja-JP" altLang="en-GB" dirty="0"/>
              <a:t>“</a:t>
            </a:r>
            <a:r>
              <a:rPr lang="en-GB" altLang="ja-JP" dirty="0"/>
              <a:t>permanent</a:t>
            </a:r>
            <a:r>
              <a:rPr lang="ja-JP" altLang="en-GB" dirty="0"/>
              <a:t>”</a:t>
            </a:r>
            <a:r>
              <a:rPr lang="en-GB" altLang="ja-JP" dirty="0"/>
              <a:t> reasons, such as a disk controller becoming defective. 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Operating systems can often compensate effectively for transient failures.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For instance, a disk read()  failure results in a read()  retry, and a network send()  error results in a resend() , if the protocol so specifies. 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Unfortunately, if an important component experiences a permanent failure, the operating system is unlikely to recover.</a:t>
            </a:r>
          </a:p>
        </p:txBody>
      </p:sp>
    </p:spTree>
    <p:extLst>
      <p:ext uri="{BB962C8B-B14F-4D97-AF65-F5344CB8AC3E}">
        <p14:creationId xmlns:p14="http://schemas.microsoft.com/office/powerpoint/2010/main" val="1380373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system in OS: 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999" y="1501435"/>
            <a:ext cx="8077035" cy="54807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How to access I/O devices in HW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Device controllers and device drivers</a:t>
            </a:r>
          </a:p>
          <a:p>
            <a:pPr>
              <a:lnSpc>
                <a:spcPct val="120000"/>
              </a:lnSpc>
            </a:pPr>
            <a:r>
              <a:rPr lang="en-US" dirty="0"/>
              <a:t>How to interact with I/O devices?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/>
              <a:t>Poll based vs. Interrupt based I/O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CPU checks if I/O is complete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An interrupt is generated when I/O is complete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Programmed vs. DMA based I/O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Data is transferred to/from CPU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DMA controller transfers data from device buffer to main memory without CPU intervention</a:t>
            </a:r>
          </a:p>
          <a:p>
            <a:pPr>
              <a:lnSpc>
                <a:spcPct val="120000"/>
              </a:lnSpc>
            </a:pPr>
            <a:r>
              <a:rPr lang="en-US" dirty="0"/>
              <a:t>How are I/O devices categorized?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/>
              <a:t>Character vs. Block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Streams of chars (e.g. printer, modem)</a:t>
            </a:r>
          </a:p>
          <a:p>
            <a:pPr lvl="2">
              <a:lnSpc>
                <a:spcPct val="120000"/>
              </a:lnSpc>
            </a:pPr>
            <a:r>
              <a:rPr lang="en-US" b="1" dirty="0"/>
              <a:t>Units of blocks (e.g. disks)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Caching and Buffering</a:t>
            </a:r>
          </a:p>
          <a:p>
            <a:pPr>
              <a:lnSpc>
                <a:spcPct val="120000"/>
              </a:lnSpc>
            </a:pPr>
            <a:r>
              <a:rPr lang="en-US" dirty="0"/>
              <a:t>Blocking and non-blocking semantics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Other issues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Error handling, </a:t>
            </a:r>
          </a:p>
        </p:txBody>
      </p:sp>
    </p:spTree>
    <p:extLst>
      <p:ext uri="{BB962C8B-B14F-4D97-AF65-F5344CB8AC3E}">
        <p14:creationId xmlns:p14="http://schemas.microsoft.com/office/powerpoint/2010/main" val="38066084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Characteristics of I/O devices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Character-stream or block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character-stream device transfers bytes one by one, whereas a block device transfers a block of bytes as a unit.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Sequential or random-access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sequential device transfers data in a fixed order determined by the device, whereas the user of a random-access device can instruct the device to seek to any of the available data storage locations.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400" dirty="0">
                <a:ea typeface="ＭＳ Ｐゴシック" charset="-128"/>
              </a:rPr>
              <a:t>Synchronous or asynchronous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1800" dirty="0"/>
              <a:t>A synchronous device is one that performs data transfers with predictable response times. An asynchronous device exhibits irregular or unpredictable response times.</a:t>
            </a:r>
          </a:p>
        </p:txBody>
      </p:sp>
    </p:spTree>
    <p:extLst>
      <p:ext uri="{BB962C8B-B14F-4D97-AF65-F5344CB8AC3E}">
        <p14:creationId xmlns:p14="http://schemas.microsoft.com/office/powerpoint/2010/main" val="2108101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Characteristics of I/O devices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Sharable or dedicated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A sharable device can be used concurrently by several processes or threads; a dedicated device cannot.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Speed of operation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Device speeds range from a few bytes per second to a few gigabytes per second.•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charset="2"/>
              <a:buChar char=""/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800" dirty="0">
                <a:ea typeface="ＭＳ Ｐゴシック" charset="-128"/>
              </a:rPr>
              <a:t>Read–write, read only, or write only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sz="2000" dirty="0"/>
              <a:t>Some devices perform both input and output, but others support only one data direction</a:t>
            </a:r>
          </a:p>
        </p:txBody>
      </p:sp>
    </p:spTree>
    <p:extLst>
      <p:ext uri="{BB962C8B-B14F-4D97-AF65-F5344CB8AC3E}">
        <p14:creationId xmlns:p14="http://schemas.microsoft.com/office/powerpoint/2010/main" val="1593905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ＭＳ Ｐゴシック" charset="-128"/>
              </a:rPr>
              <a:t>I/O device trends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884271" cy="5480764"/>
          </a:xfrm>
        </p:spPr>
        <p:txBody>
          <a:bodyPr>
            <a:normAutofit/>
          </a:bodyPr>
          <a:lstStyle/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New I/O devices and device types emerge everyday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I/O devices vary greatly but exhibits two conflicting trends.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increasing standardization of software and hardware interfaces. 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increasingly broad variety of I/O devices. </a:t>
            </a:r>
          </a:p>
          <a:p>
            <a:pPr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Software</a:t>
            </a:r>
          </a:p>
          <a:p>
            <a:pPr lvl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Device drivers present a uniform device-access interface to the I/O subsystem, </a:t>
            </a:r>
          </a:p>
          <a:p>
            <a:pPr lvl="2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Similar to system calls providing a standard interface between the application and the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3864784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is responsible for I/O error handling and recovery.</a:t>
            </a:r>
          </a:p>
          <a:p>
            <a:r>
              <a:rPr lang="en-US" dirty="0"/>
              <a:t>Some errors may be permanent, some may be due to a transient problem.</a:t>
            </a:r>
          </a:p>
          <a:p>
            <a:r>
              <a:rPr lang="en-US" dirty="0"/>
              <a:t>OS may sometimes compensate the transient failures by retrying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7376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>
                <a:ea typeface="ＭＳ Ｐゴシック" charset="-128"/>
              </a:rPr>
              <a:t>Interrupt handlers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>
                <a:ea typeface="ＭＳ Ｐゴシック" charset="-128"/>
              </a:rPr>
              <a:t>The driver can start an I/O operation and then block until the I/O is completed and the interrupt occurs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driver can block itself by doing a down on a semaphore or a wait on a condition variable.</a:t>
            </a:r>
          </a:p>
          <a:p>
            <a:pPr lvl="1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When the interrupt happens, the interrupt routine does whatever it has to do to handle the interrupt and then unblock the driver that started it, by </a:t>
            </a:r>
            <a:r>
              <a:rPr lang="en-GB" altLang="en-US" dirty="0" err="1"/>
              <a:t>up'ping</a:t>
            </a:r>
            <a:r>
              <a:rPr lang="en-GB" altLang="en-US" dirty="0"/>
              <a:t> on the semaphore or notifying the condition variable.</a:t>
            </a:r>
          </a:p>
          <a:p>
            <a:pPr lvl="2" eaLnBrk="1">
              <a:tabLst>
                <a:tab pos="2841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altLang="en-US" dirty="0"/>
              <a:t>the net effect of the interrupt is to unblock the driver.</a:t>
            </a:r>
          </a:p>
        </p:txBody>
      </p:sp>
    </p:spTree>
    <p:extLst>
      <p:ext uri="{BB962C8B-B14F-4D97-AF65-F5344CB8AC3E}">
        <p14:creationId xmlns:p14="http://schemas.microsoft.com/office/powerpoint/2010/main" val="1060922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spooling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Devices like printers or network based systems require </a:t>
            </a:r>
            <a:r>
              <a:rPr lang="en-US" dirty="0">
                <a:solidFill>
                  <a:srgbClr val="660066"/>
                </a:solidFill>
              </a:rPr>
              <a:t>dedicated operations</a:t>
            </a:r>
          </a:p>
          <a:p>
            <a:r>
              <a:rPr lang="en-US" dirty="0"/>
              <a:t>Spooling keeps a request queue and executes dedicated operations on at a time.</a:t>
            </a:r>
          </a:p>
          <a:p>
            <a:r>
              <a:rPr lang="en-US" dirty="0"/>
              <a:t>Can be implemented on directory/file system level.</a:t>
            </a:r>
          </a:p>
          <a:p>
            <a:r>
              <a:rPr lang="en-US" dirty="0"/>
              <a:t>Each application request  creates as a separate file under a directory.</a:t>
            </a:r>
          </a:p>
          <a:p>
            <a:r>
              <a:rPr lang="en-US" dirty="0"/>
              <a:t>A system daemon process controls the device and send requests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159597573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Interrupt Handler Routine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Save registers not already been saved by interrupt hardware.</a:t>
            </a:r>
          </a:p>
          <a:p>
            <a:r>
              <a:rPr lang="en-US" dirty="0"/>
              <a:t>Set up a context for the interrupt service procedure.</a:t>
            </a:r>
          </a:p>
          <a:p>
            <a:r>
              <a:rPr lang="en-US" dirty="0"/>
              <a:t>Set up a stack for the interrupt service procedure.</a:t>
            </a:r>
          </a:p>
          <a:p>
            <a:r>
              <a:rPr lang="en-US" dirty="0"/>
              <a:t>Acknowledge the interrupt controller. </a:t>
            </a:r>
          </a:p>
          <a:p>
            <a:r>
              <a:rPr lang="en-US" dirty="0"/>
              <a:t>If there is no centralized interrupt controller, </a:t>
            </a:r>
            <a:r>
              <a:rPr lang="en-US" dirty="0" err="1"/>
              <a:t>reenable</a:t>
            </a:r>
            <a:r>
              <a:rPr lang="en-US" dirty="0"/>
              <a:t> interrupts.</a:t>
            </a:r>
          </a:p>
          <a:p>
            <a:r>
              <a:rPr lang="en-US" dirty="0"/>
              <a:t>Copy the registers from where they were saved to the process table.</a:t>
            </a:r>
          </a:p>
          <a:p>
            <a:r>
              <a:rPr lang="en-US" dirty="0"/>
              <a:t>Run the interrupt service procedure.</a:t>
            </a:r>
          </a:p>
          <a:p>
            <a:r>
              <a:rPr lang="en-US" dirty="0"/>
              <a:t>Choose which process to run next.</a:t>
            </a:r>
          </a:p>
          <a:p>
            <a:r>
              <a:rPr lang="en-US" dirty="0"/>
              <a:t>Set up the MMU context for the process to run next.</a:t>
            </a:r>
          </a:p>
          <a:p>
            <a:r>
              <a:rPr lang="en-US" dirty="0"/>
              <a:t>Load the new process’ registers, including its PSW.</a:t>
            </a:r>
          </a:p>
          <a:p>
            <a:r>
              <a:rPr lang="en-US" dirty="0"/>
              <a:t>Start running the new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93345"/>
      </p:ext>
    </p:extLst>
  </p:cSld>
  <p:clrMapOvr>
    <a:masterClrMapping/>
  </p:clrMapOvr>
</p:sld>
</file>

<file path=ppt/theme/theme1.xml><?xml version="1.0" encoding="utf-8"?>
<a:theme xmlns:a="http://schemas.openxmlformats.org/drawingml/2006/main" name="CEng334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CEng334.thmx</Template>
  <TotalTime>4823</TotalTime>
  <Words>7886</Words>
  <Application>Microsoft Macintosh PowerPoint</Application>
  <PresentationFormat>Custom</PresentationFormat>
  <Paragraphs>1078</Paragraphs>
  <Slides>98</Slides>
  <Notes>65</Notes>
  <HiddenSlides>8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12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Lucidasans</vt:lpstr>
      <vt:lpstr>Luxi Sans</vt:lpstr>
      <vt:lpstr>Times New Roman</vt:lpstr>
      <vt:lpstr>Wingdings</vt:lpstr>
      <vt:lpstr>Wingdings 2</vt:lpstr>
      <vt:lpstr>CEng334</vt:lpstr>
      <vt:lpstr>I/O systems</vt:lpstr>
      <vt:lpstr>I/O systems</vt:lpstr>
      <vt:lpstr>I/O devices  in OS</vt:lpstr>
      <vt:lpstr>I/O systems  in OS</vt:lpstr>
      <vt:lpstr>I/O system in OS</vt:lpstr>
      <vt:lpstr>I/O system</vt:lpstr>
      <vt:lpstr>Issues related to I/O system</vt:lpstr>
      <vt:lpstr>How to access I/O devices in HW?</vt:lpstr>
      <vt:lpstr>Memory-mapped/ Port-based/Hybrid I/O</vt:lpstr>
      <vt:lpstr>Memory-mapped IO on Intel Architecture</vt:lpstr>
      <vt:lpstr>Single Bus and dual bus I/O</vt:lpstr>
      <vt:lpstr>I/O Hardware interfaces</vt:lpstr>
      <vt:lpstr>I/O Hardware interfaces -  Bus</vt:lpstr>
      <vt:lpstr>I/O Hardware - Single Bus</vt:lpstr>
      <vt:lpstr>I/O Hardware – Dual bus </vt:lpstr>
      <vt:lpstr>I/O Hardware interfaces -  Port</vt:lpstr>
      <vt:lpstr>I/O Hardware interfaces -  Device Controller</vt:lpstr>
      <vt:lpstr>Issues related to I/O system</vt:lpstr>
      <vt:lpstr>Device controllers and device drivers</vt:lpstr>
      <vt:lpstr>I/O port registers</vt:lpstr>
      <vt:lpstr>I/O port registers -  status register</vt:lpstr>
      <vt:lpstr>I/O port registers -  command register</vt:lpstr>
      <vt:lpstr>I/O port registers -  data-in register</vt:lpstr>
      <vt:lpstr>I/O port registers -  data-out register</vt:lpstr>
      <vt:lpstr>I/O device communication</vt:lpstr>
      <vt:lpstr>Polling: I/O interfacing in software</vt:lpstr>
      <vt:lpstr>Polling: I/O interfacing in software</vt:lpstr>
      <vt:lpstr>Polling I/O example: Steps in printing a string</vt:lpstr>
      <vt:lpstr>Programmed Polling I/O example: Pseudocode for printing a string </vt:lpstr>
      <vt:lpstr>Interrupts - refresher</vt:lpstr>
      <vt:lpstr>Interrupt-Driven I/O</vt:lpstr>
      <vt:lpstr>Interrupt Based I/O</vt:lpstr>
      <vt:lpstr>Interrupt-Driven I/O</vt:lpstr>
      <vt:lpstr>Interrupt servicing: Advanced</vt:lpstr>
      <vt:lpstr>Interrupt servicing: Advanced (cont)</vt:lpstr>
      <vt:lpstr>Direct Memory Access (DMA)</vt:lpstr>
      <vt:lpstr>Direct Memory Access</vt:lpstr>
      <vt:lpstr>I/O Using DMA</vt:lpstr>
      <vt:lpstr>I/O Hardware interfaces</vt:lpstr>
      <vt:lpstr>Application I/O Interface</vt:lpstr>
      <vt:lpstr>Application I/O Interface</vt:lpstr>
      <vt:lpstr>Application I/O Interface</vt:lpstr>
      <vt:lpstr>Application I/O Interface</vt:lpstr>
      <vt:lpstr>Device Driver Switch</vt:lpstr>
      <vt:lpstr>Device drivers</vt:lpstr>
      <vt:lpstr>Device driver structure</vt:lpstr>
      <vt:lpstr>Device drivers - issues</vt:lpstr>
      <vt:lpstr>I/O devices - character and block devices</vt:lpstr>
      <vt:lpstr>Character vs. Block Devices</vt:lpstr>
      <vt:lpstr>Block devices</vt:lpstr>
      <vt:lpstr>Character devices</vt:lpstr>
      <vt:lpstr>Character vs. Block Devices</vt:lpstr>
      <vt:lpstr>ioctl()</vt:lpstr>
      <vt:lpstr>Windows I/O subsystem</vt:lpstr>
      <vt:lpstr>I/O Categorization (OS perspective)</vt:lpstr>
      <vt:lpstr>Kernel I/O System</vt:lpstr>
      <vt:lpstr>I/O scheduling</vt:lpstr>
      <vt:lpstr>Disk I/O Scheduling</vt:lpstr>
      <vt:lpstr>Disk I/O Scheduling</vt:lpstr>
      <vt:lpstr>FIFO example</vt:lpstr>
      <vt:lpstr>SSTF: Shortest seek time first example</vt:lpstr>
      <vt:lpstr>SSTF: Shortest seek time first example</vt:lpstr>
      <vt:lpstr>SCAN example</vt:lpstr>
      <vt:lpstr>CSCAN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SCAN example</vt:lpstr>
      <vt:lpstr>Page Cache : Caching Block devices</vt:lpstr>
      <vt:lpstr>File Cache</vt:lpstr>
      <vt:lpstr>Buffering</vt:lpstr>
      <vt:lpstr>Buffering </vt:lpstr>
      <vt:lpstr>Buffering: Unbuffered input</vt:lpstr>
      <vt:lpstr>Buffering: Buffering in user space</vt:lpstr>
      <vt:lpstr>Buffering: Buffering in kernel space</vt:lpstr>
      <vt:lpstr>Buffering: Double buffering in kernel space</vt:lpstr>
      <vt:lpstr>Caching vs. Buffering</vt:lpstr>
      <vt:lpstr>I/O call semantic</vt:lpstr>
      <vt:lpstr>Blocking I/O semantic</vt:lpstr>
      <vt:lpstr>Nonblocking I/O semantic</vt:lpstr>
      <vt:lpstr>Spooling</vt:lpstr>
      <vt:lpstr>Error handling</vt:lpstr>
      <vt:lpstr>I/O system in OS:  Summary</vt:lpstr>
      <vt:lpstr>Characteristics of I/O devices</vt:lpstr>
      <vt:lpstr>Characteristics of I/O devices</vt:lpstr>
      <vt:lpstr>I/O device trends</vt:lpstr>
      <vt:lpstr>Error Handling</vt:lpstr>
      <vt:lpstr>Interrupt handlers</vt:lpstr>
      <vt:lpstr>I/O spooling</vt:lpstr>
      <vt:lpstr>Interrupt Handler Routine Details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Onur Sehitoglu</dc:creator>
  <dc:description/>
  <cp:lastModifiedBy>Microsoft Office User</cp:lastModifiedBy>
  <cp:revision>134</cp:revision>
  <cp:lastPrinted>2020-04-20T05:18:27Z</cp:lastPrinted>
  <dcterms:created xsi:type="dcterms:W3CDTF">2017-05-04T11:34:48Z</dcterms:created>
  <dcterms:modified xsi:type="dcterms:W3CDTF">2020-04-27T06:02:29Z</dcterms:modified>
  <dc:language>en-US</dc:language>
</cp:coreProperties>
</file>