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313" r:id="rId2"/>
    <p:sldId id="1314" r:id="rId3"/>
    <p:sldId id="1493" r:id="rId4"/>
    <p:sldId id="1494" r:id="rId5"/>
    <p:sldId id="1495" r:id="rId6"/>
    <p:sldId id="1496" r:id="rId7"/>
    <p:sldId id="1325" r:id="rId8"/>
    <p:sldId id="1326" r:id="rId9"/>
    <p:sldId id="1327" r:id="rId10"/>
    <p:sldId id="1328" r:id="rId11"/>
    <p:sldId id="1329" r:id="rId12"/>
    <p:sldId id="1330" r:id="rId13"/>
    <p:sldId id="1331" r:id="rId14"/>
    <p:sldId id="1332" r:id="rId15"/>
    <p:sldId id="1333" r:id="rId16"/>
    <p:sldId id="1334" r:id="rId17"/>
    <p:sldId id="1335" r:id="rId18"/>
    <p:sldId id="1336" r:id="rId19"/>
    <p:sldId id="1502" r:id="rId20"/>
    <p:sldId id="1497" r:id="rId21"/>
    <p:sldId id="1498" r:id="rId22"/>
    <p:sldId id="1499" r:id="rId23"/>
    <p:sldId id="1500" r:id="rId24"/>
    <p:sldId id="1364" r:id="rId25"/>
    <p:sldId id="1518" r:id="rId26"/>
    <p:sldId id="1515" r:id="rId27"/>
    <p:sldId id="1516" r:id="rId28"/>
    <p:sldId id="1517" r:id="rId29"/>
    <p:sldId id="1504" r:id="rId30"/>
    <p:sldId id="1505" r:id="rId31"/>
    <p:sldId id="1506" r:id="rId32"/>
    <p:sldId id="1507" r:id="rId33"/>
    <p:sldId id="1508" r:id="rId34"/>
    <p:sldId id="1509" r:id="rId35"/>
    <p:sldId id="1510" r:id="rId36"/>
  </p:sldIdLst>
  <p:sldSz cx="9144000" cy="6858000" type="screen4x3"/>
  <p:notesSz cx="7302500" cy="9586913"/>
  <p:custDataLst>
    <p:tags r:id="rId3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D5F1CF"/>
    <a:srgbClr val="F1C7C7"/>
    <a:srgbClr val="E9E1C9"/>
    <a:srgbClr val="F6F5BD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6" autoAdjust="0"/>
    <p:restoredTop sz="94061" autoAdjust="0"/>
  </p:normalViewPr>
  <p:slideViewPr>
    <p:cSldViewPr snapToObjects="1">
      <p:cViewPr varScale="1">
        <p:scale>
          <a:sx n="145" d="100"/>
          <a:sy n="145" d="100"/>
        </p:scale>
        <p:origin x="184" y="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8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2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3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7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40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59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2443DA88-D51C-DC41-ADC0-F7EE5454218F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12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106500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10650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9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70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3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7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85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25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6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83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6F1D211D-12BC-0246-8E1C-3288A1C96E14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2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98308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9830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794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25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03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56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445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08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090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686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103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102"/>
            <a:ext cx="5356434" cy="43131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366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102"/>
            <a:ext cx="5356434" cy="43131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0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082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502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5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0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24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0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003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220664DC-8FCE-9B40-8E91-0FF735DECC72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7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100356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100357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32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0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hihyu/Linux_Programming/tree/master/book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File Abstraction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5867400"/>
            <a:ext cx="7678738" cy="533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Most of the following slides are adapted from slides of Randy Bryant of Carnegie Mellon Univ.</a:t>
            </a:r>
          </a:p>
        </p:txBody>
      </p:sp>
    </p:spTree>
    <p:extLst>
      <p:ext uri="{BB962C8B-B14F-4D97-AF65-F5344CB8AC3E}">
        <p14:creationId xmlns:p14="http://schemas.microsoft.com/office/powerpoint/2010/main" val="110013656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" pitchFamily="2" charset="0"/>
              </a:rPr>
              <a:t>fork()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0668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Note: situation unchanged by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exec() </a:t>
            </a:r>
            <a:r>
              <a:rPr lang="en-US" sz="2000" dirty="0">
                <a:ea typeface="+mn-ea"/>
                <a:cs typeface="+mn-cs"/>
              </a:rPr>
              <a:t>functions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fork()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C76CA0E-AFB4-A748-8B8B-3AB08BFC5A74}"/>
              </a:ext>
            </a:extLst>
          </p:cNvPr>
          <p:cNvGrpSpPr/>
          <p:nvPr/>
        </p:nvGrpSpPr>
        <p:grpSpPr>
          <a:xfrm>
            <a:off x="228600" y="3629025"/>
            <a:ext cx="822325" cy="762000"/>
            <a:chOff x="228600" y="3629025"/>
            <a:chExt cx="822325" cy="762000"/>
          </a:xfrm>
        </p:grpSpPr>
        <p:sp>
          <p:nvSpPr>
            <p:cNvPr id="64" name="Text Box 28"/>
            <p:cNvSpPr txBox="1">
              <a:spLocks noChangeArrowheads="1"/>
            </p:cNvSpPr>
            <p:nvPr/>
          </p:nvSpPr>
          <p:spPr bwMode="auto">
            <a:xfrm>
              <a:off x="228600" y="40862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stderr</a:t>
              </a:r>
            </a:p>
          </p:txBody>
        </p:sp>
        <p:sp>
          <p:nvSpPr>
            <p:cNvPr id="65" name="Text Box 29"/>
            <p:cNvSpPr txBox="1">
              <a:spLocks noChangeArrowheads="1"/>
            </p:cNvSpPr>
            <p:nvPr/>
          </p:nvSpPr>
          <p:spPr bwMode="auto">
            <a:xfrm>
              <a:off x="228600" y="38576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stdout</a:t>
              </a:r>
            </a:p>
          </p:txBody>
        </p:sp>
        <p:sp>
          <p:nvSpPr>
            <p:cNvPr id="66" name="Text Box 30"/>
            <p:cNvSpPr txBox="1">
              <a:spLocks noChangeArrowheads="1"/>
            </p:cNvSpPr>
            <p:nvPr/>
          </p:nvSpPr>
          <p:spPr bwMode="auto">
            <a:xfrm>
              <a:off x="334963" y="3629025"/>
              <a:ext cx="715962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dirty="0">
                  <a:latin typeface="Courier New" pitchFamily="49" charset="0"/>
                </a:rPr>
                <a:t>stdin</a:t>
              </a:r>
            </a:p>
          </p:txBody>
        </p:sp>
      </p:grp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81" name="Text Box 40">
            <a:extLst>
              <a:ext uri="{FF2B5EF4-FFF2-40B4-BE49-F238E27FC236}">
                <a16:creationId xmlns:a16="http://schemas.microsoft.com/office/drawing/2014/main" id="{F94816AA-CC01-1D46-B482-16F8D726A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</p:spTree>
    <p:extLst>
      <p:ext uri="{BB962C8B-B14F-4D97-AF65-F5344CB8AC3E}">
        <p14:creationId xmlns:p14="http://schemas.microsoft.com/office/powerpoint/2010/main" val="21101103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/>
              <a:t>How Processes Share Files: </a:t>
            </a:r>
            <a:r>
              <a:rPr lang="en-US" sz="3200" dirty="0">
                <a:latin typeface="Courier New" charset="0"/>
                <a:ea typeface="Courier New" charset="0"/>
                <a:cs typeface="Courier New" charset="0"/>
              </a:rPr>
              <a:t>fork()</a:t>
            </a:r>
            <a:endParaRPr lang="en-US" sz="3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fork():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Child’s table same as parents, and +1 to each </a:t>
            </a:r>
            <a:r>
              <a:rPr lang="en-US" dirty="0" err="1">
                <a:latin typeface="Courier" pitchFamily="2" charset="0"/>
                <a:ea typeface="Calibri" charset="0"/>
                <a:cs typeface="Calibri" charset="0"/>
              </a:rPr>
              <a:t>refcnt</a:t>
            </a:r>
            <a:endParaRPr lang="en-US" dirty="0">
              <a:latin typeface="Courier" pitchFamily="2" charset="0"/>
              <a:ea typeface="Calibri" charset="0"/>
              <a:cs typeface="Calibri" charset="0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5218758" y="6452779"/>
            <a:ext cx="32832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File is shared between processes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EB04202-736D-964B-A12D-2D22CCC0973B}"/>
              </a:ext>
            </a:extLst>
          </p:cNvPr>
          <p:cNvGrpSpPr/>
          <p:nvPr/>
        </p:nvGrpSpPr>
        <p:grpSpPr>
          <a:xfrm>
            <a:off x="228600" y="3629025"/>
            <a:ext cx="822325" cy="762000"/>
            <a:chOff x="228600" y="3629025"/>
            <a:chExt cx="822325" cy="762000"/>
          </a:xfrm>
        </p:grpSpPr>
        <p:sp>
          <p:nvSpPr>
            <p:cNvPr id="91" name="Text Box 28">
              <a:extLst>
                <a:ext uri="{FF2B5EF4-FFF2-40B4-BE49-F238E27FC236}">
                  <a16:creationId xmlns:a16="http://schemas.microsoft.com/office/drawing/2014/main" id="{E1B7F20A-63A5-1D42-AAFD-73FC3D0B8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40862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stderr</a:t>
              </a:r>
            </a:p>
          </p:txBody>
        </p:sp>
        <p:sp>
          <p:nvSpPr>
            <p:cNvPr id="105" name="Text Box 29">
              <a:extLst>
                <a:ext uri="{FF2B5EF4-FFF2-40B4-BE49-F238E27FC236}">
                  <a16:creationId xmlns:a16="http://schemas.microsoft.com/office/drawing/2014/main" id="{57B41E6B-3A63-1B45-91A5-DFAC6BD04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38576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stdout</a:t>
              </a:r>
            </a:p>
          </p:txBody>
        </p:sp>
        <p:sp>
          <p:nvSpPr>
            <p:cNvPr id="107" name="Text Box 30">
              <a:extLst>
                <a:ext uri="{FF2B5EF4-FFF2-40B4-BE49-F238E27FC236}">
                  <a16:creationId xmlns:a16="http://schemas.microsoft.com/office/drawing/2014/main" id="{36CD821D-60DA-3747-9FBA-80B92E691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963" y="3629025"/>
              <a:ext cx="715962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dirty="0">
                  <a:latin typeface="Courier New" pitchFamily="49" charset="0"/>
                </a:rPr>
                <a:t>stdin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33E3D99-0B53-D149-A935-C169D08CEA66}"/>
              </a:ext>
            </a:extLst>
          </p:cNvPr>
          <p:cNvGrpSpPr/>
          <p:nvPr/>
        </p:nvGrpSpPr>
        <p:grpSpPr>
          <a:xfrm>
            <a:off x="213719" y="5372100"/>
            <a:ext cx="822325" cy="762000"/>
            <a:chOff x="228600" y="3629025"/>
            <a:chExt cx="822325" cy="762000"/>
          </a:xfrm>
        </p:grpSpPr>
        <p:sp>
          <p:nvSpPr>
            <p:cNvPr id="114" name="Text Box 28">
              <a:extLst>
                <a:ext uri="{FF2B5EF4-FFF2-40B4-BE49-F238E27FC236}">
                  <a16:creationId xmlns:a16="http://schemas.microsoft.com/office/drawing/2014/main" id="{604A7FB6-4C7E-A346-BBF7-16D4080DF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40862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stderr</a:t>
              </a:r>
            </a:p>
          </p:txBody>
        </p:sp>
        <p:sp>
          <p:nvSpPr>
            <p:cNvPr id="115" name="Text Box 29">
              <a:extLst>
                <a:ext uri="{FF2B5EF4-FFF2-40B4-BE49-F238E27FC236}">
                  <a16:creationId xmlns:a16="http://schemas.microsoft.com/office/drawing/2014/main" id="{65C2C350-2AA0-4249-84CB-0B0455078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38576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stdout</a:t>
              </a:r>
            </a:p>
          </p:txBody>
        </p:sp>
        <p:sp>
          <p:nvSpPr>
            <p:cNvPr id="116" name="Text Box 30">
              <a:extLst>
                <a:ext uri="{FF2B5EF4-FFF2-40B4-BE49-F238E27FC236}">
                  <a16:creationId xmlns:a16="http://schemas.microsoft.com/office/drawing/2014/main" id="{B1120536-A15B-8E4E-BBAF-29D0B2D1D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963" y="3629025"/>
              <a:ext cx="715962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dirty="0">
                  <a:latin typeface="Courier New" pitchFamily="49" charset="0"/>
                </a:rPr>
                <a:t>stdin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24280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Shell redirection</a:t>
            </a:r>
            <a:endParaRPr lang="en-GB" dirty="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shell allows </a:t>
            </a:r>
            <a:r>
              <a:rPr lang="en-GB" dirty="0" err="1">
                <a:latin typeface="Courier" pitchFamily="2" charset="0"/>
              </a:rPr>
              <a:t>stdin</a:t>
            </a:r>
            <a:r>
              <a:rPr lang="en-GB" dirty="0"/>
              <a:t>, </a:t>
            </a:r>
            <a:r>
              <a:rPr lang="en-GB" dirty="0" err="1">
                <a:latin typeface="Courier" pitchFamily="2" charset="0"/>
              </a:rPr>
              <a:t>stdout</a:t>
            </a:r>
            <a:r>
              <a:rPr lang="en-GB" dirty="0"/>
              <a:t>, and </a:t>
            </a:r>
            <a:r>
              <a:rPr lang="en-GB" dirty="0" err="1">
                <a:latin typeface="Courier" pitchFamily="2" charset="0"/>
              </a:rPr>
              <a:t>stderr</a:t>
            </a:r>
            <a:r>
              <a:rPr lang="en-GB" dirty="0"/>
              <a:t> to be redirected (say, to or from a file).</a:t>
            </a:r>
          </a:p>
          <a:p>
            <a:pPr lvl="1"/>
            <a:r>
              <a:rPr lang="en-GB" b="1" dirty="0">
                <a:latin typeface="Courier"/>
                <a:cs typeface="Courier"/>
              </a:rPr>
              <a:t>&gt; ./</a:t>
            </a:r>
            <a:r>
              <a:rPr lang="en-GB" b="1" dirty="0" err="1">
                <a:latin typeface="Courier"/>
                <a:cs typeface="Courier"/>
              </a:rPr>
              <a:t>myprogram</a:t>
            </a:r>
            <a:r>
              <a:rPr lang="en-GB" b="1" dirty="0">
                <a:latin typeface="Courier"/>
                <a:cs typeface="Courier"/>
              </a:rPr>
              <a:t> &gt; </a:t>
            </a:r>
            <a:r>
              <a:rPr lang="en-GB" b="1" dirty="0" err="1">
                <a:latin typeface="Courier"/>
                <a:cs typeface="Courier"/>
              </a:rPr>
              <a:t>somefile.txt</a:t>
            </a:r>
            <a:endParaRPr lang="en-GB" b="1" dirty="0">
              <a:latin typeface="Courier"/>
              <a:cs typeface="Courier"/>
            </a:endParaRPr>
          </a:p>
          <a:p>
            <a:pPr lvl="2"/>
            <a:r>
              <a:rPr lang="en-GB" dirty="0"/>
              <a:t>Connects </a:t>
            </a:r>
            <a:r>
              <a:rPr lang="en-GB" dirty="0" err="1"/>
              <a:t>stdout</a:t>
            </a:r>
            <a:r>
              <a:rPr lang="en-GB" dirty="0"/>
              <a:t> of “</a:t>
            </a:r>
            <a:r>
              <a:rPr lang="en-GB" dirty="0" err="1"/>
              <a:t>myprogram</a:t>
            </a:r>
            <a:r>
              <a:rPr lang="en-GB" dirty="0"/>
              <a:t>” to </a:t>
            </a:r>
            <a:r>
              <a:rPr lang="en-GB" dirty="0" err="1"/>
              <a:t>somefile.txt</a:t>
            </a:r>
            <a:endParaRPr lang="en-GB" dirty="0"/>
          </a:p>
          <a:p>
            <a:pPr lvl="1"/>
            <a:r>
              <a:rPr lang="en-GB" b="1" dirty="0">
                <a:latin typeface="Courier"/>
                <a:cs typeface="Courier"/>
              </a:rPr>
              <a:t>&gt; ./</a:t>
            </a:r>
            <a:r>
              <a:rPr lang="en-GB" b="1" dirty="0" err="1">
                <a:latin typeface="Courier"/>
                <a:cs typeface="Courier"/>
              </a:rPr>
              <a:t>myprogram</a:t>
            </a:r>
            <a:r>
              <a:rPr lang="en-GB" b="1" dirty="0">
                <a:latin typeface="Courier"/>
                <a:cs typeface="Courier"/>
              </a:rPr>
              <a:t> &lt; </a:t>
            </a:r>
            <a:r>
              <a:rPr lang="en-GB" b="1" dirty="0" err="1">
                <a:latin typeface="Courier"/>
                <a:cs typeface="Courier"/>
              </a:rPr>
              <a:t>input.txt</a:t>
            </a:r>
            <a:r>
              <a:rPr lang="en-GB" b="1" dirty="0">
                <a:latin typeface="Courier"/>
                <a:cs typeface="Courier"/>
              </a:rPr>
              <a:t> &gt; </a:t>
            </a:r>
            <a:r>
              <a:rPr lang="en-GB" b="1" dirty="0" err="1">
                <a:latin typeface="Courier"/>
                <a:cs typeface="Courier"/>
              </a:rPr>
              <a:t>somefile.txt</a:t>
            </a:r>
            <a:endParaRPr lang="en-GB" b="1" dirty="0">
              <a:latin typeface="Courier"/>
              <a:cs typeface="Courier"/>
            </a:endParaRPr>
          </a:p>
          <a:p>
            <a:pPr lvl="2"/>
            <a:r>
              <a:rPr lang="en-GB" dirty="0"/>
              <a:t>Connects </a:t>
            </a:r>
            <a:r>
              <a:rPr lang="en-GB" dirty="0" err="1"/>
              <a:t>stdin</a:t>
            </a:r>
            <a:r>
              <a:rPr lang="en-GB" dirty="0"/>
              <a:t> to </a:t>
            </a:r>
            <a:r>
              <a:rPr lang="en-GB" dirty="0" err="1"/>
              <a:t>input.txt</a:t>
            </a:r>
            <a:r>
              <a:rPr lang="en-GB" dirty="0"/>
              <a:t> and </a:t>
            </a:r>
            <a:r>
              <a:rPr lang="en-GB" dirty="0" err="1"/>
              <a:t>stdout</a:t>
            </a:r>
            <a:r>
              <a:rPr lang="en-GB" dirty="0"/>
              <a:t> to </a:t>
            </a:r>
            <a:r>
              <a:rPr lang="en-GB" dirty="0" err="1"/>
              <a:t>somefile.txt</a:t>
            </a:r>
            <a:endParaRPr lang="en-GB" dirty="0"/>
          </a:p>
          <a:p>
            <a:pPr lvl="1"/>
            <a:r>
              <a:rPr lang="en-GB" b="1" dirty="0">
                <a:latin typeface="Courier"/>
                <a:cs typeface="Courier"/>
              </a:rPr>
              <a:t>&gt; ./</a:t>
            </a:r>
            <a:r>
              <a:rPr lang="en-GB" b="1" dirty="0" err="1">
                <a:latin typeface="Courier"/>
                <a:cs typeface="Courier"/>
              </a:rPr>
              <a:t>myprogram</a:t>
            </a:r>
            <a:r>
              <a:rPr lang="en-GB" b="1" dirty="0">
                <a:latin typeface="Courier"/>
                <a:cs typeface="Courier"/>
              </a:rPr>
              <a:t> 2&gt; </a:t>
            </a:r>
            <a:r>
              <a:rPr lang="en-GB" b="1" dirty="0" err="1">
                <a:latin typeface="Courier"/>
                <a:cs typeface="Courier"/>
              </a:rPr>
              <a:t>errors.txt</a:t>
            </a:r>
            <a:endParaRPr lang="en-GB" b="1" dirty="0">
              <a:latin typeface="Courier"/>
              <a:cs typeface="Courier"/>
            </a:endParaRPr>
          </a:p>
          <a:p>
            <a:pPr lvl="2"/>
            <a:r>
              <a:rPr lang="en-GB" dirty="0"/>
              <a:t>Connects </a:t>
            </a:r>
            <a:r>
              <a:rPr lang="en-GB" dirty="0" err="1"/>
              <a:t>stderr</a:t>
            </a:r>
            <a:r>
              <a:rPr lang="en-GB" dirty="0"/>
              <a:t> to </a:t>
            </a:r>
            <a:r>
              <a:rPr lang="en-GB" dirty="0" err="1"/>
              <a:t>errors.txt</a:t>
            </a:r>
            <a:endParaRPr lang="en-GB" dirty="0"/>
          </a:p>
          <a:p>
            <a:r>
              <a:rPr lang="en-GB" dirty="0"/>
              <a:t>In this case, the shell simply opens the file, making sure the file handle is 0, 1, or 2, as appropriate.</a:t>
            </a:r>
          </a:p>
          <a:p>
            <a:pPr lvl="1"/>
            <a:r>
              <a:rPr lang="en-GB" dirty="0"/>
              <a:t>Problem: </a:t>
            </a:r>
            <a:r>
              <a:rPr lang="en-GB" b="1" dirty="0">
                <a:latin typeface="Courier"/>
                <a:cs typeface="Courier"/>
              </a:rPr>
              <a:t>open()</a:t>
            </a:r>
            <a:r>
              <a:rPr lang="en-GB" dirty="0"/>
              <a:t> decides what the file handle number is.</a:t>
            </a:r>
          </a:p>
          <a:p>
            <a:pPr lvl="1"/>
            <a:r>
              <a:rPr lang="en-GB" dirty="0"/>
              <a:t>How do we coerce the </a:t>
            </a:r>
            <a:r>
              <a:rPr lang="en-GB" dirty="0" err="1"/>
              <a:t>filehandle</a:t>
            </a:r>
            <a:r>
              <a:rPr lang="en-GB" dirty="0"/>
              <a:t> to be 0, 1, or 2?</a:t>
            </a:r>
          </a:p>
        </p:txBody>
      </p:sp>
    </p:spTree>
    <p:extLst>
      <p:ext uri="{BB962C8B-B14F-4D97-AF65-F5344CB8AC3E}">
        <p14:creationId xmlns:p14="http://schemas.microsoft.com/office/powerpoint/2010/main" val="149758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/>
              <a:t>Initially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76325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stdout</a:t>
            </a:r>
            <a:r>
              <a:rPr lang="en-US" dirty="0"/>
              <a:t> prints to the display of the terminal as default.</a:t>
            </a:r>
            <a:endParaRPr lang="en-US" b="1" dirty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796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sz="3200" dirty="0"/>
              <a:t>All we need to do is to point </a:t>
            </a:r>
            <a:r>
              <a:rPr lang="en-US" sz="3200" dirty="0" err="1">
                <a:latin typeface="Courier" pitchFamily="2" charset="0"/>
              </a:rPr>
              <a:t>stdout</a:t>
            </a:r>
            <a:r>
              <a:rPr lang="en-US" sz="3200" dirty="0"/>
              <a:t> to a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>
            <a:off x="1828800" y="4010023"/>
            <a:ext cx="2039938" cy="13239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foo.txt</a:t>
            </a:r>
            <a:r>
              <a:rPr lang="en-US" sz="1600" dirty="0">
                <a:latin typeface="Calibri" pitchFamily="34" charset="0"/>
              </a:rPr>
              <a:t>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76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Question: But the Descriptor table is kernel space, and we cannot modify it directly.</a:t>
            </a:r>
          </a:p>
          <a:p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Need to use system calls!</a:t>
            </a:r>
          </a:p>
          <a:p>
            <a:endParaRPr lang="en-US" dirty="0"/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</p:spTree>
    <p:extLst>
      <p:ext uri="{BB962C8B-B14F-4D97-AF65-F5344CB8AC3E}">
        <p14:creationId xmlns:p14="http://schemas.microsoft.com/office/powerpoint/2010/main" val="15989672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>
                <a:latin typeface="Courier" pitchFamily="2" charset="0"/>
              </a:rPr>
              <a:t>dup() </a:t>
            </a:r>
            <a:r>
              <a:rPr lang="en-US" dirty="0"/>
              <a:t>: before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78279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unistd.h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dup(int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filedes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//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dup() returns lowest available file descriptor, now referring to whatever </a:t>
            </a:r>
            <a:r>
              <a:rPr lang="en-GB" sz="1600" dirty="0" err="1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filedes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refers to</a:t>
            </a:r>
          </a:p>
          <a:p>
            <a:pPr marL="0" lvl="1"/>
            <a:r>
              <a:rPr lang="en-GB" sz="1600" dirty="0" err="1"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 = dup(1); 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// </a:t>
            </a:r>
            <a:r>
              <a:rPr lang="en-GB" sz="1600" dirty="0" err="1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will be 3.</a:t>
            </a: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876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>
                <a:latin typeface="Courier" pitchFamily="2" charset="0"/>
              </a:rPr>
              <a:t>dup() </a:t>
            </a:r>
            <a:r>
              <a:rPr lang="en-US" dirty="0"/>
              <a:t>: after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78279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unistd.h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dup(int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filedes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//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dup() returns lowest available file descriptor, now referring to whatever </a:t>
            </a:r>
            <a:r>
              <a:rPr lang="en-GB" sz="1600" dirty="0" err="1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filedes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refers to</a:t>
            </a:r>
          </a:p>
          <a:p>
            <a:pPr marL="0" lvl="1"/>
            <a:r>
              <a:rPr lang="en-GB" sz="1600" dirty="0" err="1"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 = dup(1); 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// </a:t>
            </a:r>
            <a:r>
              <a:rPr lang="en-GB" sz="1600" dirty="0" err="1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will be 3.</a:t>
            </a:r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V="1">
            <a:off x="1828800" y="3691354"/>
            <a:ext cx="2039938" cy="79885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997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>
                <a:latin typeface="Courier" pitchFamily="2" charset="0"/>
              </a:rPr>
              <a:t>dup2()</a:t>
            </a:r>
            <a:r>
              <a:rPr lang="en-US" dirty="0"/>
              <a:t> : before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3"/>
            <a:ext cx="2039938" cy="3186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foo.txt</a:t>
            </a:r>
            <a:r>
              <a:rPr lang="en-US" sz="1600" dirty="0">
                <a:latin typeface="Calibri" pitchFamily="34" charset="0"/>
              </a:rPr>
              <a:t>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81835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unistd.h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dup2(int </a:t>
            </a:r>
            <a:r>
              <a:rPr lang="en-US" sz="1600" dirty="0" err="1">
                <a:latin typeface="Courier New" pitchFamily="49" charset="0"/>
              </a:rPr>
              <a:t>oldfd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//Copies descriptor table entry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oldfd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 to entry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newfd</a:t>
            </a:r>
            <a:endParaRPr lang="en-US" sz="16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0" lvl="1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foofd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open(”foo.txt</a:t>
            </a:r>
            <a:r>
              <a:rPr lang="en-US" sz="1600" dirty="0">
                <a:latin typeface="Courier New" pitchFamily="49" charset="0"/>
              </a:rPr>
              <a:t>", O_WRONLY);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//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foofd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becomes 3.</a:t>
            </a:r>
            <a:endParaRPr lang="en-GB" sz="1600" dirty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  <a:p>
            <a:pPr marL="0" lvl="1"/>
            <a:r>
              <a:rPr lang="en-GB" sz="1600" dirty="0">
                <a:latin typeface="Courier"/>
                <a:ea typeface="MS Gothic" charset="0"/>
                <a:cs typeface="Courier"/>
              </a:rPr>
              <a:t>if (dup2(foofd,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stdout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)&gt;0)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printf(“printing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 to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foo.txt\n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”); </a:t>
            </a:r>
            <a:endParaRPr lang="en-GB" sz="1600" dirty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>
            <a:off x="1828800" y="4543424"/>
            <a:ext cx="2039938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0874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>
                <a:latin typeface="Courier" pitchFamily="2" charset="0"/>
              </a:rPr>
              <a:t>dup2() </a:t>
            </a:r>
            <a:r>
              <a:rPr lang="en-US" dirty="0"/>
              <a:t>:   after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>
            <a:off x="1828800" y="4010023"/>
            <a:ext cx="2039938" cy="132397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foo.txt</a:t>
            </a:r>
            <a:r>
              <a:rPr lang="en-US" sz="1600" dirty="0">
                <a:latin typeface="Calibri" pitchFamily="34" charset="0"/>
              </a:rPr>
              <a:t>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81835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unistd.h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dup2(int </a:t>
            </a:r>
            <a:r>
              <a:rPr lang="en-US" sz="1600" dirty="0" err="1">
                <a:latin typeface="Courier New" pitchFamily="49" charset="0"/>
              </a:rPr>
              <a:t>oldfd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//Copies descriptor table entry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oldfd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 to entry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newfd</a:t>
            </a:r>
            <a:endParaRPr lang="en-US" sz="16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0" lvl="1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foofd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open(”foo.txt</a:t>
            </a:r>
            <a:r>
              <a:rPr lang="en-US" sz="1600" dirty="0">
                <a:latin typeface="Courier New" pitchFamily="49" charset="0"/>
              </a:rPr>
              <a:t>", O_WRONLY);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//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foofd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becomes 3.</a:t>
            </a:r>
            <a:endParaRPr lang="en-GB" sz="1600" dirty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  <a:p>
            <a:pPr marL="0" lvl="1"/>
            <a:r>
              <a:rPr lang="en-GB" sz="1600" dirty="0">
                <a:latin typeface="Courier"/>
                <a:ea typeface="MS Gothic" charset="0"/>
                <a:cs typeface="Courier"/>
              </a:rPr>
              <a:t>if (dup2(foofd,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stdout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)&gt;0)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printf(“printing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 to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foo.txt\n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”); </a:t>
            </a:r>
            <a:endParaRPr lang="en-GB" sz="1600" dirty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>
            <a:off x="1828800" y="4543424"/>
            <a:ext cx="2039938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4006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dup()</a:t>
            </a:r>
            <a:r>
              <a:rPr lang="en-US" dirty="0"/>
              <a:t> and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dup2()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705225" cy="206692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dup(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returns lowest available file descriptor, now referring to whatever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refers to refers to.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1990725"/>
          </a:xfrm>
        </p:spPr>
        <p:txBody>
          <a:bodyPr/>
          <a:lstStyle/>
          <a:p>
            <a:pPr marL="342900" lvl="1" indent="-342900">
              <a:buSzPct val="60000"/>
              <a:buFont typeface="Wingdings 2" pitchFamily="18" charset="2"/>
              <a:buChar char="¢"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dup2(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oldfd,newfd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copies descriptor table entry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 to entry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</a:t>
            </a:r>
          </a:p>
          <a:p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35178" y="3352800"/>
            <a:ext cx="3757831" cy="280076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//Descriptor table</a:t>
            </a:r>
          </a:p>
          <a:p>
            <a:r>
              <a:rPr lang="en-US" sz="1600" dirty="0">
                <a:latin typeface="Courier New" pitchFamily="49" charset="0"/>
              </a:rPr>
              <a:t>void *DT[</a:t>
            </a:r>
            <a:r>
              <a:rPr lang="en-US" sz="1600" dirty="0" err="1">
                <a:latin typeface="Courier New" pitchFamily="49" charset="0"/>
              </a:rPr>
              <a:t>maxFd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dup(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oldfd</a:t>
            </a:r>
            <a:r>
              <a:rPr lang="en-US" sz="1600" dirty="0">
                <a:latin typeface="Courier New" pitchFamily="49" charset="0"/>
              </a:rPr>
              <a:t>){</a:t>
            </a:r>
          </a:p>
          <a:p>
            <a:r>
              <a:rPr lang="en-US" sz="1600" dirty="0">
                <a:latin typeface="Courier New" pitchFamily="49" charset="0"/>
              </a:rPr>
              <a:t>   //get the lowest available </a:t>
            </a:r>
          </a:p>
          <a:p>
            <a:r>
              <a:rPr lang="en-US" sz="1600" dirty="0">
                <a:latin typeface="Courier New" pitchFamily="49" charset="0"/>
              </a:rPr>
              <a:t>   //file descriptor</a:t>
            </a:r>
          </a:p>
          <a:p>
            <a:pPr marL="0" lvl="1"/>
            <a:r>
              <a:rPr lang="en-US" sz="1600" dirty="0">
                <a:latin typeface="Courier"/>
                <a:cs typeface="Courier"/>
              </a:rPr>
              <a:t>   </a:t>
            </a:r>
            <a:r>
              <a:rPr lang="en-US" sz="1600" dirty="0" err="1">
                <a:latin typeface="Courier"/>
                <a:cs typeface="Courier"/>
              </a:rPr>
              <a:t>newfd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lowestFd</a:t>
            </a:r>
            <a:r>
              <a:rPr lang="en-US" sz="1600" dirty="0">
                <a:latin typeface="Courier"/>
                <a:cs typeface="Courier"/>
              </a:rPr>
              <a:t>(DT);</a:t>
            </a:r>
          </a:p>
          <a:p>
            <a:pPr marL="0" lvl="1"/>
            <a:r>
              <a:rPr lang="en-US" sz="1600" dirty="0">
                <a:latin typeface="Courier"/>
                <a:cs typeface="Courier"/>
              </a:rPr>
              <a:t>   DT(</a:t>
            </a:r>
            <a:r>
              <a:rPr lang="en-US" sz="1600" dirty="0" err="1">
                <a:latin typeface="Courier"/>
                <a:cs typeface="Courier"/>
              </a:rPr>
              <a:t>newfd</a:t>
            </a:r>
            <a:r>
              <a:rPr lang="en-US" sz="1600" dirty="0">
                <a:latin typeface="Courier"/>
                <a:cs typeface="Courier"/>
              </a:rPr>
              <a:t>)=DT(</a:t>
            </a:r>
            <a:r>
              <a:rPr lang="en-US" sz="1600" dirty="0" err="1">
                <a:latin typeface="Courier"/>
                <a:cs typeface="Courier"/>
              </a:rPr>
              <a:t>oldfd</a:t>
            </a:r>
            <a:r>
              <a:rPr lang="en-US" sz="1600" dirty="0">
                <a:latin typeface="Courier"/>
                <a:cs typeface="Courier"/>
              </a:rPr>
              <a:t>); </a:t>
            </a:r>
          </a:p>
          <a:p>
            <a:pPr marL="0" lvl="1"/>
            <a:r>
              <a:rPr lang="en-US" sz="1600" dirty="0">
                <a:latin typeface="Courier"/>
                <a:cs typeface="Courier"/>
              </a:rPr>
              <a:t>   return(</a:t>
            </a:r>
            <a:r>
              <a:rPr lang="en-US" sz="1600" dirty="0" err="1">
                <a:latin typeface="Courier"/>
                <a:cs typeface="Courier"/>
              </a:rPr>
              <a:t>newfd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pPr marL="0" lvl="1"/>
            <a:r>
              <a:rPr lang="en-US" sz="1600" dirty="0">
                <a:latin typeface="Courier"/>
                <a:ea typeface="MS Gothic" charset="0"/>
                <a:cs typeface="Courier"/>
              </a:rPr>
              <a:t>}</a:t>
            </a:r>
            <a:endParaRPr lang="en-GB" sz="1600" dirty="0">
              <a:latin typeface="Courier"/>
              <a:ea typeface="MS Gothic" charset="0"/>
              <a:cs typeface="Courier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42618" y="2895600"/>
            <a:ext cx="4365898" cy="1815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//Descriptor table</a:t>
            </a:r>
          </a:p>
          <a:p>
            <a:r>
              <a:rPr lang="en-US" sz="1600" dirty="0">
                <a:latin typeface="Courier New" pitchFamily="49" charset="0"/>
              </a:rPr>
              <a:t>void *DT[</a:t>
            </a:r>
            <a:r>
              <a:rPr lang="en-US" sz="1600" dirty="0" err="1">
                <a:latin typeface="Courier New" pitchFamily="49" charset="0"/>
              </a:rPr>
              <a:t>maxFd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marL="0" lvl="1"/>
            <a:endParaRPr lang="en-US" sz="1600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dup2(int </a:t>
            </a:r>
            <a:r>
              <a:rPr lang="en-US" sz="1600" dirty="0" err="1">
                <a:latin typeface="Courier New" pitchFamily="49" charset="0"/>
              </a:rPr>
              <a:t>oldfd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newfd</a:t>
            </a:r>
            <a:r>
              <a:rPr lang="en-US" sz="1600" dirty="0">
                <a:latin typeface="Courier New" pitchFamily="49" charset="0"/>
              </a:rPr>
              <a:t>){</a:t>
            </a:r>
          </a:p>
          <a:p>
            <a:r>
              <a:rPr lang="en-US" sz="1600" dirty="0">
                <a:latin typeface="Courier New" pitchFamily="49" charset="0"/>
              </a:rPr>
              <a:t>    DP[</a:t>
            </a:r>
            <a:r>
              <a:rPr lang="en-US" sz="1600" dirty="0" err="1">
                <a:latin typeface="Courier New" pitchFamily="49" charset="0"/>
              </a:rPr>
              <a:t>newfd</a:t>
            </a:r>
            <a:r>
              <a:rPr lang="en-US" sz="1600" dirty="0">
                <a:latin typeface="Courier New" pitchFamily="49" charset="0"/>
              </a:rPr>
              <a:t>]=DP[</a:t>
            </a:r>
            <a:r>
              <a:rPr lang="en-US" sz="1600" dirty="0" err="1">
                <a:latin typeface="Courier New" pitchFamily="49" charset="0"/>
              </a:rPr>
              <a:t>oldfd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r>
              <a:rPr lang="en-US" sz="1600" dirty="0">
                <a:latin typeface="Courier New" pitchFamily="49" charset="0"/>
              </a:rPr>
              <a:t>    return(</a:t>
            </a:r>
            <a:r>
              <a:rPr lang="en-US" sz="1600" dirty="0" err="1">
                <a:latin typeface="Courier New" pitchFamily="49" charset="0"/>
              </a:rPr>
              <a:t>newfd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4616342" y="49163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If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is not a valid file descriptor, then the call fails, and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is not closed.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If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is a valid file descriptor, and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has the same value as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, then 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dup2() 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does nothing, and returns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327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UNIX File Abstraction</a:t>
            </a:r>
            <a:endParaRPr lang="en-GB" dirty="0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 UNIX, the file is the basic abstraction used for I/O</a:t>
            </a:r>
          </a:p>
          <a:p>
            <a:pPr lvl="1"/>
            <a:r>
              <a:rPr lang="en-GB"/>
              <a:t> Used to access disks, CDs, DVDs, USB and serial devices, network sockets, even memory!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89852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323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/>
              <a:t>I/O and Redirection Example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</a:t>
            </a:r>
            <a:r>
              <a:rPr lang="en-US" sz="1600" dirty="0" err="1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fd2 = open(</a:t>
            </a:r>
            <a:r>
              <a:rPr lang="en-US" sz="1600" dirty="0" err="1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fd3 = open(</a:t>
            </a:r>
            <a:r>
              <a:rPr lang="en-US" sz="1600" dirty="0" err="1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dup2(fd2, fd3);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read(fd2, &amp;c2, 1);</a:t>
            </a:r>
          </a:p>
          <a:p>
            <a:r>
              <a:rPr lang="en-US" sz="1600" dirty="0">
                <a:latin typeface="Courier New" pitchFamily="49" charset="0"/>
              </a:rPr>
              <a:t>    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</p:spTree>
    <p:extLst>
      <p:ext uri="{BB962C8B-B14F-4D97-AF65-F5344CB8AC3E}">
        <p14:creationId xmlns:p14="http://schemas.microsoft.com/office/powerpoint/2010/main" val="10312894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/>
              <a:t>I/O and Redirection Example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Dup2(fd2, fd3);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Read(fd2, &amp;c2,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  <p:sp>
        <p:nvSpPr>
          <p:cNvPr id="6" name="Rectangle 5"/>
          <p:cNvSpPr/>
          <p:nvPr/>
        </p:nvSpPr>
        <p:spPr>
          <a:xfrm>
            <a:off x="5249202" y="1578114"/>
            <a:ext cx="373380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c1 = </a:t>
            </a:r>
            <a:r>
              <a:rPr lang="pt-BR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c2 = </a:t>
            </a:r>
            <a:r>
              <a:rPr lang="pt-BR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c3 = </a:t>
            </a:r>
            <a:r>
              <a:rPr lang="pt-BR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3429000"/>
            <a:ext cx="310854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dup2(</a:t>
            </a:r>
            <a:r>
              <a:rPr lang="en-US" sz="2000" dirty="0" err="1">
                <a:latin typeface="Courier New"/>
                <a:cs typeface="Courier New"/>
              </a:rPr>
              <a:t>oldfd</a:t>
            </a:r>
            <a:r>
              <a:rPr lang="en-US" sz="2000" dirty="0">
                <a:latin typeface="Courier New"/>
                <a:cs typeface="Courier New"/>
              </a:rPr>
              <a:t>, </a:t>
            </a:r>
            <a:r>
              <a:rPr lang="en-US" sz="2000" dirty="0" err="1">
                <a:latin typeface="Courier New"/>
                <a:cs typeface="Courier New"/>
              </a:rPr>
              <a:t>newfd</a:t>
            </a:r>
            <a:r>
              <a:rPr lang="en-US" sz="2000" dirty="0">
                <a:latin typeface="Courier New"/>
                <a:cs typeface="Courier New"/>
              </a:rPr>
              <a:t>) 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971800" y="3629055"/>
            <a:ext cx="2277402" cy="28545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009240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Master Class: Process Control and I/O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</p:spTree>
    <p:extLst>
      <p:ext uri="{BB962C8B-B14F-4D97-AF65-F5344CB8AC3E}">
        <p14:creationId xmlns:p14="http://schemas.microsoft.com/office/powerpoint/2010/main" val="15800872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Master Class: Process Control and I/O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sleep(1-s);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1315865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c</a:t>
            </a:r>
          </a:p>
        </p:txBody>
      </p:sp>
      <p:sp>
        <p:nvSpPr>
          <p:cNvPr id="7" name="Rectangle 6"/>
          <p:cNvSpPr/>
          <p:nvPr/>
        </p:nvSpPr>
        <p:spPr>
          <a:xfrm>
            <a:off x="5249202" y="2362200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6169" y="3352800"/>
            <a:ext cx="30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Bonus: Which way does it go?</a:t>
            </a:r>
          </a:p>
        </p:txBody>
      </p:sp>
    </p:spTree>
    <p:extLst>
      <p:ext uri="{BB962C8B-B14F-4D97-AF65-F5344CB8AC3E}">
        <p14:creationId xmlns:p14="http://schemas.microsoft.com/office/powerpoint/2010/main" val="1263654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For Further Information</a:t>
            </a:r>
          </a:p>
        </p:txBody>
      </p:sp>
      <p:sp>
        <p:nvSpPr>
          <p:cNvPr id="65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7896225" cy="4972050"/>
          </a:xfrm>
        </p:spPr>
        <p:txBody>
          <a:bodyPr/>
          <a:lstStyle/>
          <a:p>
            <a:r>
              <a:rPr lang="en-US" dirty="0"/>
              <a:t>The Unix bible:</a:t>
            </a:r>
          </a:p>
          <a:p>
            <a:pPr lvl="1"/>
            <a:r>
              <a:rPr lang="en-US" dirty="0"/>
              <a:t>W. Richard  Stevens &amp; Stephen A. </a:t>
            </a:r>
            <a:r>
              <a:rPr lang="en-US" dirty="0" err="1"/>
              <a:t>Rago</a:t>
            </a:r>
            <a:r>
              <a:rPr lang="en-US" dirty="0"/>
              <a:t>, </a:t>
            </a:r>
            <a:r>
              <a:rPr lang="en-US" b="1" i="1" dirty="0"/>
              <a:t>Advanced Programming in the Unix Environment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Edition, Addison Wesley, 2005</a:t>
            </a:r>
          </a:p>
          <a:p>
            <a:pPr lvl="2"/>
            <a:r>
              <a:rPr lang="en-US" dirty="0"/>
              <a:t>Updated from Stevens’ 1993 book</a:t>
            </a:r>
          </a:p>
          <a:p>
            <a:endParaRPr lang="en-US" dirty="0"/>
          </a:p>
          <a:p>
            <a:r>
              <a:rPr lang="en-US" dirty="0"/>
              <a:t>Stevens is arguably the best technical writer ever.</a:t>
            </a:r>
          </a:p>
          <a:p>
            <a:pPr lvl="1"/>
            <a:r>
              <a:rPr lang="en-US" dirty="0"/>
              <a:t>Produced authoritative works in:</a:t>
            </a:r>
          </a:p>
          <a:p>
            <a:pPr lvl="2"/>
            <a:r>
              <a:rPr lang="en-US" dirty="0"/>
              <a:t>Unix programming</a:t>
            </a:r>
          </a:p>
          <a:p>
            <a:pPr lvl="2"/>
            <a:r>
              <a:rPr lang="en-US" dirty="0"/>
              <a:t>TCP/IP (the protocol that makes the Internet work)</a:t>
            </a:r>
          </a:p>
          <a:p>
            <a:pPr lvl="2"/>
            <a:r>
              <a:rPr lang="en-US" dirty="0"/>
              <a:t>Unix network programming</a:t>
            </a:r>
          </a:p>
          <a:p>
            <a:pPr lvl="2"/>
            <a:r>
              <a:rPr lang="en-US" dirty="0"/>
              <a:t>Unix IPC programming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5638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https://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  <a:hlinkClick r:id="rId3"/>
              </a:rPr>
              <a:t>github.com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/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  <a:hlinkClick r:id="rId3"/>
              </a:rPr>
              <a:t>shihyu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/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  <a:hlinkClick r:id="rId3"/>
              </a:rPr>
              <a:t>Linux_Programming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/tree/master/books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53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slides are provided as extra and is not part of the course coverage.  </a:t>
            </a:r>
          </a:p>
          <a:p>
            <a:r>
              <a:rPr lang="en-US" dirty="0"/>
              <a:t>Enjoy!</a:t>
            </a:r>
          </a:p>
        </p:txBody>
      </p:sp>
    </p:spTree>
    <p:extLst>
      <p:ext uri="{BB962C8B-B14F-4D97-AF65-F5344CB8AC3E}">
        <p14:creationId xmlns:p14="http://schemas.microsoft.com/office/powerpoint/2010/main" val="1109341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7620912" cy="573088"/>
          </a:xfrm>
        </p:spPr>
        <p:txBody>
          <a:bodyPr/>
          <a:lstStyle/>
          <a:p>
            <a:r>
              <a:rPr lang="en-US" dirty="0"/>
              <a:t>System Call Error Handling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899"/>
            <a:ext cx="8294687" cy="2647771"/>
          </a:xfrm>
        </p:spPr>
        <p:txBody>
          <a:bodyPr/>
          <a:lstStyle/>
          <a:p>
            <a:r>
              <a:rPr lang="en-US" dirty="0"/>
              <a:t>On error, Linux system-level functions typically return -1 and set global variable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to indicate cause. </a:t>
            </a:r>
          </a:p>
          <a:p>
            <a:r>
              <a:rPr lang="en-US" dirty="0"/>
              <a:t>Hard and fast rule: </a:t>
            </a:r>
          </a:p>
          <a:p>
            <a:pPr lvl="1"/>
            <a:r>
              <a:rPr lang="en-US" dirty="0"/>
              <a:t>You must check the return status of every system-level function</a:t>
            </a:r>
          </a:p>
          <a:p>
            <a:pPr lvl="1"/>
            <a:r>
              <a:rPr lang="en-US" dirty="0"/>
              <a:t>Only exception is the handful of functions that return </a:t>
            </a:r>
            <a:r>
              <a:rPr lang="en-US" b="1" dirty="0">
                <a:latin typeface="Courier New"/>
                <a:cs typeface="Courier New"/>
              </a:rPr>
              <a:t>void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28600" y="3810000"/>
            <a:ext cx="8634508" cy="120032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 {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strerror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exit(-1);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28487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Error-reporting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Can simplify somewhat using an </a:t>
            </a:r>
            <a:r>
              <a:rPr lang="en-US" i="1" dirty="0"/>
              <a:t>error-reporting function</a:t>
            </a:r>
            <a:r>
              <a:rPr lang="en-US" dirty="0"/>
              <a:t>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1981200"/>
            <a:ext cx="7664854" cy="14773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exit(-1);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4230469"/>
            <a:ext cx="4256209" cy="64633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81200" y="3200400"/>
            <a:ext cx="7010400" cy="1359932"/>
            <a:chOff x="1447800" y="3048000"/>
            <a:chExt cx="7010400" cy="1359932"/>
          </a:xfrm>
        </p:grpSpPr>
        <p:sp>
          <p:nvSpPr>
            <p:cNvPr id="7" name="TextBox 6"/>
            <p:cNvSpPr txBox="1"/>
            <p:nvPr/>
          </p:nvSpPr>
          <p:spPr>
            <a:xfrm>
              <a:off x="5410200" y="4038600"/>
              <a:ext cx="304800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Note: </a:t>
              </a:r>
              <a:r>
                <a:rPr lang="en-US" sz="1800" dirty="0" err="1">
                  <a:latin typeface="Calibri" pitchFamily="34" charset="0"/>
                </a:rPr>
                <a:t>csapp.c</a:t>
              </a:r>
              <a:r>
                <a:rPr lang="en-US" sz="1800" dirty="0">
                  <a:latin typeface="Calibri" pitchFamily="34" charset="0"/>
                </a:rPr>
                <a:t> exits with 0.</a:t>
              </a:r>
            </a:p>
          </p:txBody>
        </p:sp>
        <p:cxnSp>
          <p:nvCxnSpPr>
            <p:cNvPr id="9" name="Straight Arrow Connector 8"/>
            <p:cNvCxnSpPr>
              <a:stCxn id="7" idx="1"/>
            </p:cNvCxnSpPr>
            <p:nvPr/>
          </p:nvCxnSpPr>
          <p:spPr bwMode="auto">
            <a:xfrm flipH="1" flipV="1">
              <a:off x="1447800" y="3048000"/>
              <a:ext cx="3962400" cy="117526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0281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Error-handling Wrappers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/>
              <a:t>We simplify the code we present to you even further by using Stevens-style error-handling wrappers: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 what you generally want to do in a real application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408872"/>
            <a:ext cx="4770769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5221069"/>
            <a:ext cx="2316900" cy="36933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15891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Similar to buffered RIO (later)</a:t>
            </a:r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059201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I/O and C Standard I/O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769" y="1295400"/>
            <a:ext cx="8750300" cy="1371600"/>
          </a:xfrm>
        </p:spPr>
        <p:txBody>
          <a:bodyPr/>
          <a:lstStyle/>
          <a:p>
            <a:r>
              <a:rPr lang="en-US" dirty="0"/>
              <a:t>C Standard</a:t>
            </a:r>
          </a:p>
          <a:p>
            <a:pPr lvl="1"/>
            <a:r>
              <a:rPr lang="en-US" dirty="0"/>
              <a:t>Most useful for reading/writing files in applications</a:t>
            </a:r>
          </a:p>
          <a:p>
            <a:pPr lvl="1"/>
            <a:r>
              <a:rPr lang="en-US" dirty="0"/>
              <a:t>Provides </a:t>
            </a:r>
            <a:r>
              <a:rPr lang="en-US" dirty="0">
                <a:solidFill>
                  <a:schemeClr val="accent2"/>
                </a:solidFill>
              </a:rPr>
              <a:t>buffering</a:t>
            </a:r>
            <a:r>
              <a:rPr lang="en-US" dirty="0"/>
              <a:t> between program and actual files</a:t>
            </a:r>
          </a:p>
          <a:p>
            <a:r>
              <a:rPr lang="en-US" dirty="0"/>
              <a:t>Unix I/O</a:t>
            </a:r>
          </a:p>
          <a:p>
            <a:pPr lvl="1"/>
            <a:r>
              <a:rPr lang="en-US" dirty="0"/>
              <a:t>Lower level</a:t>
            </a:r>
          </a:p>
          <a:p>
            <a:pPr lvl="1"/>
            <a:r>
              <a:rPr lang="en-US" dirty="0"/>
              <a:t>Required for system and network programming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3654425" y="42084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3654425" y="57864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3656313" y="51006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4168839" y="44196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1155700" y="3746500"/>
            <a:ext cx="1989138" cy="1816100"/>
          </a:xfrm>
          <a:prstGeom prst="rect">
            <a:avLst/>
          </a:prstGeom>
          <a:solidFill>
            <a:srgbClr val="D5F1C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fopen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fdopen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fread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fwrite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sprintf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fgets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fputs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fflush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fseek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fclose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1444625" y="57150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3144838" y="61356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3175000" y="46355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5454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>
                <a:latin typeface="Courier" pitchFamily="2" charset="0"/>
              </a:rPr>
              <a:t>fd</a:t>
            </a:r>
            <a:r>
              <a:rPr lang="en-US" dirty="0"/>
              <a:t> on </a:t>
            </a:r>
            <a:r>
              <a:rPr lang="en-US" dirty="0">
                <a:latin typeface="Courier" pitchFamily="2" charset="0"/>
              </a:rPr>
              <a:t>“\n”</a:t>
            </a:r>
            <a:r>
              <a:rPr lang="en-US" dirty="0"/>
              <a:t> 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call</a:t>
            </a:r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  <p:extLst>
      <p:ext uri="{BB962C8B-B14F-4D97-AF65-F5344CB8AC3E}">
        <p14:creationId xmlns:p14="http://schemas.microsoft.com/office/powerpoint/2010/main" val="60563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Unix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5626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6...)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_exit(0)        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377110" y="4514672"/>
            <a:ext cx="5462089" cy="1015663"/>
          </a:xfrm>
          <a:prstGeom prst="rect">
            <a:avLst/>
          </a:prstGeom>
          <a:solidFill>
            <a:srgbClr val="3366FF">
              <a:alpha val="28000"/>
            </a:srgbClr>
          </a:solidFill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" pitchFamily="2" charset="0"/>
                <a:ea typeface="Calibri" charset="0"/>
                <a:cs typeface="Calibri" charset="0"/>
              </a:rPr>
              <a:t>strace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: a debugging tool in Linux. </a:t>
            </a:r>
          </a:p>
          <a:p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When you start a program using </a:t>
            </a:r>
            <a:r>
              <a:rPr lang="en-US" sz="2000" dirty="0" err="1">
                <a:latin typeface="Courier" pitchFamily="2" charset="0"/>
                <a:ea typeface="Calibri" charset="0"/>
                <a:cs typeface="Calibri" charset="0"/>
              </a:rPr>
              <a:t>strace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, it prints a list of system calls made by the program.</a:t>
            </a:r>
          </a:p>
        </p:txBody>
      </p:sp>
    </p:spTree>
    <p:extLst>
      <p:ext uri="{BB962C8B-B14F-4D97-AF65-F5344CB8AC3E}">
        <p14:creationId xmlns:p14="http://schemas.microsoft.com/office/powerpoint/2010/main" val="11408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077200" cy="573088"/>
          </a:xfrm>
        </p:spPr>
        <p:txBody>
          <a:bodyPr/>
          <a:lstStyle/>
          <a:p>
            <a:r>
              <a:rPr lang="en-US" dirty="0"/>
              <a:t>Fork Example #2 (Earlier Lecture)</a:t>
            </a:r>
          </a:p>
        </p:txBody>
      </p:sp>
      <p:sp>
        <p:nvSpPr>
          <p:cNvPr id="782339" name="Text Box 3"/>
          <p:cNvSpPr txBox="1">
            <a:spLocks noChangeArrowheads="1"/>
          </p:cNvSpPr>
          <p:nvPr/>
        </p:nvSpPr>
        <p:spPr bwMode="auto">
          <a:xfrm>
            <a:off x="990600" y="2509897"/>
            <a:ext cx="3023585" cy="2062103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fork2()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printf("L0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\n</a:t>
            </a:r>
            <a:r>
              <a:rPr lang="en-US" sz="1600" dirty="0">
                <a:latin typeface="Courier New" pitchFamily="49" charset="0"/>
              </a:rPr>
              <a:t>");</a:t>
            </a:r>
          </a:p>
          <a:p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r>
              <a:rPr lang="en-US" sz="1600" dirty="0">
                <a:latin typeface="Courier New" pitchFamily="49" charset="0"/>
              </a:rPr>
              <a:t>    printf("L1\n");    </a:t>
            </a:r>
          </a:p>
          <a:p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r>
              <a:rPr lang="en-US" sz="1600" dirty="0">
                <a:latin typeface="Courier New" pitchFamily="49" charset="0"/>
              </a:rPr>
              <a:t>    printf("Bye\n");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8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1076325"/>
          </a:xfrm>
        </p:spPr>
        <p:txBody>
          <a:bodyPr/>
          <a:lstStyle/>
          <a:p>
            <a:r>
              <a:rPr lang="en-US"/>
              <a:t>Key Points</a:t>
            </a:r>
          </a:p>
          <a:p>
            <a:pPr lvl="1"/>
            <a:r>
              <a:rPr lang="en-US"/>
              <a:t>Both parent and child can continue forking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64137" y="3916422"/>
            <a:ext cx="457200" cy="336550"/>
            <a:chOff x="3072" y="3120"/>
            <a:chExt cx="288" cy="212"/>
          </a:xfrm>
        </p:grpSpPr>
        <p:sp>
          <p:nvSpPr>
            <p:cNvPr id="782342" name="Line 6"/>
            <p:cNvSpPr>
              <a:spLocks noChangeShapeType="1"/>
            </p:cNvSpPr>
            <p:nvPr/>
          </p:nvSpPr>
          <p:spPr bwMode="auto">
            <a:xfrm>
              <a:off x="312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43" name="Text Box 7"/>
            <p:cNvSpPr txBox="1">
              <a:spLocks noChangeArrowheads="1"/>
            </p:cNvSpPr>
            <p:nvPr/>
          </p:nvSpPr>
          <p:spPr bwMode="auto">
            <a:xfrm>
              <a:off x="307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621337" y="3230622"/>
            <a:ext cx="533400" cy="1022350"/>
            <a:chOff x="3360" y="2688"/>
            <a:chExt cx="336" cy="644"/>
          </a:xfrm>
        </p:grpSpPr>
        <p:sp>
          <p:nvSpPr>
            <p:cNvPr id="782345" name="Line 9"/>
            <p:cNvSpPr>
              <a:spLocks noChangeShapeType="1"/>
            </p:cNvSpPr>
            <p:nvPr/>
          </p:nvSpPr>
          <p:spPr bwMode="auto">
            <a:xfrm flipV="1">
              <a:off x="336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360" y="2688"/>
              <a:ext cx="336" cy="644"/>
              <a:chOff x="3360" y="2688"/>
              <a:chExt cx="336" cy="644"/>
            </a:xfrm>
          </p:grpSpPr>
          <p:sp>
            <p:nvSpPr>
              <p:cNvPr id="782347" name="Line 11"/>
              <p:cNvSpPr>
                <a:spLocks noChangeShapeType="1"/>
              </p:cNvSpPr>
              <p:nvPr/>
            </p:nvSpPr>
            <p:spPr bwMode="auto">
              <a:xfrm>
                <a:off x="3360" y="2880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82348" name="Text Box 12"/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782349" name="Text Box 13"/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782350" name="Line 14"/>
              <p:cNvSpPr>
                <a:spLocks noChangeShapeType="1"/>
              </p:cNvSpPr>
              <p:nvPr/>
            </p:nvSpPr>
            <p:spPr bwMode="auto">
              <a:xfrm>
                <a:off x="3360" y="331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154737" y="2925822"/>
            <a:ext cx="627063" cy="1327150"/>
            <a:chOff x="3696" y="2496"/>
            <a:chExt cx="395" cy="836"/>
          </a:xfrm>
        </p:grpSpPr>
        <p:sp>
          <p:nvSpPr>
            <p:cNvPr id="782352" name="Line 16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3" name="Line 17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4" name="Line 18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5" name="Line 19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6" name="Text Box 20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7" name="Text Box 21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8" name="Text Box 22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9" name="Text Box 23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60" name="Line 24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61" name="Line 25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991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553200" cy="573088"/>
          </a:xfrm>
        </p:spPr>
        <p:txBody>
          <a:bodyPr/>
          <a:lstStyle/>
          <a:p>
            <a:r>
              <a:rPr lang="en-US"/>
              <a:t>Fork Example #2 (modified)</a:t>
            </a:r>
          </a:p>
        </p:txBody>
      </p:sp>
      <p:sp>
        <p:nvSpPr>
          <p:cNvPr id="786435" name="Text Box 3"/>
          <p:cNvSpPr txBox="1">
            <a:spLocks noChangeArrowheads="1"/>
          </p:cNvSpPr>
          <p:nvPr/>
        </p:nvSpPr>
        <p:spPr bwMode="auto">
          <a:xfrm>
            <a:off x="914400" y="2509897"/>
            <a:ext cx="3023585" cy="2062103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fork2a()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printf("L0");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printf("L1\n");  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printf("Bye\n");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86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399" y="1276350"/>
            <a:ext cx="7896225" cy="1238250"/>
          </a:xfrm>
        </p:spPr>
        <p:txBody>
          <a:bodyPr/>
          <a:lstStyle/>
          <a:p>
            <a:r>
              <a:rPr lang="en-US"/>
              <a:t>Removed the “\n” from the first printf</a:t>
            </a:r>
          </a:p>
          <a:p>
            <a:pPr lvl="1"/>
            <a:r>
              <a:rPr lang="en-US"/>
              <a:t>As a result, “L0” gets printed twice</a:t>
            </a:r>
          </a:p>
        </p:txBody>
      </p:sp>
      <p:sp>
        <p:nvSpPr>
          <p:cNvPr id="786441" name="Line 9"/>
          <p:cNvSpPr>
            <a:spLocks noChangeShapeType="1"/>
          </p:cNvSpPr>
          <p:nvPr/>
        </p:nvSpPr>
        <p:spPr bwMode="auto">
          <a:xfrm flipV="1">
            <a:off x="5011737" y="354965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6443" name="Line 11"/>
          <p:cNvSpPr>
            <a:spLocks noChangeShapeType="1"/>
          </p:cNvSpPr>
          <p:nvPr/>
        </p:nvSpPr>
        <p:spPr bwMode="auto">
          <a:xfrm>
            <a:off x="5011737" y="354965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6444" name="Text Box 12"/>
          <p:cNvSpPr txBox="1">
            <a:spLocks noChangeArrowheads="1"/>
          </p:cNvSpPr>
          <p:nvPr/>
        </p:nvSpPr>
        <p:spPr bwMode="auto">
          <a:xfrm>
            <a:off x="5011737" y="3930650"/>
            <a:ext cx="6731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L0L1</a:t>
            </a:r>
          </a:p>
        </p:txBody>
      </p:sp>
      <p:sp>
        <p:nvSpPr>
          <p:cNvPr id="786445" name="Text Box 13"/>
          <p:cNvSpPr txBox="1">
            <a:spLocks noChangeArrowheads="1"/>
          </p:cNvSpPr>
          <p:nvPr/>
        </p:nvSpPr>
        <p:spPr bwMode="auto">
          <a:xfrm>
            <a:off x="5011737" y="3244850"/>
            <a:ext cx="8255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L0L1</a:t>
            </a:r>
          </a:p>
        </p:txBody>
      </p:sp>
      <p:sp>
        <p:nvSpPr>
          <p:cNvPr id="786446" name="Line 14"/>
          <p:cNvSpPr>
            <a:spLocks noChangeShapeType="1"/>
          </p:cNvSpPr>
          <p:nvPr/>
        </p:nvSpPr>
        <p:spPr bwMode="auto">
          <a:xfrm>
            <a:off x="5011737" y="423545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773737" y="2940050"/>
            <a:ext cx="627063" cy="1327150"/>
            <a:chOff x="3696" y="2496"/>
            <a:chExt cx="395" cy="836"/>
          </a:xfrm>
        </p:grpSpPr>
        <p:sp>
          <p:nvSpPr>
            <p:cNvPr id="786448" name="Line 16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49" name="Line 17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0" name="Line 18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1" name="Line 19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2" name="Text Box 20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3" name="Text Box 21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4" name="Text Box 22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5" name="Text Box 23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6" name="Line 24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7" name="Line 25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52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41" grpId="0" animBg="1"/>
      <p:bldP spid="786443" grpId="0" animBg="1"/>
      <p:bldP spid="786444" grpId="0"/>
      <p:bldP spid="786445" grpId="0"/>
      <p:bldP spid="7864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 dirty="0"/>
              <a:t>Repeated Slide: Reading 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short 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397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/>
              <a:t>Dealing with Short Counts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37" y="1295400"/>
            <a:ext cx="7896225" cy="49720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 or Unix pipes</a:t>
            </a:r>
          </a:p>
          <a:p>
            <a:endParaRPr lang="en-US" dirty="0"/>
          </a:p>
          <a:p>
            <a:r>
              <a:rPr lang="en-US" dirty="0"/>
              <a:t>Short 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8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3"/>
            <a:ext cx="4953000" cy="573087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670925" cy="4972050"/>
          </a:xfrm>
        </p:spPr>
        <p:txBody>
          <a:bodyPr/>
          <a:lstStyle/>
          <a:p>
            <a:r>
              <a:rPr lang="en-US" dirty="0"/>
              <a:t>A Linux </a:t>
            </a:r>
            <a:r>
              <a:rPr lang="en-US" i="1" dirty="0">
                <a:solidFill>
                  <a:srgbClr val="C00000"/>
                </a:solidFill>
              </a:rPr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/>
              <a:t>B</a:t>
            </a:r>
            <a:r>
              <a:rPr lang="en-US" i="1" baseline="-25000" dirty="0"/>
              <a:t>0 </a:t>
            </a:r>
            <a:r>
              <a:rPr lang="en-US" i="1" dirty="0"/>
              <a:t>, B</a:t>
            </a:r>
            <a:r>
              <a:rPr lang="en-US" i="1" baseline="-25000" dirty="0"/>
              <a:t>1 </a:t>
            </a:r>
            <a:r>
              <a:rPr lang="en-US" i="1" dirty="0"/>
              <a:t>, 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Cool fact: All 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 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   </a:t>
            </a:r>
            <a:r>
              <a:rPr lang="en-US" dirty="0"/>
              <a:t>(terminal)</a:t>
            </a:r>
          </a:p>
          <a:p>
            <a:endParaRPr lang="en-US" dirty="0"/>
          </a:p>
          <a:p>
            <a:r>
              <a:rPr lang="en-US" dirty="0"/>
              <a:t>Even the kernel is represented as a file: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/boot/</a:t>
            </a:r>
            <a:r>
              <a:rPr lang="en-US" b="1" dirty="0">
                <a:latin typeface="Courier New"/>
                <a:cs typeface="Courier New"/>
              </a:rPr>
              <a:t>vmlinuz-3.13.0-55-generic </a:t>
            </a:r>
            <a:r>
              <a:rPr lang="en-US" dirty="0"/>
              <a:t>(kernel image)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            	                                                  </a:t>
            </a:r>
            <a:r>
              <a:rPr lang="en-US" dirty="0"/>
              <a:t>(kernel data structures)</a:t>
            </a:r>
          </a:p>
        </p:txBody>
      </p:sp>
    </p:spTree>
    <p:extLst>
      <p:ext uri="{BB962C8B-B14F-4D97-AF65-F5344CB8AC3E}">
        <p14:creationId xmlns:p14="http://schemas.microsoft.com/office/powerpoint/2010/main" val="160136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7" y="438150"/>
            <a:ext cx="8716963" cy="781050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7150"/>
            <a:ext cx="8307387" cy="4997450"/>
          </a:xfrm>
        </p:spPr>
        <p:txBody>
          <a:bodyPr/>
          <a:lstStyle/>
          <a:p>
            <a:r>
              <a:rPr lang="en-US" dirty="0"/>
              <a:t>Elegant mapping of files to devices allows kernel to export simple interface called </a:t>
            </a:r>
            <a:r>
              <a:rPr lang="en-US" i="1" dirty="0"/>
              <a:t>Unix I/O:</a:t>
            </a:r>
          </a:p>
          <a:p>
            <a:pPr lvl="1"/>
            <a:r>
              <a:rPr lang="en-US" dirty="0"/>
              <a:t>Opening and closing files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close()</a:t>
            </a:r>
          </a:p>
          <a:p>
            <a:pPr lvl="1"/>
            <a:r>
              <a:rPr lang="en-US" dirty="0"/>
              <a:t>Reading and writing a file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and  </a:t>
            </a:r>
            <a:r>
              <a:rPr lang="en-US" b="1" dirty="0">
                <a:latin typeface="Courier New" pitchFamily="49" charset="0"/>
              </a:rPr>
              <a:t>write()</a:t>
            </a:r>
          </a:p>
          <a:p>
            <a:pPr lvl="1"/>
            <a:r>
              <a:rPr lang="en-US" dirty="0"/>
              <a:t>Changing the </a:t>
            </a:r>
            <a:r>
              <a:rPr lang="en-US" b="1" i="1" dirty="0">
                <a:solidFill>
                  <a:srgbClr val="C00000"/>
                </a:solidFill>
              </a:rPr>
              <a:t>current file position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(seek)</a:t>
            </a:r>
          </a:p>
          <a:p>
            <a:pPr lvl="2"/>
            <a:r>
              <a:rPr lang="en-US" dirty="0"/>
              <a:t>indicates next offset into file to read or write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lseek</a:t>
            </a:r>
            <a:r>
              <a:rPr lang="en-US" b="1" dirty="0">
                <a:latin typeface="Courier New" pitchFamily="49" charset="0"/>
              </a:rPr>
              <a:t>()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151434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979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stdin, stdout, stderr</a:t>
            </a:r>
            <a:endParaRPr lang="en-GB" dirty="0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5241925" cy="4972050"/>
          </a:xfrm>
        </p:spPr>
        <p:txBody>
          <a:bodyPr/>
          <a:lstStyle/>
          <a:p>
            <a:r>
              <a:rPr lang="en-GB" dirty="0"/>
              <a:t>In UNIX, every process has three “special” files already open:</a:t>
            </a:r>
          </a:p>
          <a:p>
            <a:pPr lvl="1"/>
            <a:r>
              <a:rPr lang="en-GB" dirty="0"/>
              <a:t> standard input (</a:t>
            </a:r>
            <a:r>
              <a:rPr lang="en-GB" dirty="0" err="1"/>
              <a:t>stdin</a:t>
            </a:r>
            <a:r>
              <a:rPr lang="en-GB" dirty="0"/>
              <a:t>) – </a:t>
            </a:r>
            <a:r>
              <a:rPr lang="en-GB" dirty="0" err="1"/>
              <a:t>filehandle</a:t>
            </a:r>
            <a:r>
              <a:rPr lang="en-GB" dirty="0"/>
              <a:t> 0</a:t>
            </a:r>
          </a:p>
          <a:p>
            <a:pPr lvl="1"/>
            <a:r>
              <a:rPr lang="en-GB" dirty="0"/>
              <a:t> standard output (</a:t>
            </a:r>
            <a:r>
              <a:rPr lang="en-GB" dirty="0" err="1"/>
              <a:t>stdout</a:t>
            </a:r>
            <a:r>
              <a:rPr lang="en-GB" dirty="0"/>
              <a:t>) – </a:t>
            </a:r>
            <a:r>
              <a:rPr lang="en-GB" dirty="0" err="1"/>
              <a:t>filehandle</a:t>
            </a:r>
            <a:r>
              <a:rPr lang="en-GB" dirty="0"/>
              <a:t> 1</a:t>
            </a:r>
          </a:p>
          <a:p>
            <a:pPr lvl="1"/>
            <a:r>
              <a:rPr lang="en-GB" dirty="0"/>
              <a:t> standard error (</a:t>
            </a:r>
            <a:r>
              <a:rPr lang="en-GB" dirty="0" err="1"/>
              <a:t>stderr</a:t>
            </a:r>
            <a:r>
              <a:rPr lang="en-GB" dirty="0"/>
              <a:t>) – </a:t>
            </a:r>
            <a:r>
              <a:rPr lang="en-GB" dirty="0" err="1"/>
              <a:t>filehandle</a:t>
            </a:r>
            <a:r>
              <a:rPr lang="en-GB" dirty="0"/>
              <a:t> 2</a:t>
            </a:r>
          </a:p>
          <a:p>
            <a:r>
              <a:rPr lang="en-GB" dirty="0"/>
              <a:t>By default, </a:t>
            </a:r>
            <a:r>
              <a:rPr lang="en-GB" dirty="0" err="1"/>
              <a:t>stdin</a:t>
            </a:r>
            <a:r>
              <a:rPr lang="en-GB" dirty="0"/>
              <a:t> and </a:t>
            </a:r>
            <a:r>
              <a:rPr lang="en-GB" dirty="0" err="1"/>
              <a:t>stdout</a:t>
            </a:r>
            <a:r>
              <a:rPr lang="en-GB" dirty="0"/>
              <a:t> are connected to the terminal device of the process.</a:t>
            </a:r>
          </a:p>
          <a:p>
            <a:pPr lvl="1"/>
            <a:r>
              <a:rPr lang="en-GB" dirty="0"/>
              <a:t>Originally, terminals were physically connected to the computer by a serial line</a:t>
            </a:r>
          </a:p>
          <a:p>
            <a:pPr lvl="1"/>
            <a:r>
              <a:rPr lang="en-GB" dirty="0"/>
              <a:t>These days, we use “virtual terminals” using </a:t>
            </a:r>
            <a:r>
              <a:rPr lang="en-GB" dirty="0" err="1"/>
              <a:t>ssh</a:t>
            </a:r>
            <a:endParaRPr lang="en-GB" dirty="0"/>
          </a:p>
        </p:txBody>
      </p:sp>
      <p:pic>
        <p:nvPicPr>
          <p:cNvPr id="993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7668" y="1627701"/>
            <a:ext cx="3187932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9333" name="Text Box 4"/>
          <p:cNvSpPr txBox="1">
            <a:spLocks noChangeArrowheads="1"/>
          </p:cNvSpPr>
          <p:nvPr/>
        </p:nvSpPr>
        <p:spPr bwMode="auto">
          <a:xfrm>
            <a:off x="6369121" y="4218501"/>
            <a:ext cx="1819898" cy="353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VT100 terminal</a:t>
            </a:r>
          </a:p>
        </p:txBody>
      </p:sp>
    </p:spTree>
    <p:extLst>
      <p:ext uri="{BB962C8B-B14F-4D97-AF65-F5344CB8AC3E}">
        <p14:creationId xmlns:p14="http://schemas.microsoft.com/office/powerpoint/2010/main" val="559434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disk files. Descriptor 1 (</a:t>
            </a:r>
            <a:r>
              <a:rPr lang="en-US" dirty="0" err="1"/>
              <a:t>stdout</a:t>
            </a:r>
            <a:r>
              <a:rPr lang="en-US" dirty="0"/>
              <a:t>) and 2 (</a:t>
            </a:r>
            <a:r>
              <a:rPr lang="en-US" dirty="0" err="1"/>
              <a:t>stderr</a:t>
            </a:r>
            <a:r>
              <a:rPr lang="en-US" dirty="0"/>
              <a:t>) points to terminal, and descriptor 4 points to file opened on the disk.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76200" y="6248400"/>
            <a:ext cx="351775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File </a:t>
            </a:r>
            <a:r>
              <a:rPr lang="en-US" sz="1800" i="1" dirty="0" err="1">
                <a:solidFill>
                  <a:srgbClr val="0070C0"/>
                </a:solidFill>
                <a:latin typeface="Calibri" pitchFamily="34" charset="0"/>
              </a:rPr>
              <a:t>pos</a:t>
            </a: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 is maintained per open file</a:t>
            </a:r>
          </a:p>
        </p:txBody>
      </p:sp>
    </p:spTree>
    <p:extLst>
      <p:ext uri="{BB962C8B-B14F-4D97-AF65-F5344CB8AC3E}">
        <p14:creationId xmlns:p14="http://schemas.microsoft.com/office/powerpoint/2010/main" val="8016512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5091797" y="6203484"/>
            <a:ext cx="383720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Different logical but same physical file</a:t>
            </a:r>
          </a:p>
        </p:txBody>
      </p:sp>
    </p:spTree>
    <p:extLst>
      <p:ext uri="{BB962C8B-B14F-4D97-AF65-F5344CB8AC3E}">
        <p14:creationId xmlns:p14="http://schemas.microsoft.com/office/powerpoint/2010/main" val="208698155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10982</TotalTime>
  <Words>3651</Words>
  <Application>Microsoft Macintosh PowerPoint</Application>
  <PresentationFormat>On-screen Show (4:3)</PresentationFormat>
  <Paragraphs>748</Paragraphs>
  <Slides>35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MS Gothic</vt:lpstr>
      <vt:lpstr>Arial</vt:lpstr>
      <vt:lpstr>Arial Narrow</vt:lpstr>
      <vt:lpstr>Calibri</vt:lpstr>
      <vt:lpstr>Courier</vt:lpstr>
      <vt:lpstr>Courier New</vt:lpstr>
      <vt:lpstr>Tahoma</vt:lpstr>
      <vt:lpstr>Times New Roman</vt:lpstr>
      <vt:lpstr>Wingdings</vt:lpstr>
      <vt:lpstr>Wingdings 2</vt:lpstr>
      <vt:lpstr>template2007</vt:lpstr>
      <vt:lpstr>File Abstraction</vt:lpstr>
      <vt:lpstr>UNIX File Abstraction</vt:lpstr>
      <vt:lpstr>Unix I/O and C Standard I/O</vt:lpstr>
      <vt:lpstr>Unix I/O Overview</vt:lpstr>
      <vt:lpstr>Unix I/O Overview</vt:lpstr>
      <vt:lpstr>Opening Files</vt:lpstr>
      <vt:lpstr>stdin, stdout, stderr</vt:lpstr>
      <vt:lpstr>How the Unix Kernel Represents Open Files</vt:lpstr>
      <vt:lpstr>File Sharing</vt:lpstr>
      <vt:lpstr>How Processes Share Files: fork()</vt:lpstr>
      <vt:lpstr>How Processes Share Files: fork()</vt:lpstr>
      <vt:lpstr>Shell redirection</vt:lpstr>
      <vt:lpstr>Initially</vt:lpstr>
      <vt:lpstr>All we need to do is to point stdout to a file</vt:lpstr>
      <vt:lpstr>dup() : before</vt:lpstr>
      <vt:lpstr>dup() : after</vt:lpstr>
      <vt:lpstr>dup2() : before</vt:lpstr>
      <vt:lpstr>dup2() :   after</vt:lpstr>
      <vt:lpstr>dup() and dup2()pseudocode</vt:lpstr>
      <vt:lpstr>I/O and Redirection Example </vt:lpstr>
      <vt:lpstr>I/O and Redirection Example </vt:lpstr>
      <vt:lpstr>Master Class: Process Control and I/O</vt:lpstr>
      <vt:lpstr>Master Class: Process Control and I/O</vt:lpstr>
      <vt:lpstr>For Further Information</vt:lpstr>
      <vt:lpstr>Bonus material</vt:lpstr>
      <vt:lpstr>System Call Error Handling</vt:lpstr>
      <vt:lpstr>Error-reporting functions </vt:lpstr>
      <vt:lpstr>Error-handling Wrappers </vt:lpstr>
      <vt:lpstr>Standard I/O Streams</vt:lpstr>
      <vt:lpstr>Buffering in Standard I/O</vt:lpstr>
      <vt:lpstr>Standard I/O Buffering in Action</vt:lpstr>
      <vt:lpstr>Fork Example #2 (Earlier Lecture)</vt:lpstr>
      <vt:lpstr>Fork Example #2 (modified)</vt:lpstr>
      <vt:lpstr>Repeated Slide: Reading Files</vt:lpstr>
      <vt:lpstr>Dealing with Short Counts</vt:lpstr>
    </vt:vector>
  </TitlesOfParts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Microsoft Office User</cp:lastModifiedBy>
  <cp:revision>519</cp:revision>
  <cp:lastPrinted>1999-09-20T15:19:18Z</cp:lastPrinted>
  <dcterms:created xsi:type="dcterms:W3CDTF">2013-02-26T08:07:57Z</dcterms:created>
  <dcterms:modified xsi:type="dcterms:W3CDTF">2020-02-16T13:04:17Z</dcterms:modified>
</cp:coreProperties>
</file>