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1537" r:id="rId2"/>
    <p:sldId id="1542" r:id="rId3"/>
    <p:sldId id="1543" r:id="rId4"/>
    <p:sldId id="1544" r:id="rId5"/>
    <p:sldId id="1545" r:id="rId6"/>
    <p:sldId id="1546" r:id="rId7"/>
    <p:sldId id="1547" r:id="rId8"/>
    <p:sldId id="1548" r:id="rId9"/>
    <p:sldId id="1549" r:id="rId10"/>
    <p:sldId id="1550" r:id="rId11"/>
    <p:sldId id="1551" r:id="rId12"/>
    <p:sldId id="1552" r:id="rId13"/>
    <p:sldId id="1553" r:id="rId14"/>
    <p:sldId id="1554" r:id="rId15"/>
    <p:sldId id="1555" r:id="rId16"/>
    <p:sldId id="1556" r:id="rId17"/>
    <p:sldId id="1557" r:id="rId18"/>
    <p:sldId id="1558" r:id="rId19"/>
    <p:sldId id="1559" r:id="rId20"/>
    <p:sldId id="1560" r:id="rId21"/>
    <p:sldId id="1607" r:id="rId22"/>
    <p:sldId id="1562" r:id="rId23"/>
    <p:sldId id="1563" r:id="rId24"/>
    <p:sldId id="1564" r:id="rId25"/>
    <p:sldId id="1565" r:id="rId26"/>
    <p:sldId id="1566" r:id="rId27"/>
    <p:sldId id="1567" r:id="rId28"/>
    <p:sldId id="1568" r:id="rId29"/>
    <p:sldId id="1569" r:id="rId30"/>
    <p:sldId id="1570" r:id="rId31"/>
    <p:sldId id="1571" r:id="rId32"/>
    <p:sldId id="1572" r:id="rId33"/>
    <p:sldId id="1573" r:id="rId34"/>
    <p:sldId id="1574" r:id="rId35"/>
    <p:sldId id="1575" r:id="rId36"/>
    <p:sldId id="1576" r:id="rId37"/>
    <p:sldId id="1577" r:id="rId38"/>
    <p:sldId id="1578" r:id="rId39"/>
    <p:sldId id="1609" r:id="rId40"/>
    <p:sldId id="1580" r:id="rId41"/>
    <p:sldId id="1581" r:id="rId42"/>
    <p:sldId id="1582" r:id="rId43"/>
    <p:sldId id="1583" r:id="rId44"/>
    <p:sldId id="1584" r:id="rId45"/>
    <p:sldId id="1585" r:id="rId46"/>
    <p:sldId id="1586" r:id="rId47"/>
    <p:sldId id="1587" r:id="rId48"/>
    <p:sldId id="1589" r:id="rId49"/>
    <p:sldId id="1590" r:id="rId50"/>
    <p:sldId id="1591" r:id="rId51"/>
    <p:sldId id="1592" r:id="rId52"/>
    <p:sldId id="1593" r:id="rId53"/>
    <p:sldId id="1594" r:id="rId54"/>
    <p:sldId id="1595" r:id="rId55"/>
    <p:sldId id="1596" r:id="rId56"/>
    <p:sldId id="1597" r:id="rId57"/>
    <p:sldId id="1598" r:id="rId58"/>
    <p:sldId id="1599" r:id="rId59"/>
    <p:sldId id="1600" r:id="rId60"/>
    <p:sldId id="1601" r:id="rId61"/>
    <p:sldId id="1602" r:id="rId62"/>
    <p:sldId id="1603" r:id="rId63"/>
    <p:sldId id="1604" r:id="rId64"/>
    <p:sldId id="1605" r:id="rId65"/>
    <p:sldId id="1606" r:id="rId66"/>
  </p:sldIdLst>
  <p:sldSz cx="9144000" cy="6858000" type="screen4x3"/>
  <p:notesSz cx="7302500" cy="9586913"/>
  <p:custDataLst>
    <p:tags r:id="rId6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BD"/>
    <a:srgbClr val="630801"/>
    <a:srgbClr val="C01A01"/>
    <a:srgbClr val="990000"/>
    <a:srgbClr val="F1C7C7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5" autoAdjust="0"/>
    <p:restoredTop sz="95262" autoAdjust="0"/>
  </p:normalViewPr>
  <p:slideViewPr>
    <p:cSldViewPr snapToGrid="0">
      <p:cViewPr varScale="1">
        <p:scale>
          <a:sx n="87" d="100"/>
          <a:sy n="87" d="100"/>
        </p:scale>
        <p:origin x="62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58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4C1A35-9235-DE4F-9673-F39FFCE96A6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358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22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78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6C443A4-25F0-8140-A64F-5CCA6E4B73A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/>
          </a:p>
        </p:txBody>
      </p:sp>
      <p:sp>
        <p:nvSpPr>
          <p:cNvPr id="378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62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99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46D81C-549D-604A-9612-2D6CC670E12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300"/>
          </a:p>
        </p:txBody>
      </p:sp>
      <p:sp>
        <p:nvSpPr>
          <p:cNvPr id="399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3D63784-1D31-C141-A53D-E382AFCBEBC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300"/>
          </a:p>
        </p:txBody>
      </p:sp>
      <p:sp>
        <p:nvSpPr>
          <p:cNvPr id="419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0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40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65D6FB2-976D-3E40-A421-2020D8AB3E4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/>
          </a:p>
        </p:txBody>
      </p:sp>
      <p:sp>
        <p:nvSpPr>
          <p:cNvPr id="440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71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60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EDE4B1C-B3DF-5942-A43A-DA7CAF1A88F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/>
          </a:p>
        </p:txBody>
      </p:sp>
      <p:sp>
        <p:nvSpPr>
          <p:cNvPr id="460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92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81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AE41348-D18B-3749-9A90-03B1E6F1A9C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481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84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01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5F8D60-D9C2-AD47-844D-3F43B01D307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/>
          </a:p>
        </p:txBody>
      </p:sp>
      <p:sp>
        <p:nvSpPr>
          <p:cNvPr id="501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0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22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1DA14D3-0A36-D14C-AC10-3E26FCA5A9C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300"/>
          </a:p>
        </p:txBody>
      </p:sp>
      <p:sp>
        <p:nvSpPr>
          <p:cNvPr id="522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73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42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7DA90B8-E2CF-7341-A8EB-551BA77E9D9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94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4469147-BD3E-E94C-868A-92FBDB31EBC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22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63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7F6BDDD-B142-804E-9BD1-349FC0DF588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563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40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04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CC0BBC7-074B-1746-9AE5-BE415953D1F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604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5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04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CC0BBC7-074B-1746-9AE5-BE415953D1F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/>
          </a:p>
        </p:txBody>
      </p:sp>
      <p:sp>
        <p:nvSpPr>
          <p:cNvPr id="604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53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24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D54E3FF-5ECB-794D-BE2E-431D81D4286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/>
          </a:p>
        </p:txBody>
      </p:sp>
      <p:sp>
        <p:nvSpPr>
          <p:cNvPr id="624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55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45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461F30F-755C-174E-A92A-F118AE3A9B9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20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65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43C3A7B-0261-B84A-A713-2105995FA89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/>
          </a:p>
        </p:txBody>
      </p:sp>
      <p:sp>
        <p:nvSpPr>
          <p:cNvPr id="665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711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86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D1BDE55-1765-6E49-8AC5-41A6DB4470B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/>
          </a:p>
        </p:txBody>
      </p:sp>
      <p:sp>
        <p:nvSpPr>
          <p:cNvPr id="686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639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06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E2FBDAF-8877-3E49-BABF-A2C9F3EC7F2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300"/>
          </a:p>
        </p:txBody>
      </p:sp>
      <p:sp>
        <p:nvSpPr>
          <p:cNvPr id="706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08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27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05516EB-037A-6247-A437-AB943FA746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300"/>
          </a:p>
        </p:txBody>
      </p:sp>
      <p:sp>
        <p:nvSpPr>
          <p:cNvPr id="727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17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47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C38BA4-1A3D-074B-A08B-063506421A3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300"/>
          </a:p>
        </p:txBody>
      </p:sp>
      <p:sp>
        <p:nvSpPr>
          <p:cNvPr id="747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3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15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F7B840-5B4D-F240-B2EA-30B61E3B770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6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68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F968A3C-8D88-3C47-9CB1-167A45F9C70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734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88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FDA7FCB-0247-6F4F-A94D-24FBBF27499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788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435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08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7FFC872-6191-7B47-A080-78B9A42599E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3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701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29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4AEF31A-0396-CF46-8F9B-5CF95D97B5F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300"/>
          </a:p>
        </p:txBody>
      </p:sp>
      <p:sp>
        <p:nvSpPr>
          <p:cNvPr id="829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559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DE64A1-04A4-6D4F-8801-22F9E20782B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460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70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BB2491C-4CC7-9943-8B5E-272AB89D6F2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300"/>
          </a:p>
        </p:txBody>
      </p:sp>
      <p:sp>
        <p:nvSpPr>
          <p:cNvPr id="870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825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90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6BD20EA-DD51-054E-A6F2-3FC6448E9F6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300"/>
          </a:p>
        </p:txBody>
      </p:sp>
      <p:sp>
        <p:nvSpPr>
          <p:cNvPr id="890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61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11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A72452-0F42-9641-AAC9-1FB46E2DDB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300"/>
          </a:p>
        </p:txBody>
      </p:sp>
      <p:sp>
        <p:nvSpPr>
          <p:cNvPr id="911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19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67083CA-BAFB-6A4B-B189-C32255A7BAA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300"/>
          </a:p>
        </p:txBody>
      </p:sp>
      <p:sp>
        <p:nvSpPr>
          <p:cNvPr id="931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796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72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5CE95C7-92EA-9243-A2CE-D543A09503F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300"/>
          </a:p>
        </p:txBody>
      </p:sp>
      <p:sp>
        <p:nvSpPr>
          <p:cNvPr id="972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35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B444D20-E8C9-E447-9A6B-5DAD7BCD0B6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173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72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5CE95C7-92EA-9243-A2CE-D543A09503F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300"/>
          </a:p>
        </p:txBody>
      </p:sp>
      <p:sp>
        <p:nvSpPr>
          <p:cNvPr id="972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618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93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21AB049-E1A8-C249-B4D0-CBB92DE7D5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300"/>
          </a:p>
        </p:txBody>
      </p:sp>
      <p:sp>
        <p:nvSpPr>
          <p:cNvPr id="993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93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089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13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C31C26E-AB8E-B149-B56A-487E1A83D5F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42</a:t>
            </a:fld>
            <a:endParaRPr lang="en-GB" altLang="en-US" sz="1300"/>
          </a:p>
        </p:txBody>
      </p:sp>
      <p:sp>
        <p:nvSpPr>
          <p:cNvPr id="1013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826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A1A3FB8-B1DF-F34D-965A-FF1F9EE0F97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817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54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51D94E7-90C2-3B4F-9A15-97913D686FF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300"/>
          </a:p>
        </p:txBody>
      </p:sp>
      <p:sp>
        <p:nvSpPr>
          <p:cNvPr id="1054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395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75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A983FA-9B65-A64F-B9B6-C64B8B4287A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300"/>
          </a:p>
        </p:txBody>
      </p:sp>
      <p:sp>
        <p:nvSpPr>
          <p:cNvPr id="1075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269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95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D8412E-7AEC-E04E-909C-1947C146717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300"/>
          </a:p>
        </p:txBody>
      </p:sp>
      <p:sp>
        <p:nvSpPr>
          <p:cNvPr id="1095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582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16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8007D93-FA1B-7640-9389-83EEA46953E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300"/>
          </a:p>
        </p:txBody>
      </p:sp>
      <p:sp>
        <p:nvSpPr>
          <p:cNvPr id="1116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470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46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EFC66A0-F0F1-BD4C-A81C-162B0D5FFB8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48</a:t>
            </a:fld>
            <a:endParaRPr lang="en-GB" altLang="en-US" sz="1300"/>
          </a:p>
        </p:txBody>
      </p:sp>
      <p:sp>
        <p:nvSpPr>
          <p:cNvPr id="1146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953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67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AA70F0-3421-0442-90FE-B9FE2275B92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49</a:t>
            </a:fld>
            <a:endParaRPr lang="en-GB" altLang="en-US" sz="1300"/>
          </a:p>
        </p:txBody>
      </p:sp>
      <p:sp>
        <p:nvSpPr>
          <p:cNvPr id="1167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10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56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85EBD97-FDF1-7540-86C6-17465FE8B9A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035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87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E428525-CF96-DA4B-9F47-B8CAE05A39B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50</a:t>
            </a:fld>
            <a:endParaRPr lang="en-GB" altLang="en-US" sz="1300"/>
          </a:p>
        </p:txBody>
      </p:sp>
      <p:sp>
        <p:nvSpPr>
          <p:cNvPr id="1187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622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08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46DE9B1-BCDC-DA48-99A3-C421C1B916F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51</a:t>
            </a:fld>
            <a:endParaRPr lang="en-GB" altLang="en-US" sz="1300"/>
          </a:p>
        </p:txBody>
      </p:sp>
      <p:sp>
        <p:nvSpPr>
          <p:cNvPr id="1208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650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28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3C80697-EEB7-C046-A07E-13C7E693B0F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52</a:t>
            </a:fld>
            <a:endParaRPr lang="en-GB" altLang="en-US" sz="1300"/>
          </a:p>
        </p:txBody>
      </p:sp>
      <p:sp>
        <p:nvSpPr>
          <p:cNvPr id="1228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4661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49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1D25E48-A6DB-6443-967D-D84A2E48345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53</a:t>
            </a:fld>
            <a:endParaRPr lang="en-GB" altLang="en-US" sz="1300"/>
          </a:p>
        </p:txBody>
      </p:sp>
      <p:sp>
        <p:nvSpPr>
          <p:cNvPr id="1249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464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8072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05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189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81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8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76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02A0456-F8AA-174E-8D26-8763EE99E3D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300"/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94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96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0F0F084-17FE-0A48-A1B4-2A80590FE27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300"/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27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17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7629CA-5736-CC4E-9124-B1CB3634A2D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/>
          </a:p>
        </p:txBody>
      </p:sp>
      <p:sp>
        <p:nvSpPr>
          <p:cNvPr id="317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87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37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4C554A5-E350-2446-BB05-AC63B54FF53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300"/>
          </a:p>
        </p:txBody>
      </p:sp>
      <p:sp>
        <p:nvSpPr>
          <p:cNvPr id="337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4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GB" altLang="en-US" dirty="0"/>
              <a:t>Memory Management and Virtual Memory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5628290"/>
            <a:ext cx="7678738" cy="11535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of the slides are adapted from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Matt Welsh’s.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 err="1">
                <a:latin typeface="Calibri" charset="0"/>
                <a:ea typeface="Calibri" charset="0"/>
                <a:cs typeface="Calibri" charset="0"/>
              </a:rPr>
              <a:t>Tanenbaum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, Modern Operating Systems 3 e, (c) 2008 Prentice-Hall, Inc. All rights reserved. 0-13-6006639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Silberschatz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, and Gagne.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Fixed Partitions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Advantages: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Fast context switch – only need to update base register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Simple memory management code: Locate empty partition when running new process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Disadvantages: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Internal fragmentation</a:t>
            </a:r>
          </a:p>
          <a:p>
            <a:pPr marL="1137617" lvl="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Must consume entire partition, rest of partition is </a:t>
            </a:r>
            <a:r>
              <a:rPr lang="ja-JP" altLang="en-GB" dirty="0"/>
              <a:t>“</a:t>
            </a:r>
            <a:r>
              <a:rPr lang="en-GB" altLang="ja-JP" dirty="0"/>
              <a:t>wasted</a:t>
            </a:r>
            <a:r>
              <a:rPr lang="ja-JP" altLang="en-GB" dirty="0"/>
              <a:t>”</a:t>
            </a:r>
            <a:endParaRPr lang="en-GB" altLang="ja-JP" dirty="0"/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Static partition sizes</a:t>
            </a:r>
          </a:p>
          <a:p>
            <a:pPr marL="1137617" lvl="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 single size is appropriate for all programs!</a:t>
            </a:r>
          </a:p>
        </p:txBody>
      </p:sp>
    </p:spTree>
    <p:extLst>
      <p:ext uri="{BB962C8B-B14F-4D97-AF65-F5344CB8AC3E}">
        <p14:creationId xmlns:p14="http://schemas.microsoft.com/office/powerpoint/2010/main" val="632253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2682721" y="3716885"/>
            <a:ext cx="2424960" cy="915840"/>
          </a:xfrm>
          <a:prstGeom prst="roundRect">
            <a:avLst>
              <a:gd name="adj" fmla="val 153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Variable Partitions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22713"/>
            <a:ext cx="7896225" cy="1185167"/>
          </a:xfrm>
        </p:spPr>
        <p:txBody>
          <a:bodyPr>
            <a:normAutofit fontScale="775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Obvious next step: Allow variable-sized partitions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Now requires both a </a:t>
            </a:r>
            <a:r>
              <a:rPr lang="en-GB" altLang="en-US" i="1" dirty="0">
                <a:solidFill>
                  <a:srgbClr val="993333"/>
                </a:solidFill>
              </a:rPr>
              <a:t>base register</a:t>
            </a:r>
            <a:r>
              <a:rPr lang="en-GB" altLang="en-US" dirty="0"/>
              <a:t> and a </a:t>
            </a:r>
            <a:r>
              <a:rPr lang="en-GB" altLang="en-US" i="1" dirty="0">
                <a:solidFill>
                  <a:srgbClr val="993333"/>
                </a:solidFill>
              </a:rPr>
              <a:t>limit register</a:t>
            </a:r>
            <a:r>
              <a:rPr lang="en-GB" altLang="en-US" dirty="0"/>
              <a:t> for performing memory access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Solves the internal fragmentation problem: size partition based on process needs</a:t>
            </a: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6000481" y="2403606"/>
            <a:ext cx="1033920" cy="480960"/>
            <a:chOff x="4167" y="1416"/>
            <a:chExt cx="718" cy="334"/>
          </a:xfrm>
        </p:grpSpPr>
        <p:sp>
          <p:nvSpPr>
            <p:cNvPr id="36914" name="AutoShape 5"/>
            <p:cNvSpPr>
              <a:spLocks noChangeArrowheads="1"/>
            </p:cNvSpPr>
            <p:nvPr/>
          </p:nvSpPr>
          <p:spPr bwMode="auto">
            <a:xfrm>
              <a:off x="4167" y="141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15" name="AutoShape 6"/>
            <p:cNvSpPr>
              <a:spLocks noChangeArrowheads="1"/>
            </p:cNvSpPr>
            <p:nvPr/>
          </p:nvSpPr>
          <p:spPr bwMode="auto">
            <a:xfrm>
              <a:off x="4167" y="141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0</a:t>
              </a:r>
            </a:p>
          </p:txBody>
        </p:sp>
      </p:grpSp>
      <p:grpSp>
        <p:nvGrpSpPr>
          <p:cNvPr id="36869" name="Group 7"/>
          <p:cNvGrpSpPr>
            <a:grpSpLocks/>
          </p:cNvGrpSpPr>
          <p:nvPr/>
        </p:nvGrpSpPr>
        <p:grpSpPr bwMode="auto">
          <a:xfrm>
            <a:off x="6000481" y="2887446"/>
            <a:ext cx="1033920" cy="342720"/>
            <a:chOff x="4167" y="1752"/>
            <a:chExt cx="718" cy="238"/>
          </a:xfrm>
        </p:grpSpPr>
        <p:sp>
          <p:nvSpPr>
            <p:cNvPr id="36912" name="AutoShape 8"/>
            <p:cNvSpPr>
              <a:spLocks noChangeArrowheads="1"/>
            </p:cNvSpPr>
            <p:nvPr/>
          </p:nvSpPr>
          <p:spPr bwMode="auto">
            <a:xfrm>
              <a:off x="4167" y="1752"/>
              <a:ext cx="719" cy="239"/>
            </a:xfrm>
            <a:prstGeom prst="roundRect">
              <a:avLst>
                <a:gd name="adj" fmla="val 417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13" name="AutoShape 9"/>
            <p:cNvSpPr>
              <a:spLocks noChangeArrowheads="1"/>
            </p:cNvSpPr>
            <p:nvPr/>
          </p:nvSpPr>
          <p:spPr bwMode="auto">
            <a:xfrm>
              <a:off x="4167" y="1752"/>
              <a:ext cx="719" cy="239"/>
            </a:xfrm>
            <a:prstGeom prst="roundRect">
              <a:avLst>
                <a:gd name="adj" fmla="val 417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1</a:t>
              </a:r>
            </a:p>
          </p:txBody>
        </p:sp>
      </p:grpSp>
      <p:grpSp>
        <p:nvGrpSpPr>
          <p:cNvPr id="36870" name="Group 10"/>
          <p:cNvGrpSpPr>
            <a:grpSpLocks/>
          </p:cNvGrpSpPr>
          <p:nvPr/>
        </p:nvGrpSpPr>
        <p:grpSpPr bwMode="auto">
          <a:xfrm>
            <a:off x="6000481" y="3364086"/>
            <a:ext cx="1033920" cy="488160"/>
            <a:chOff x="4167" y="2083"/>
            <a:chExt cx="718" cy="339"/>
          </a:xfrm>
        </p:grpSpPr>
        <p:sp>
          <p:nvSpPr>
            <p:cNvPr id="36910" name="AutoShape 11"/>
            <p:cNvSpPr>
              <a:spLocks noChangeArrowheads="1"/>
            </p:cNvSpPr>
            <p:nvPr/>
          </p:nvSpPr>
          <p:spPr bwMode="auto">
            <a:xfrm>
              <a:off x="4167" y="2083"/>
              <a:ext cx="719" cy="340"/>
            </a:xfrm>
            <a:prstGeom prst="roundRect">
              <a:avLst>
                <a:gd name="adj" fmla="val 29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11" name="AutoShape 12"/>
            <p:cNvSpPr>
              <a:spLocks noChangeArrowheads="1"/>
            </p:cNvSpPr>
            <p:nvPr/>
          </p:nvSpPr>
          <p:spPr bwMode="auto">
            <a:xfrm>
              <a:off x="4167" y="2083"/>
              <a:ext cx="719" cy="340"/>
            </a:xfrm>
            <a:prstGeom prst="roundRect">
              <a:avLst>
                <a:gd name="adj" fmla="val 29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2</a:t>
              </a:r>
            </a:p>
          </p:txBody>
        </p:sp>
      </p:grpSp>
      <p:grpSp>
        <p:nvGrpSpPr>
          <p:cNvPr id="36871" name="Group 13"/>
          <p:cNvGrpSpPr>
            <a:grpSpLocks/>
          </p:cNvGrpSpPr>
          <p:nvPr/>
        </p:nvGrpSpPr>
        <p:grpSpPr bwMode="auto">
          <a:xfrm>
            <a:off x="6000481" y="4062485"/>
            <a:ext cx="1033920" cy="518400"/>
            <a:chOff x="4167" y="2568"/>
            <a:chExt cx="718" cy="360"/>
          </a:xfrm>
        </p:grpSpPr>
        <p:sp>
          <p:nvSpPr>
            <p:cNvPr id="36908" name="AutoShape 14"/>
            <p:cNvSpPr>
              <a:spLocks noChangeArrowheads="1"/>
            </p:cNvSpPr>
            <p:nvPr/>
          </p:nvSpPr>
          <p:spPr bwMode="auto">
            <a:xfrm>
              <a:off x="4167" y="2568"/>
              <a:ext cx="719" cy="361"/>
            </a:xfrm>
            <a:prstGeom prst="roundRect">
              <a:avLst>
                <a:gd name="adj" fmla="val 273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9" name="AutoShape 15"/>
            <p:cNvSpPr>
              <a:spLocks noChangeArrowheads="1"/>
            </p:cNvSpPr>
            <p:nvPr/>
          </p:nvSpPr>
          <p:spPr bwMode="auto">
            <a:xfrm>
              <a:off x="4167" y="2568"/>
              <a:ext cx="719" cy="361"/>
            </a:xfrm>
            <a:prstGeom prst="roundRect">
              <a:avLst>
                <a:gd name="adj" fmla="val 273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3</a:t>
              </a:r>
            </a:p>
          </p:txBody>
        </p:sp>
      </p:grpSp>
      <p:grpSp>
        <p:nvGrpSpPr>
          <p:cNvPr id="36872" name="Group 16"/>
          <p:cNvGrpSpPr>
            <a:grpSpLocks/>
          </p:cNvGrpSpPr>
          <p:nvPr/>
        </p:nvGrpSpPr>
        <p:grpSpPr bwMode="auto">
          <a:xfrm>
            <a:off x="6000481" y="4753686"/>
            <a:ext cx="1033920" cy="982080"/>
            <a:chOff x="4167" y="3048"/>
            <a:chExt cx="718" cy="682"/>
          </a:xfrm>
        </p:grpSpPr>
        <p:sp>
          <p:nvSpPr>
            <p:cNvPr id="36906" name="AutoShape 17"/>
            <p:cNvSpPr>
              <a:spLocks noChangeArrowheads="1"/>
            </p:cNvSpPr>
            <p:nvPr/>
          </p:nvSpPr>
          <p:spPr bwMode="auto">
            <a:xfrm>
              <a:off x="4167" y="3048"/>
              <a:ext cx="719" cy="683"/>
            </a:xfrm>
            <a:prstGeom prst="roundRect">
              <a:avLst>
                <a:gd name="adj" fmla="val 144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7" name="AutoShape 18"/>
            <p:cNvSpPr>
              <a:spLocks noChangeArrowheads="1"/>
            </p:cNvSpPr>
            <p:nvPr/>
          </p:nvSpPr>
          <p:spPr bwMode="auto">
            <a:xfrm>
              <a:off x="4167" y="3048"/>
              <a:ext cx="719" cy="683"/>
            </a:xfrm>
            <a:prstGeom prst="roundRect">
              <a:avLst>
                <a:gd name="adj" fmla="val 144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4</a:t>
              </a:r>
            </a:p>
          </p:txBody>
        </p:sp>
      </p:grpSp>
      <p:sp>
        <p:nvSpPr>
          <p:cNvPr id="36873" name="AutoShape 19"/>
          <p:cNvSpPr>
            <a:spLocks noChangeArrowheads="1"/>
          </p:cNvSpPr>
          <p:nvPr/>
        </p:nvSpPr>
        <p:spPr bwMode="auto">
          <a:xfrm>
            <a:off x="5739841" y="2118486"/>
            <a:ext cx="1725120" cy="254880"/>
          </a:xfrm>
          <a:prstGeom prst="roundRect">
            <a:avLst>
              <a:gd name="adj" fmla="val 565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36874" name="Group 20"/>
          <p:cNvGrpSpPr>
            <a:grpSpLocks/>
          </p:cNvGrpSpPr>
          <p:nvPr/>
        </p:nvGrpSpPr>
        <p:grpSpPr bwMode="auto">
          <a:xfrm>
            <a:off x="1366561" y="3993366"/>
            <a:ext cx="1172160" cy="273600"/>
            <a:chOff x="949" y="2520"/>
            <a:chExt cx="814" cy="190"/>
          </a:xfrm>
        </p:grpSpPr>
        <p:sp>
          <p:nvSpPr>
            <p:cNvPr id="36904" name="AutoShape 21"/>
            <p:cNvSpPr>
              <a:spLocks noChangeArrowheads="1"/>
            </p:cNvSpPr>
            <p:nvPr/>
          </p:nvSpPr>
          <p:spPr bwMode="auto">
            <a:xfrm>
              <a:off x="949" y="2520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5" name="AutoShape 22"/>
            <p:cNvSpPr>
              <a:spLocks noChangeArrowheads="1"/>
            </p:cNvSpPr>
            <p:nvPr/>
          </p:nvSpPr>
          <p:spPr bwMode="auto">
            <a:xfrm>
              <a:off x="949" y="2520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36875" name="Oval 24"/>
          <p:cNvSpPr>
            <a:spLocks noChangeArrowheads="1"/>
          </p:cNvSpPr>
          <p:nvPr/>
        </p:nvSpPr>
        <p:spPr bwMode="auto">
          <a:xfrm>
            <a:off x="4410721" y="3924246"/>
            <a:ext cx="413280" cy="413280"/>
          </a:xfrm>
          <a:prstGeom prst="ellipse">
            <a:avLst/>
          </a:prstGeom>
          <a:solidFill>
            <a:srgbClr val="F0EBEB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76" name="AutoShape 25"/>
          <p:cNvSpPr>
            <a:spLocks noChangeArrowheads="1"/>
          </p:cNvSpPr>
          <p:nvPr/>
        </p:nvSpPr>
        <p:spPr bwMode="auto">
          <a:xfrm>
            <a:off x="4476959" y="3984726"/>
            <a:ext cx="292320" cy="292320"/>
          </a:xfrm>
          <a:prstGeom prst="roundRect">
            <a:avLst>
              <a:gd name="adj" fmla="val 491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+</a:t>
            </a:r>
          </a:p>
        </p:txBody>
      </p:sp>
      <p:sp>
        <p:nvSpPr>
          <p:cNvPr id="36877" name="AutoShape 26"/>
          <p:cNvSpPr>
            <a:spLocks noChangeArrowheads="1"/>
          </p:cNvSpPr>
          <p:nvPr/>
        </p:nvSpPr>
        <p:spPr bwMode="auto">
          <a:xfrm>
            <a:off x="1300321" y="4269845"/>
            <a:ext cx="13104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 address</a:t>
            </a:r>
          </a:p>
        </p:txBody>
      </p:sp>
      <p:grpSp>
        <p:nvGrpSpPr>
          <p:cNvPr id="36878" name="Group 27"/>
          <p:cNvGrpSpPr>
            <a:grpSpLocks/>
          </p:cNvGrpSpPr>
          <p:nvPr/>
        </p:nvGrpSpPr>
        <p:grpSpPr bwMode="auto">
          <a:xfrm>
            <a:off x="4065121" y="2749206"/>
            <a:ext cx="1172160" cy="273600"/>
            <a:chOff x="2823" y="1656"/>
            <a:chExt cx="814" cy="190"/>
          </a:xfrm>
        </p:grpSpPr>
        <p:sp>
          <p:nvSpPr>
            <p:cNvPr id="36902" name="AutoShape 28"/>
            <p:cNvSpPr>
              <a:spLocks noChangeArrowheads="1"/>
            </p:cNvSpPr>
            <p:nvPr/>
          </p:nvSpPr>
          <p:spPr bwMode="auto">
            <a:xfrm>
              <a:off x="2823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3" name="AutoShape 29"/>
            <p:cNvSpPr>
              <a:spLocks noChangeArrowheads="1"/>
            </p:cNvSpPr>
            <p:nvPr/>
          </p:nvSpPr>
          <p:spPr bwMode="auto">
            <a:xfrm>
              <a:off x="2823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P3</a:t>
              </a:r>
              <a:r>
                <a:rPr lang="ja-JP" altLang="en-GB" sz="1633">
                  <a:latin typeface="Calibri" charset="0"/>
                  <a:ea typeface="Calibri" charset="0"/>
                  <a:cs typeface="Calibri" charset="0"/>
                </a:rPr>
                <a:t>’</a:t>
              </a:r>
              <a:r>
                <a:rPr lang="en-GB" altLang="ja-JP" sz="1633">
                  <a:latin typeface="Calibri" charset="0"/>
                  <a:ea typeface="Calibri" charset="0"/>
                  <a:cs typeface="Calibri" charset="0"/>
                </a:rPr>
                <a:t>s base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6879" name="AutoShape 30"/>
          <p:cNvSpPr>
            <a:spLocks noChangeArrowheads="1"/>
          </p:cNvSpPr>
          <p:nvPr/>
        </p:nvSpPr>
        <p:spPr bwMode="auto">
          <a:xfrm>
            <a:off x="4065121" y="2472725"/>
            <a:ext cx="15336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base register</a:t>
            </a:r>
          </a:p>
        </p:txBody>
      </p:sp>
      <p:sp>
        <p:nvSpPr>
          <p:cNvPr id="36880" name="Line 31"/>
          <p:cNvSpPr>
            <a:spLocks noChangeShapeType="1"/>
          </p:cNvSpPr>
          <p:nvPr/>
        </p:nvSpPr>
        <p:spPr bwMode="auto">
          <a:xfrm>
            <a:off x="4825441" y="4131606"/>
            <a:ext cx="1105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1" name="Line 32"/>
          <p:cNvSpPr>
            <a:spLocks noChangeShapeType="1"/>
          </p:cNvSpPr>
          <p:nvPr/>
        </p:nvSpPr>
        <p:spPr bwMode="auto">
          <a:xfrm>
            <a:off x="3373921" y="4131606"/>
            <a:ext cx="9676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2" name="Line 33"/>
          <p:cNvSpPr>
            <a:spLocks noChangeShapeType="1"/>
          </p:cNvSpPr>
          <p:nvPr/>
        </p:nvSpPr>
        <p:spPr bwMode="auto">
          <a:xfrm>
            <a:off x="4618081" y="3025685"/>
            <a:ext cx="1440" cy="829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3" name="AutoShape 34"/>
          <p:cNvSpPr>
            <a:spLocks noChangeArrowheads="1"/>
          </p:cNvSpPr>
          <p:nvPr/>
        </p:nvSpPr>
        <p:spPr bwMode="auto">
          <a:xfrm>
            <a:off x="6000481" y="3233046"/>
            <a:ext cx="1036800" cy="204480"/>
          </a:xfrm>
          <a:prstGeom prst="roundRect">
            <a:avLst>
              <a:gd name="adj" fmla="val 704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1814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4" name="AutoShape 35"/>
          <p:cNvSpPr>
            <a:spLocks noChangeArrowheads="1"/>
          </p:cNvSpPr>
          <p:nvPr/>
        </p:nvSpPr>
        <p:spPr bwMode="auto">
          <a:xfrm>
            <a:off x="6000481" y="3855125"/>
            <a:ext cx="103680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1814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5" name="AutoShape 36"/>
          <p:cNvSpPr>
            <a:spLocks noChangeArrowheads="1"/>
          </p:cNvSpPr>
          <p:nvPr/>
        </p:nvSpPr>
        <p:spPr bwMode="auto">
          <a:xfrm>
            <a:off x="6000481" y="4546325"/>
            <a:ext cx="103680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1814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6886" name="Group 37"/>
          <p:cNvGrpSpPr>
            <a:grpSpLocks/>
          </p:cNvGrpSpPr>
          <p:nvPr/>
        </p:nvGrpSpPr>
        <p:grpSpPr bwMode="auto">
          <a:xfrm>
            <a:off x="2613601" y="2749206"/>
            <a:ext cx="1172160" cy="273600"/>
            <a:chOff x="1815" y="1656"/>
            <a:chExt cx="814" cy="190"/>
          </a:xfrm>
        </p:grpSpPr>
        <p:sp>
          <p:nvSpPr>
            <p:cNvPr id="36900" name="AutoShape 38"/>
            <p:cNvSpPr>
              <a:spLocks noChangeArrowheads="1"/>
            </p:cNvSpPr>
            <p:nvPr/>
          </p:nvSpPr>
          <p:spPr bwMode="auto">
            <a:xfrm>
              <a:off x="1815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1" name="AutoShape 39"/>
            <p:cNvSpPr>
              <a:spLocks noChangeArrowheads="1"/>
            </p:cNvSpPr>
            <p:nvPr/>
          </p:nvSpPr>
          <p:spPr bwMode="auto">
            <a:xfrm>
              <a:off x="1815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P3</a:t>
              </a:r>
              <a:r>
                <a:rPr lang="ja-JP" altLang="en-GB" sz="1633">
                  <a:latin typeface="Calibri" charset="0"/>
                  <a:ea typeface="Calibri" charset="0"/>
                  <a:cs typeface="Calibri" charset="0"/>
                </a:rPr>
                <a:t>’</a:t>
              </a:r>
              <a:r>
                <a:rPr lang="en-GB" altLang="ja-JP" sz="1633">
                  <a:latin typeface="Calibri" charset="0"/>
                  <a:ea typeface="Calibri" charset="0"/>
                  <a:cs typeface="Calibri" charset="0"/>
                </a:rPr>
                <a:t>s size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6887" name="AutoShape 40"/>
          <p:cNvSpPr>
            <a:spLocks noChangeArrowheads="1"/>
          </p:cNvSpPr>
          <p:nvPr/>
        </p:nvSpPr>
        <p:spPr bwMode="auto">
          <a:xfrm>
            <a:off x="2280961" y="2472725"/>
            <a:ext cx="14846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limit register</a:t>
            </a:r>
          </a:p>
        </p:txBody>
      </p:sp>
      <p:sp>
        <p:nvSpPr>
          <p:cNvPr id="36888" name="Line 41"/>
          <p:cNvSpPr>
            <a:spLocks noChangeShapeType="1"/>
          </p:cNvSpPr>
          <p:nvPr/>
        </p:nvSpPr>
        <p:spPr bwMode="auto">
          <a:xfrm>
            <a:off x="3166561" y="3025685"/>
            <a:ext cx="1440" cy="829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9" name="Freeform 43"/>
          <p:cNvSpPr>
            <a:spLocks noChangeArrowheads="1"/>
          </p:cNvSpPr>
          <p:nvPr/>
        </p:nvSpPr>
        <p:spPr bwMode="auto">
          <a:xfrm>
            <a:off x="2959201" y="3924246"/>
            <a:ext cx="413280" cy="413280"/>
          </a:xfrm>
          <a:custGeom>
            <a:avLst/>
            <a:gdLst>
              <a:gd name="T0" fmla="*/ 2147483646 w 1271"/>
              <a:gd name="T1" fmla="*/ 0 h 1271"/>
              <a:gd name="T2" fmla="*/ 2147483646 w 1271"/>
              <a:gd name="T3" fmla="*/ 2147483646 h 1271"/>
              <a:gd name="T4" fmla="*/ 2147483646 w 1271"/>
              <a:gd name="T5" fmla="*/ 2147483646 h 1271"/>
              <a:gd name="T6" fmla="*/ 0 w 1271"/>
              <a:gd name="T7" fmla="*/ 2147483646 h 1271"/>
              <a:gd name="T8" fmla="*/ 2147483646 w 1271"/>
              <a:gd name="T9" fmla="*/ 0 h 1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1"/>
              <a:gd name="T16" fmla="*/ 0 h 1271"/>
              <a:gd name="T17" fmla="*/ 1271 w 1271"/>
              <a:gd name="T18" fmla="*/ 1271 h 1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1" h="1271">
                <a:moveTo>
                  <a:pt x="635" y="0"/>
                </a:moveTo>
                <a:lnTo>
                  <a:pt x="1270" y="635"/>
                </a:lnTo>
                <a:lnTo>
                  <a:pt x="635" y="1270"/>
                </a:lnTo>
                <a:lnTo>
                  <a:pt x="0" y="635"/>
                </a:lnTo>
                <a:lnTo>
                  <a:pt x="635" y="0"/>
                </a:lnTo>
              </a:path>
            </a:pathLst>
          </a:custGeom>
          <a:solidFill>
            <a:srgbClr val="EBEBFF"/>
          </a:solidFill>
          <a:ln w="12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0" name="AutoShape 44"/>
          <p:cNvSpPr>
            <a:spLocks noChangeArrowheads="1"/>
          </p:cNvSpPr>
          <p:nvPr/>
        </p:nvSpPr>
        <p:spPr bwMode="auto">
          <a:xfrm>
            <a:off x="2952000" y="4026486"/>
            <a:ext cx="403200" cy="181440"/>
          </a:xfrm>
          <a:prstGeom prst="roundRect">
            <a:avLst>
              <a:gd name="adj" fmla="val 694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04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 dirty="0" smtClean="0">
                <a:latin typeface="Calibri" charset="0"/>
                <a:ea typeface="Calibri" charset="0"/>
                <a:cs typeface="Calibri" charset="0"/>
              </a:rPr>
              <a:t>&lt;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1" name="Line 45"/>
          <p:cNvSpPr>
            <a:spLocks noChangeShapeType="1"/>
          </p:cNvSpPr>
          <p:nvPr/>
        </p:nvSpPr>
        <p:spPr bwMode="auto">
          <a:xfrm>
            <a:off x="2544481" y="4131606"/>
            <a:ext cx="34560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2" name="Line 46"/>
          <p:cNvSpPr>
            <a:spLocks noChangeShapeType="1"/>
          </p:cNvSpPr>
          <p:nvPr/>
        </p:nvSpPr>
        <p:spPr bwMode="auto">
          <a:xfrm flipH="1">
            <a:off x="3150721" y="4338966"/>
            <a:ext cx="24480" cy="6926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3" name="AutoShape 47"/>
          <p:cNvSpPr>
            <a:spLocks noChangeArrowheads="1"/>
          </p:cNvSpPr>
          <p:nvPr/>
        </p:nvSpPr>
        <p:spPr bwMode="auto">
          <a:xfrm>
            <a:off x="2449441" y="4991286"/>
            <a:ext cx="1379520" cy="488160"/>
          </a:xfrm>
          <a:prstGeom prst="roundRect">
            <a:avLst>
              <a:gd name="adj" fmla="val 292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raise</a:t>
            </a:r>
          </a:p>
          <a:p>
            <a:pPr algn="ctr" eaLnBrk="1">
              <a:lnSpc>
                <a:spcPct val="89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protection fault</a:t>
            </a:r>
          </a:p>
        </p:txBody>
      </p:sp>
      <p:sp>
        <p:nvSpPr>
          <p:cNvPr id="36894" name="AutoShape 48"/>
          <p:cNvSpPr>
            <a:spLocks noChangeArrowheads="1"/>
          </p:cNvSpPr>
          <p:nvPr/>
        </p:nvSpPr>
        <p:spPr bwMode="auto">
          <a:xfrm>
            <a:off x="3127681" y="4360566"/>
            <a:ext cx="371520" cy="30528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112000"/>
              </a:lnSpc>
              <a:spcBef>
                <a:spcPts val="181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no</a:t>
            </a:r>
          </a:p>
        </p:txBody>
      </p:sp>
      <p:sp>
        <p:nvSpPr>
          <p:cNvPr id="36895" name="AutoShape 49"/>
          <p:cNvSpPr>
            <a:spLocks noChangeArrowheads="1"/>
          </p:cNvSpPr>
          <p:nvPr/>
        </p:nvSpPr>
        <p:spPr bwMode="auto">
          <a:xfrm>
            <a:off x="3335041" y="3855125"/>
            <a:ext cx="453600" cy="30528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81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yes</a:t>
            </a:r>
          </a:p>
        </p:txBody>
      </p:sp>
      <p:sp>
        <p:nvSpPr>
          <p:cNvPr id="36896" name="Text Box 50"/>
          <p:cNvSpPr txBox="1">
            <a:spLocks noChangeArrowheads="1"/>
          </p:cNvSpPr>
          <p:nvPr/>
        </p:nvSpPr>
        <p:spPr bwMode="auto">
          <a:xfrm>
            <a:off x="3804480" y="4272726"/>
            <a:ext cx="495360" cy="23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2" name="Rectangle 1"/>
          <p:cNvSpPr/>
          <p:nvPr/>
        </p:nvSpPr>
        <p:spPr>
          <a:xfrm>
            <a:off x="556140" y="5820725"/>
            <a:ext cx="757092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7942" indent="-342900">
              <a:lnSpc>
                <a:spcPct val="94000"/>
              </a:lnSpc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2000" dirty="0">
                <a:latin typeface="Calibri" charset="0"/>
                <a:ea typeface="Calibri" charset="0"/>
                <a:cs typeface="Calibri" charset="0"/>
              </a:rPr>
              <a:t>New problem: </a:t>
            </a:r>
            <a:r>
              <a:rPr lang="en-GB" altLang="en-US" sz="2000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external fragmentation</a:t>
            </a:r>
          </a:p>
          <a:p>
            <a:pPr marL="859869" lvl="1" indent="-342900">
              <a:lnSpc>
                <a:spcPct val="94000"/>
              </a:lnSpc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2000" dirty="0">
                <a:latin typeface="Calibri" charset="0"/>
                <a:ea typeface="Calibri" charset="0"/>
                <a:cs typeface="Calibri" charset="0"/>
              </a:rPr>
              <a:t>As jobs run and complete, holes are left in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46410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Modern technique: paging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1564159"/>
          </a:xfrm>
        </p:spPr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Solve the external fragmentation problem by using fixed-size chunks of virtual and physical memory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memory unit called a </a:t>
            </a:r>
            <a:r>
              <a:rPr lang="en-GB" altLang="en-US" i="1" dirty="0">
                <a:solidFill>
                  <a:srgbClr val="993333"/>
                </a:solidFill>
              </a:rPr>
              <a:t>page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Physical memory unit called a </a:t>
            </a:r>
            <a:r>
              <a:rPr lang="en-GB" altLang="en-US" i="1" dirty="0">
                <a:solidFill>
                  <a:srgbClr val="993333"/>
                </a:solidFill>
              </a:rPr>
              <a:t>frame</a:t>
            </a:r>
            <a:r>
              <a:rPr lang="en-GB" altLang="en-US" i="1" dirty="0"/>
              <a:t> (or sometimes </a:t>
            </a:r>
            <a:r>
              <a:rPr lang="en-GB" altLang="en-US" i="1" dirty="0">
                <a:solidFill>
                  <a:srgbClr val="993333"/>
                </a:solidFill>
              </a:rPr>
              <a:t>page frame</a:t>
            </a:r>
            <a:r>
              <a:rPr lang="en-GB" altLang="en-US" i="1" dirty="0"/>
              <a:t>)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5253800" y="4176540"/>
            <a:ext cx="1163999" cy="395456"/>
            <a:chOff x="3679" y="1863"/>
            <a:chExt cx="954" cy="444"/>
          </a:xfrm>
        </p:grpSpPr>
        <p:sp>
          <p:nvSpPr>
            <p:cNvPr id="38952" name="AutoShape 4"/>
            <p:cNvSpPr>
              <a:spLocks noChangeArrowheads="1"/>
            </p:cNvSpPr>
            <p:nvPr/>
          </p:nvSpPr>
          <p:spPr bwMode="auto">
            <a:xfrm>
              <a:off x="3679" y="1863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53" name="AutoShape 5"/>
            <p:cNvSpPr>
              <a:spLocks noChangeArrowheads="1"/>
            </p:cNvSpPr>
            <p:nvPr/>
          </p:nvSpPr>
          <p:spPr bwMode="auto">
            <a:xfrm>
              <a:off x="3679" y="1863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38916" name="Group 6"/>
          <p:cNvGrpSpPr>
            <a:grpSpLocks/>
          </p:cNvGrpSpPr>
          <p:nvPr/>
        </p:nvGrpSpPr>
        <p:grpSpPr bwMode="auto">
          <a:xfrm>
            <a:off x="5252580" y="4682614"/>
            <a:ext cx="1163999" cy="395456"/>
            <a:chOff x="3679" y="2309"/>
            <a:chExt cx="954" cy="444"/>
          </a:xfrm>
        </p:grpSpPr>
        <p:sp>
          <p:nvSpPr>
            <p:cNvPr id="38950" name="AutoShape 7"/>
            <p:cNvSpPr>
              <a:spLocks noChangeArrowheads="1"/>
            </p:cNvSpPr>
            <p:nvPr/>
          </p:nvSpPr>
          <p:spPr bwMode="auto">
            <a:xfrm>
              <a:off x="3679" y="2309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51" name="AutoShape 8"/>
            <p:cNvSpPr>
              <a:spLocks noChangeArrowheads="1"/>
            </p:cNvSpPr>
            <p:nvPr/>
          </p:nvSpPr>
          <p:spPr bwMode="auto">
            <a:xfrm>
              <a:off x="3679" y="2309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38917" name="Group 9"/>
          <p:cNvGrpSpPr>
            <a:grpSpLocks/>
          </p:cNvGrpSpPr>
          <p:nvPr/>
        </p:nvGrpSpPr>
        <p:grpSpPr bwMode="auto">
          <a:xfrm>
            <a:off x="5297761" y="5205716"/>
            <a:ext cx="1163999" cy="395456"/>
            <a:chOff x="3679" y="2755"/>
            <a:chExt cx="954" cy="444"/>
          </a:xfrm>
        </p:grpSpPr>
        <p:sp>
          <p:nvSpPr>
            <p:cNvPr id="38948" name="AutoShape 10"/>
            <p:cNvSpPr>
              <a:spLocks noChangeArrowheads="1"/>
            </p:cNvSpPr>
            <p:nvPr/>
          </p:nvSpPr>
          <p:spPr bwMode="auto">
            <a:xfrm>
              <a:off x="3679" y="2755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9" name="AutoShape 11"/>
            <p:cNvSpPr>
              <a:spLocks noChangeArrowheads="1"/>
            </p:cNvSpPr>
            <p:nvPr/>
          </p:nvSpPr>
          <p:spPr bwMode="auto">
            <a:xfrm>
              <a:off x="3679" y="2755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38918" name="Group 12"/>
          <p:cNvGrpSpPr>
            <a:grpSpLocks/>
          </p:cNvGrpSpPr>
          <p:nvPr/>
        </p:nvGrpSpPr>
        <p:grpSpPr bwMode="auto">
          <a:xfrm>
            <a:off x="5297761" y="6022196"/>
            <a:ext cx="1163999" cy="395456"/>
            <a:chOff x="3679" y="3647"/>
            <a:chExt cx="954" cy="444"/>
          </a:xfrm>
        </p:grpSpPr>
        <p:sp>
          <p:nvSpPr>
            <p:cNvPr id="38946" name="AutoShape 13"/>
            <p:cNvSpPr>
              <a:spLocks noChangeArrowheads="1"/>
            </p:cNvSpPr>
            <p:nvPr/>
          </p:nvSpPr>
          <p:spPr bwMode="auto">
            <a:xfrm>
              <a:off x="3679" y="3647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7" name="AutoShape 14"/>
            <p:cNvSpPr>
              <a:spLocks noChangeArrowheads="1"/>
            </p:cNvSpPr>
            <p:nvPr/>
          </p:nvSpPr>
          <p:spPr bwMode="auto">
            <a:xfrm>
              <a:off x="3679" y="3647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38919" name="AutoShape 15"/>
          <p:cNvSpPr>
            <a:spLocks noChangeArrowheads="1"/>
          </p:cNvSpPr>
          <p:nvPr/>
        </p:nvSpPr>
        <p:spPr bwMode="auto">
          <a:xfrm>
            <a:off x="4881904" y="3705169"/>
            <a:ext cx="1967040" cy="254880"/>
          </a:xfrm>
          <a:prstGeom prst="roundRect">
            <a:avLst>
              <a:gd name="adj" fmla="val 565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sp>
        <p:nvSpPr>
          <p:cNvPr id="38920" name="AutoShape 16"/>
          <p:cNvSpPr>
            <a:spLocks noChangeArrowheads="1"/>
          </p:cNvSpPr>
          <p:nvPr/>
        </p:nvSpPr>
        <p:spPr bwMode="auto">
          <a:xfrm rot="-5400000">
            <a:off x="5701987" y="5518732"/>
            <a:ext cx="326875" cy="405081"/>
          </a:xfrm>
          <a:prstGeom prst="roundRect">
            <a:avLst>
              <a:gd name="adj" fmla="val 301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38921" name="Group 17"/>
          <p:cNvGrpSpPr>
            <a:grpSpLocks/>
          </p:cNvGrpSpPr>
          <p:nvPr/>
        </p:nvGrpSpPr>
        <p:grpSpPr bwMode="auto">
          <a:xfrm>
            <a:off x="1833121" y="3792267"/>
            <a:ext cx="1189048" cy="326617"/>
            <a:chOff x="1273" y="1736"/>
            <a:chExt cx="954" cy="444"/>
          </a:xfrm>
        </p:grpSpPr>
        <p:sp>
          <p:nvSpPr>
            <p:cNvPr id="38944" name="AutoShape 18"/>
            <p:cNvSpPr>
              <a:spLocks noChangeArrowheads="1"/>
            </p:cNvSpPr>
            <p:nvPr/>
          </p:nvSpPr>
          <p:spPr bwMode="auto">
            <a:xfrm>
              <a:off x="1273" y="1736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5" name="AutoShape 19"/>
            <p:cNvSpPr>
              <a:spLocks noChangeArrowheads="1"/>
            </p:cNvSpPr>
            <p:nvPr/>
          </p:nvSpPr>
          <p:spPr bwMode="auto">
            <a:xfrm>
              <a:off x="1273" y="1736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page 0</a:t>
              </a:r>
            </a:p>
          </p:txBody>
        </p:sp>
      </p:grpSp>
      <p:grpSp>
        <p:nvGrpSpPr>
          <p:cNvPr id="38922" name="Group 20"/>
          <p:cNvGrpSpPr>
            <a:grpSpLocks/>
          </p:cNvGrpSpPr>
          <p:nvPr/>
        </p:nvGrpSpPr>
        <p:grpSpPr bwMode="auto">
          <a:xfrm>
            <a:off x="1833121" y="4283749"/>
            <a:ext cx="1189048" cy="326617"/>
            <a:chOff x="1273" y="2182"/>
            <a:chExt cx="954" cy="444"/>
          </a:xfrm>
        </p:grpSpPr>
        <p:sp>
          <p:nvSpPr>
            <p:cNvPr id="38942" name="AutoShape 21"/>
            <p:cNvSpPr>
              <a:spLocks noChangeArrowheads="1"/>
            </p:cNvSpPr>
            <p:nvPr/>
          </p:nvSpPr>
          <p:spPr bwMode="auto">
            <a:xfrm>
              <a:off x="1273" y="2182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3" name="AutoShape 22"/>
            <p:cNvSpPr>
              <a:spLocks noChangeArrowheads="1"/>
            </p:cNvSpPr>
            <p:nvPr/>
          </p:nvSpPr>
          <p:spPr bwMode="auto">
            <a:xfrm>
              <a:off x="1273" y="2182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page 1</a:t>
              </a:r>
            </a:p>
          </p:txBody>
        </p:sp>
      </p:grpSp>
      <p:grpSp>
        <p:nvGrpSpPr>
          <p:cNvPr id="38923" name="Group 23"/>
          <p:cNvGrpSpPr>
            <a:grpSpLocks/>
          </p:cNvGrpSpPr>
          <p:nvPr/>
        </p:nvGrpSpPr>
        <p:grpSpPr bwMode="auto">
          <a:xfrm>
            <a:off x="1833121" y="4751223"/>
            <a:ext cx="1189048" cy="326617"/>
            <a:chOff x="1273" y="2628"/>
            <a:chExt cx="954" cy="444"/>
          </a:xfrm>
        </p:grpSpPr>
        <p:sp>
          <p:nvSpPr>
            <p:cNvPr id="38940" name="AutoShape 24"/>
            <p:cNvSpPr>
              <a:spLocks noChangeArrowheads="1"/>
            </p:cNvSpPr>
            <p:nvPr/>
          </p:nvSpPr>
          <p:spPr bwMode="auto">
            <a:xfrm>
              <a:off x="1273" y="2628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1" name="AutoShape 25"/>
            <p:cNvSpPr>
              <a:spLocks noChangeArrowheads="1"/>
            </p:cNvSpPr>
            <p:nvPr/>
          </p:nvSpPr>
          <p:spPr bwMode="auto">
            <a:xfrm>
              <a:off x="1273" y="2628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page 2</a:t>
              </a:r>
            </a:p>
          </p:txBody>
        </p:sp>
      </p:grpSp>
      <p:grpSp>
        <p:nvGrpSpPr>
          <p:cNvPr id="38924" name="Group 26"/>
          <p:cNvGrpSpPr>
            <a:grpSpLocks/>
          </p:cNvGrpSpPr>
          <p:nvPr/>
        </p:nvGrpSpPr>
        <p:grpSpPr bwMode="auto">
          <a:xfrm>
            <a:off x="1833121" y="6025309"/>
            <a:ext cx="1189048" cy="326617"/>
            <a:chOff x="1273" y="3902"/>
            <a:chExt cx="954" cy="444"/>
          </a:xfrm>
        </p:grpSpPr>
        <p:sp>
          <p:nvSpPr>
            <p:cNvPr id="38938" name="AutoShape 27"/>
            <p:cNvSpPr>
              <a:spLocks noChangeArrowheads="1"/>
            </p:cNvSpPr>
            <p:nvPr/>
          </p:nvSpPr>
          <p:spPr bwMode="auto">
            <a:xfrm>
              <a:off x="1273" y="3902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39" name="AutoShape 28"/>
            <p:cNvSpPr>
              <a:spLocks noChangeArrowheads="1"/>
            </p:cNvSpPr>
            <p:nvPr/>
          </p:nvSpPr>
          <p:spPr bwMode="auto">
            <a:xfrm>
              <a:off x="1273" y="3902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page X</a:t>
              </a:r>
            </a:p>
          </p:txBody>
        </p:sp>
      </p:grpSp>
      <p:sp>
        <p:nvSpPr>
          <p:cNvPr id="38925" name="AutoShape 29"/>
          <p:cNvSpPr>
            <a:spLocks noChangeArrowheads="1"/>
          </p:cNvSpPr>
          <p:nvPr/>
        </p:nvSpPr>
        <p:spPr bwMode="auto">
          <a:xfrm>
            <a:off x="1580551" y="3226297"/>
            <a:ext cx="1755360" cy="370080"/>
          </a:xfrm>
          <a:prstGeom prst="roundRect">
            <a:avLst>
              <a:gd name="adj" fmla="val 38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 memory </a:t>
            </a:r>
          </a:p>
          <a:p>
            <a:pPr algn="ctr" eaLnBrk="1">
              <a:lnSpc>
                <a:spcPct val="89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(for one process)</a:t>
            </a:r>
            <a:r>
              <a:rPr lang="x-none" alt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26" name="AutoShape 30"/>
          <p:cNvSpPr>
            <a:spLocks noChangeArrowheads="1"/>
          </p:cNvSpPr>
          <p:nvPr/>
        </p:nvSpPr>
        <p:spPr bwMode="auto">
          <a:xfrm rot="-5400000">
            <a:off x="2272601" y="5680677"/>
            <a:ext cx="269238" cy="413799"/>
          </a:xfrm>
          <a:prstGeom prst="roundRect">
            <a:avLst>
              <a:gd name="adj" fmla="val 301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38927" name="Group 31"/>
          <p:cNvGrpSpPr>
            <a:grpSpLocks/>
          </p:cNvGrpSpPr>
          <p:nvPr/>
        </p:nvGrpSpPr>
        <p:grpSpPr bwMode="auto">
          <a:xfrm>
            <a:off x="1833121" y="5230482"/>
            <a:ext cx="1189048" cy="326617"/>
            <a:chOff x="1273" y="3074"/>
            <a:chExt cx="954" cy="444"/>
          </a:xfrm>
        </p:grpSpPr>
        <p:sp>
          <p:nvSpPr>
            <p:cNvPr id="38936" name="AutoShape 32"/>
            <p:cNvSpPr>
              <a:spLocks noChangeArrowheads="1"/>
            </p:cNvSpPr>
            <p:nvPr/>
          </p:nvSpPr>
          <p:spPr bwMode="auto">
            <a:xfrm>
              <a:off x="1273" y="3074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37" name="AutoShape 33"/>
            <p:cNvSpPr>
              <a:spLocks noChangeArrowheads="1"/>
            </p:cNvSpPr>
            <p:nvPr/>
          </p:nvSpPr>
          <p:spPr bwMode="auto">
            <a:xfrm>
              <a:off x="1273" y="3074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page 3</a:t>
              </a:r>
            </a:p>
          </p:txBody>
        </p:sp>
      </p:grpSp>
      <p:sp>
        <p:nvSpPr>
          <p:cNvPr id="38928" name="Line 34"/>
          <p:cNvSpPr>
            <a:spLocks noChangeShapeType="1"/>
          </p:cNvSpPr>
          <p:nvPr/>
        </p:nvSpPr>
        <p:spPr bwMode="auto">
          <a:xfrm flipV="1">
            <a:off x="3093975" y="4910666"/>
            <a:ext cx="2133226" cy="507999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29" name="Line 35"/>
          <p:cNvSpPr>
            <a:spLocks noChangeShapeType="1"/>
          </p:cNvSpPr>
          <p:nvPr/>
        </p:nvSpPr>
        <p:spPr bwMode="auto">
          <a:xfrm>
            <a:off x="3093975" y="3911155"/>
            <a:ext cx="2203786" cy="2286445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30" name="Line 36"/>
          <p:cNvSpPr>
            <a:spLocks noChangeShapeType="1"/>
          </p:cNvSpPr>
          <p:nvPr/>
        </p:nvSpPr>
        <p:spPr bwMode="auto">
          <a:xfrm flipV="1">
            <a:off x="3137761" y="4399316"/>
            <a:ext cx="2089440" cy="1798284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31" name="Text Box 37"/>
          <p:cNvSpPr txBox="1">
            <a:spLocks noChangeArrowheads="1"/>
          </p:cNvSpPr>
          <p:nvPr/>
        </p:nvSpPr>
        <p:spPr bwMode="auto">
          <a:xfrm rot="-5400000">
            <a:off x="2389083" y="5657695"/>
            <a:ext cx="138297" cy="28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000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38932" name="Text Box 38"/>
          <p:cNvSpPr txBox="1">
            <a:spLocks noChangeArrowheads="1"/>
          </p:cNvSpPr>
          <p:nvPr/>
        </p:nvSpPr>
        <p:spPr bwMode="auto">
          <a:xfrm rot="-5400000">
            <a:off x="5851958" y="5677736"/>
            <a:ext cx="167445" cy="27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000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32210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Line 1"/>
          <p:cNvSpPr>
            <a:spLocks noChangeShapeType="1"/>
          </p:cNvSpPr>
          <p:nvPr/>
        </p:nvSpPr>
        <p:spPr bwMode="auto">
          <a:xfrm flipV="1">
            <a:off x="1414081" y="4737961"/>
            <a:ext cx="2783520" cy="331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 flipV="1">
            <a:off x="1425601" y="4815721"/>
            <a:ext cx="2760480" cy="735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flipV="1">
            <a:off x="1437121" y="4838761"/>
            <a:ext cx="2772000" cy="1419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1425600" y="4748041"/>
            <a:ext cx="2793600" cy="127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1425601" y="4828681"/>
            <a:ext cx="2760480" cy="970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571041" y="3187081"/>
            <a:ext cx="2592000" cy="11332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559521" y="3636361"/>
            <a:ext cx="2615040" cy="728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559521" y="4398121"/>
            <a:ext cx="2625120" cy="7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1571041" y="3927241"/>
            <a:ext cx="2636640" cy="4377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559521" y="4151881"/>
            <a:ext cx="2648160" cy="2361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2521"/>
            <a:ext cx="7807680" cy="42912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Application Perspective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796681"/>
            <a:ext cx="8807040" cy="1982880"/>
          </a:xfrm>
        </p:spPr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Application believes it has a single, contiguous address space ranging from 0 to 2</a:t>
            </a:r>
            <a:r>
              <a:rPr lang="en-GB" altLang="en-US" baseline="33000" dirty="0"/>
              <a:t>P</a:t>
            </a:r>
            <a:r>
              <a:rPr lang="en-GB" altLang="en-US" dirty="0"/>
              <a:t> – 1 bytes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Where P is the number of bits in a pointer (e.g., 32 bits)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In reality, virtual pages are scattered across physical memory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This mapping is invisible to the program, and not even under it's control!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1059841" y="3443401"/>
            <a:ext cx="1440" cy="142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550081" y="2760841"/>
            <a:ext cx="1005120" cy="1740960"/>
          </a:xfrm>
          <a:prstGeom prst="roundRect">
            <a:avLst>
              <a:gd name="adj" fmla="val 139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550081" y="3067560"/>
            <a:ext cx="1005120" cy="259200"/>
          </a:xfrm>
          <a:prstGeom prst="roundRect">
            <a:avLst>
              <a:gd name="adj" fmla="val 556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550081" y="4272841"/>
            <a:ext cx="1005120" cy="228960"/>
          </a:xfrm>
          <a:prstGeom prst="roundRect">
            <a:avLst>
              <a:gd name="adj" fmla="val 630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550081" y="4039561"/>
            <a:ext cx="1005120" cy="233280"/>
          </a:xfrm>
          <a:prstGeom prst="roundRect">
            <a:avLst>
              <a:gd name="adj" fmla="val 616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059841" y="3325321"/>
            <a:ext cx="1440" cy="87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550081" y="3544201"/>
            <a:ext cx="1005120" cy="243360"/>
          </a:xfrm>
          <a:prstGeom prst="roundRect">
            <a:avLst>
              <a:gd name="adj" fmla="val 593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936000" y="3135241"/>
            <a:ext cx="24768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940321" y="3611881"/>
            <a:ext cx="24336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721441" y="4045321"/>
            <a:ext cx="681120" cy="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751681" y="4282920"/>
            <a:ext cx="65808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550081" y="3781801"/>
            <a:ext cx="1005120" cy="257760"/>
          </a:xfrm>
          <a:prstGeom prst="roundRect">
            <a:avLst>
              <a:gd name="adj" fmla="val 560"/>
            </a:avLst>
          </a:prstGeom>
          <a:solidFill>
            <a:srgbClr val="FFCC99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73920" y="3807720"/>
            <a:ext cx="800640" cy="23616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550081" y="2760841"/>
            <a:ext cx="1005120" cy="306720"/>
          </a:xfrm>
          <a:prstGeom prst="roundRect">
            <a:avLst>
              <a:gd name="adj" fmla="val 46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682560" y="2867401"/>
            <a:ext cx="80640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6681600" y="3122280"/>
            <a:ext cx="1440000" cy="3300480"/>
          </a:xfrm>
          <a:prstGeom prst="roundRect">
            <a:avLst>
              <a:gd name="adj" fmla="val 97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0989" name="Group 29"/>
          <p:cNvGrpSpPr>
            <a:grpSpLocks/>
          </p:cNvGrpSpPr>
          <p:nvPr/>
        </p:nvGrpSpPr>
        <p:grpSpPr bwMode="auto">
          <a:xfrm>
            <a:off x="6681601" y="3274921"/>
            <a:ext cx="1437120" cy="3129120"/>
            <a:chOff x="4640" y="2274"/>
            <a:chExt cx="998" cy="2173"/>
          </a:xfrm>
        </p:grpSpPr>
        <p:sp>
          <p:nvSpPr>
            <p:cNvPr id="41045" name="AutoShape 30"/>
            <p:cNvSpPr>
              <a:spLocks noChangeArrowheads="1"/>
            </p:cNvSpPr>
            <p:nvPr/>
          </p:nvSpPr>
          <p:spPr bwMode="auto">
            <a:xfrm>
              <a:off x="4640" y="3021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6" name="AutoShape 31"/>
            <p:cNvSpPr>
              <a:spLocks noChangeArrowheads="1"/>
            </p:cNvSpPr>
            <p:nvPr/>
          </p:nvSpPr>
          <p:spPr bwMode="auto">
            <a:xfrm>
              <a:off x="4640" y="2274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7" name="AutoShape 32"/>
            <p:cNvSpPr>
              <a:spLocks noChangeArrowheads="1"/>
            </p:cNvSpPr>
            <p:nvPr/>
          </p:nvSpPr>
          <p:spPr bwMode="auto">
            <a:xfrm>
              <a:off x="4640" y="3797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8" name="AutoShape 33"/>
            <p:cNvSpPr>
              <a:spLocks noChangeArrowheads="1"/>
            </p:cNvSpPr>
            <p:nvPr/>
          </p:nvSpPr>
          <p:spPr bwMode="auto">
            <a:xfrm>
              <a:off x="4640" y="2475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9" name="AutoShape 34"/>
            <p:cNvSpPr>
              <a:spLocks noChangeArrowheads="1"/>
            </p:cNvSpPr>
            <p:nvPr/>
          </p:nvSpPr>
          <p:spPr bwMode="auto">
            <a:xfrm>
              <a:off x="4640" y="3667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0" name="AutoShape 35"/>
            <p:cNvSpPr>
              <a:spLocks noChangeArrowheads="1"/>
            </p:cNvSpPr>
            <p:nvPr/>
          </p:nvSpPr>
          <p:spPr bwMode="auto">
            <a:xfrm>
              <a:off x="4640" y="3926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1" name="AutoShape 36"/>
            <p:cNvSpPr>
              <a:spLocks noChangeArrowheads="1"/>
            </p:cNvSpPr>
            <p:nvPr/>
          </p:nvSpPr>
          <p:spPr bwMode="auto">
            <a:xfrm>
              <a:off x="4640" y="2821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2" name="AutoShape 37"/>
            <p:cNvSpPr>
              <a:spLocks noChangeArrowheads="1"/>
            </p:cNvSpPr>
            <p:nvPr/>
          </p:nvSpPr>
          <p:spPr bwMode="auto">
            <a:xfrm>
              <a:off x="4640" y="3316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3" name="AutoShape 38"/>
            <p:cNvSpPr>
              <a:spLocks noChangeArrowheads="1"/>
            </p:cNvSpPr>
            <p:nvPr/>
          </p:nvSpPr>
          <p:spPr bwMode="auto">
            <a:xfrm>
              <a:off x="4640" y="2670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4" name="AutoShape 39"/>
            <p:cNvSpPr>
              <a:spLocks noChangeArrowheads="1"/>
            </p:cNvSpPr>
            <p:nvPr/>
          </p:nvSpPr>
          <p:spPr bwMode="auto">
            <a:xfrm>
              <a:off x="4640" y="4126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5" name="AutoShape 40"/>
            <p:cNvSpPr>
              <a:spLocks noChangeArrowheads="1"/>
            </p:cNvSpPr>
            <p:nvPr/>
          </p:nvSpPr>
          <p:spPr bwMode="auto">
            <a:xfrm>
              <a:off x="4640" y="3503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6" name="AutoShape 41"/>
            <p:cNvSpPr>
              <a:spLocks noChangeArrowheads="1"/>
            </p:cNvSpPr>
            <p:nvPr/>
          </p:nvSpPr>
          <p:spPr bwMode="auto">
            <a:xfrm>
              <a:off x="4640" y="4319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7" name="AutoShape 42"/>
            <p:cNvSpPr>
              <a:spLocks noChangeArrowheads="1"/>
            </p:cNvSpPr>
            <p:nvPr/>
          </p:nvSpPr>
          <p:spPr bwMode="auto">
            <a:xfrm>
              <a:off x="4640" y="3186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0990" name="Text Box 43"/>
          <p:cNvSpPr txBox="1">
            <a:spLocks noChangeArrowheads="1"/>
          </p:cNvSpPr>
          <p:nvPr/>
        </p:nvSpPr>
        <p:spPr bwMode="auto">
          <a:xfrm>
            <a:off x="6701760" y="6467401"/>
            <a:ext cx="15091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Physical RAM</a:t>
            </a:r>
          </a:p>
        </p:txBody>
      </p:sp>
      <p:sp>
        <p:nvSpPr>
          <p:cNvPr id="40991" name="AutoShape 44"/>
          <p:cNvSpPr>
            <a:spLocks noChangeArrowheads="1"/>
          </p:cNvSpPr>
          <p:nvPr/>
        </p:nvSpPr>
        <p:spPr bwMode="auto">
          <a:xfrm>
            <a:off x="4207681" y="4264201"/>
            <a:ext cx="1216800" cy="619200"/>
          </a:xfrm>
          <a:prstGeom prst="roundRect">
            <a:avLst>
              <a:gd name="adj" fmla="val 231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40992" name="Line 45"/>
          <p:cNvSpPr>
            <a:spLocks noChangeShapeType="1"/>
          </p:cNvSpPr>
          <p:nvPr/>
        </p:nvSpPr>
        <p:spPr bwMode="auto">
          <a:xfrm>
            <a:off x="2861281" y="4062601"/>
            <a:ext cx="1357920" cy="313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3" name="Line 46"/>
          <p:cNvSpPr>
            <a:spLocks noChangeShapeType="1"/>
          </p:cNvSpPr>
          <p:nvPr/>
        </p:nvSpPr>
        <p:spPr bwMode="auto">
          <a:xfrm>
            <a:off x="2861281" y="4578121"/>
            <a:ext cx="1334880" cy="14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4" name="Line 47"/>
          <p:cNvSpPr>
            <a:spLocks noChangeShapeType="1"/>
          </p:cNvSpPr>
          <p:nvPr/>
        </p:nvSpPr>
        <p:spPr bwMode="auto">
          <a:xfrm flipV="1">
            <a:off x="2861281" y="4648680"/>
            <a:ext cx="1334880" cy="656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5" name="Line 48"/>
          <p:cNvSpPr>
            <a:spLocks noChangeShapeType="1"/>
          </p:cNvSpPr>
          <p:nvPr/>
        </p:nvSpPr>
        <p:spPr bwMode="auto">
          <a:xfrm flipV="1">
            <a:off x="2861281" y="4602600"/>
            <a:ext cx="1323360" cy="4550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6" name="Line 49"/>
          <p:cNvSpPr>
            <a:spLocks noChangeShapeType="1"/>
          </p:cNvSpPr>
          <p:nvPr/>
        </p:nvSpPr>
        <p:spPr bwMode="auto">
          <a:xfrm flipV="1">
            <a:off x="2849761" y="4614121"/>
            <a:ext cx="1334880" cy="1972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7" name="Line 50"/>
          <p:cNvSpPr>
            <a:spLocks noChangeShapeType="1"/>
          </p:cNvSpPr>
          <p:nvPr/>
        </p:nvSpPr>
        <p:spPr bwMode="auto">
          <a:xfrm flipV="1">
            <a:off x="5434561" y="3679561"/>
            <a:ext cx="1258560" cy="730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8" name="Line 51"/>
          <p:cNvSpPr>
            <a:spLocks noChangeShapeType="1"/>
          </p:cNvSpPr>
          <p:nvPr/>
        </p:nvSpPr>
        <p:spPr bwMode="auto">
          <a:xfrm flipV="1">
            <a:off x="5434561" y="4140361"/>
            <a:ext cx="1247040" cy="406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9" name="Line 52"/>
          <p:cNvSpPr>
            <a:spLocks noChangeShapeType="1"/>
          </p:cNvSpPr>
          <p:nvPr/>
        </p:nvSpPr>
        <p:spPr bwMode="auto">
          <a:xfrm flipV="1">
            <a:off x="5446080" y="3374281"/>
            <a:ext cx="1226880" cy="950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0" name="Line 53"/>
          <p:cNvSpPr>
            <a:spLocks noChangeShapeType="1"/>
          </p:cNvSpPr>
          <p:nvPr/>
        </p:nvSpPr>
        <p:spPr bwMode="auto">
          <a:xfrm flipV="1">
            <a:off x="5434561" y="4424041"/>
            <a:ext cx="1258560" cy="205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1" name="Line 54"/>
          <p:cNvSpPr>
            <a:spLocks noChangeShapeType="1"/>
          </p:cNvSpPr>
          <p:nvPr/>
        </p:nvSpPr>
        <p:spPr bwMode="auto">
          <a:xfrm>
            <a:off x="5434561" y="4725001"/>
            <a:ext cx="1258560" cy="115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2" name="Line 55"/>
          <p:cNvSpPr>
            <a:spLocks noChangeShapeType="1"/>
          </p:cNvSpPr>
          <p:nvPr/>
        </p:nvSpPr>
        <p:spPr bwMode="auto">
          <a:xfrm>
            <a:off x="5424481" y="4798441"/>
            <a:ext cx="1278720" cy="565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3" name="Line 56"/>
          <p:cNvSpPr>
            <a:spLocks noChangeShapeType="1"/>
          </p:cNvSpPr>
          <p:nvPr/>
        </p:nvSpPr>
        <p:spPr bwMode="auto">
          <a:xfrm>
            <a:off x="5434561" y="4861800"/>
            <a:ext cx="1268640" cy="7027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4" name="Line 57"/>
          <p:cNvSpPr>
            <a:spLocks noChangeShapeType="1"/>
          </p:cNvSpPr>
          <p:nvPr/>
        </p:nvSpPr>
        <p:spPr bwMode="auto">
          <a:xfrm>
            <a:off x="5404321" y="4861801"/>
            <a:ext cx="1300320" cy="9014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5" name="Line 58"/>
          <p:cNvSpPr>
            <a:spLocks noChangeShapeType="1"/>
          </p:cNvSpPr>
          <p:nvPr/>
        </p:nvSpPr>
        <p:spPr bwMode="auto">
          <a:xfrm flipV="1">
            <a:off x="2350081" y="4330441"/>
            <a:ext cx="1440" cy="142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6" name="AutoShape 59"/>
          <p:cNvSpPr>
            <a:spLocks noChangeArrowheads="1"/>
          </p:cNvSpPr>
          <p:nvPr/>
        </p:nvSpPr>
        <p:spPr bwMode="auto">
          <a:xfrm>
            <a:off x="1840321" y="3647881"/>
            <a:ext cx="1005120" cy="1740960"/>
          </a:xfrm>
          <a:prstGeom prst="roundRect">
            <a:avLst>
              <a:gd name="adj" fmla="val 139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7" name="AutoShape 60"/>
          <p:cNvSpPr>
            <a:spLocks noChangeArrowheads="1"/>
          </p:cNvSpPr>
          <p:nvPr/>
        </p:nvSpPr>
        <p:spPr bwMode="auto">
          <a:xfrm>
            <a:off x="1840321" y="3953161"/>
            <a:ext cx="1005120" cy="259200"/>
          </a:xfrm>
          <a:prstGeom prst="roundRect">
            <a:avLst>
              <a:gd name="adj" fmla="val 556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8" name="AutoShape 61"/>
          <p:cNvSpPr>
            <a:spLocks noChangeArrowheads="1"/>
          </p:cNvSpPr>
          <p:nvPr/>
        </p:nvSpPr>
        <p:spPr bwMode="auto">
          <a:xfrm>
            <a:off x="1840321" y="5159881"/>
            <a:ext cx="1005120" cy="228960"/>
          </a:xfrm>
          <a:prstGeom prst="roundRect">
            <a:avLst>
              <a:gd name="adj" fmla="val 630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9" name="AutoShape 62"/>
          <p:cNvSpPr>
            <a:spLocks noChangeArrowheads="1"/>
          </p:cNvSpPr>
          <p:nvPr/>
        </p:nvSpPr>
        <p:spPr bwMode="auto">
          <a:xfrm>
            <a:off x="1840321" y="4926601"/>
            <a:ext cx="1005120" cy="233280"/>
          </a:xfrm>
          <a:prstGeom prst="roundRect">
            <a:avLst>
              <a:gd name="adj" fmla="val 616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0" name="Line 63"/>
          <p:cNvSpPr>
            <a:spLocks noChangeShapeType="1"/>
          </p:cNvSpPr>
          <p:nvPr/>
        </p:nvSpPr>
        <p:spPr bwMode="auto">
          <a:xfrm>
            <a:off x="2350081" y="4212361"/>
            <a:ext cx="1440" cy="87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1" name="AutoShape 64"/>
          <p:cNvSpPr>
            <a:spLocks noChangeArrowheads="1"/>
          </p:cNvSpPr>
          <p:nvPr/>
        </p:nvSpPr>
        <p:spPr bwMode="auto">
          <a:xfrm>
            <a:off x="1840321" y="4431241"/>
            <a:ext cx="1005120" cy="243360"/>
          </a:xfrm>
          <a:prstGeom prst="roundRect">
            <a:avLst>
              <a:gd name="adj" fmla="val 593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2" name="Text Box 65"/>
          <p:cNvSpPr txBox="1">
            <a:spLocks noChangeArrowheads="1"/>
          </p:cNvSpPr>
          <p:nvPr/>
        </p:nvSpPr>
        <p:spPr bwMode="auto">
          <a:xfrm>
            <a:off x="2226240" y="4022281"/>
            <a:ext cx="24768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41013" name="Text Box 66"/>
          <p:cNvSpPr txBox="1">
            <a:spLocks noChangeArrowheads="1"/>
          </p:cNvSpPr>
          <p:nvPr/>
        </p:nvSpPr>
        <p:spPr bwMode="auto">
          <a:xfrm>
            <a:off x="2230561" y="4498921"/>
            <a:ext cx="24336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41014" name="Text Box 67"/>
          <p:cNvSpPr txBox="1">
            <a:spLocks noChangeArrowheads="1"/>
          </p:cNvSpPr>
          <p:nvPr/>
        </p:nvSpPr>
        <p:spPr bwMode="auto">
          <a:xfrm>
            <a:off x="2011681" y="4932361"/>
            <a:ext cx="681120" cy="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5" name="Text Box 68"/>
          <p:cNvSpPr txBox="1">
            <a:spLocks noChangeArrowheads="1"/>
          </p:cNvSpPr>
          <p:nvPr/>
        </p:nvSpPr>
        <p:spPr bwMode="auto">
          <a:xfrm>
            <a:off x="2041921" y="5169960"/>
            <a:ext cx="65808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6" name="AutoShape 69"/>
          <p:cNvSpPr>
            <a:spLocks noChangeArrowheads="1"/>
          </p:cNvSpPr>
          <p:nvPr/>
        </p:nvSpPr>
        <p:spPr bwMode="auto">
          <a:xfrm>
            <a:off x="1840321" y="4668841"/>
            <a:ext cx="1005120" cy="257760"/>
          </a:xfrm>
          <a:prstGeom prst="roundRect">
            <a:avLst>
              <a:gd name="adj" fmla="val 560"/>
            </a:avLst>
          </a:prstGeom>
          <a:solidFill>
            <a:srgbClr val="B3B3B3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7" name="Text Box 70"/>
          <p:cNvSpPr txBox="1">
            <a:spLocks noChangeArrowheads="1"/>
          </p:cNvSpPr>
          <p:nvPr/>
        </p:nvSpPr>
        <p:spPr bwMode="auto">
          <a:xfrm>
            <a:off x="1964160" y="4694760"/>
            <a:ext cx="800640" cy="23616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8" name="AutoShape 71"/>
          <p:cNvSpPr>
            <a:spLocks noChangeArrowheads="1"/>
          </p:cNvSpPr>
          <p:nvPr/>
        </p:nvSpPr>
        <p:spPr bwMode="auto">
          <a:xfrm>
            <a:off x="1840321" y="3647881"/>
            <a:ext cx="1005120" cy="306720"/>
          </a:xfrm>
          <a:prstGeom prst="roundRect">
            <a:avLst>
              <a:gd name="adj" fmla="val 468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9" name="Text Box 72"/>
          <p:cNvSpPr txBox="1">
            <a:spLocks noChangeArrowheads="1"/>
          </p:cNvSpPr>
          <p:nvPr/>
        </p:nvSpPr>
        <p:spPr bwMode="auto">
          <a:xfrm>
            <a:off x="1972800" y="3754441"/>
            <a:ext cx="80640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0" name="Line 73"/>
          <p:cNvSpPr>
            <a:spLocks noChangeShapeType="1"/>
          </p:cNvSpPr>
          <p:nvPr/>
        </p:nvSpPr>
        <p:spPr bwMode="auto">
          <a:xfrm flipV="1">
            <a:off x="924481" y="5316841"/>
            <a:ext cx="1440" cy="142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1" name="AutoShape 74"/>
          <p:cNvSpPr>
            <a:spLocks noChangeArrowheads="1"/>
          </p:cNvSpPr>
          <p:nvPr/>
        </p:nvSpPr>
        <p:spPr bwMode="auto">
          <a:xfrm>
            <a:off x="414721" y="4634281"/>
            <a:ext cx="1005120" cy="1740960"/>
          </a:xfrm>
          <a:prstGeom prst="roundRect">
            <a:avLst>
              <a:gd name="adj" fmla="val 139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2" name="AutoShape 75"/>
          <p:cNvSpPr>
            <a:spLocks noChangeArrowheads="1"/>
          </p:cNvSpPr>
          <p:nvPr/>
        </p:nvSpPr>
        <p:spPr bwMode="auto">
          <a:xfrm>
            <a:off x="414721" y="4941001"/>
            <a:ext cx="1005120" cy="259200"/>
          </a:xfrm>
          <a:prstGeom prst="roundRect">
            <a:avLst>
              <a:gd name="adj" fmla="val 556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3" name="AutoShape 76"/>
          <p:cNvSpPr>
            <a:spLocks noChangeArrowheads="1"/>
          </p:cNvSpPr>
          <p:nvPr/>
        </p:nvSpPr>
        <p:spPr bwMode="auto">
          <a:xfrm>
            <a:off x="414721" y="6147721"/>
            <a:ext cx="1005120" cy="228960"/>
          </a:xfrm>
          <a:prstGeom prst="roundRect">
            <a:avLst>
              <a:gd name="adj" fmla="val 630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4" name="AutoShape 77"/>
          <p:cNvSpPr>
            <a:spLocks noChangeArrowheads="1"/>
          </p:cNvSpPr>
          <p:nvPr/>
        </p:nvSpPr>
        <p:spPr bwMode="auto">
          <a:xfrm>
            <a:off x="414721" y="5913001"/>
            <a:ext cx="1005120" cy="233280"/>
          </a:xfrm>
          <a:prstGeom prst="roundRect">
            <a:avLst>
              <a:gd name="adj" fmla="val 616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5" name="Line 78"/>
          <p:cNvSpPr>
            <a:spLocks noChangeShapeType="1"/>
          </p:cNvSpPr>
          <p:nvPr/>
        </p:nvSpPr>
        <p:spPr bwMode="auto">
          <a:xfrm>
            <a:off x="924481" y="5198761"/>
            <a:ext cx="1440" cy="87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6" name="AutoShape 79"/>
          <p:cNvSpPr>
            <a:spLocks noChangeArrowheads="1"/>
          </p:cNvSpPr>
          <p:nvPr/>
        </p:nvSpPr>
        <p:spPr bwMode="auto">
          <a:xfrm>
            <a:off x="414721" y="5417641"/>
            <a:ext cx="1005120" cy="243360"/>
          </a:xfrm>
          <a:prstGeom prst="roundRect">
            <a:avLst>
              <a:gd name="adj" fmla="val 593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7" name="Text Box 80"/>
          <p:cNvSpPr txBox="1">
            <a:spLocks noChangeArrowheads="1"/>
          </p:cNvSpPr>
          <p:nvPr/>
        </p:nvSpPr>
        <p:spPr bwMode="auto">
          <a:xfrm>
            <a:off x="800640" y="5008681"/>
            <a:ext cx="24768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41028" name="Text Box 81"/>
          <p:cNvSpPr txBox="1">
            <a:spLocks noChangeArrowheads="1"/>
          </p:cNvSpPr>
          <p:nvPr/>
        </p:nvSpPr>
        <p:spPr bwMode="auto">
          <a:xfrm>
            <a:off x="806401" y="5485321"/>
            <a:ext cx="24336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41029" name="Text Box 82"/>
          <p:cNvSpPr txBox="1">
            <a:spLocks noChangeArrowheads="1"/>
          </p:cNvSpPr>
          <p:nvPr/>
        </p:nvSpPr>
        <p:spPr bwMode="auto">
          <a:xfrm>
            <a:off x="586081" y="5920201"/>
            <a:ext cx="681120" cy="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0" name="Text Box 83"/>
          <p:cNvSpPr txBox="1">
            <a:spLocks noChangeArrowheads="1"/>
          </p:cNvSpPr>
          <p:nvPr/>
        </p:nvSpPr>
        <p:spPr bwMode="auto">
          <a:xfrm>
            <a:off x="616321" y="6157800"/>
            <a:ext cx="65808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1" name="AutoShape 84"/>
          <p:cNvSpPr>
            <a:spLocks noChangeArrowheads="1"/>
          </p:cNvSpPr>
          <p:nvPr/>
        </p:nvSpPr>
        <p:spPr bwMode="auto">
          <a:xfrm>
            <a:off x="414721" y="5655241"/>
            <a:ext cx="1005120" cy="257760"/>
          </a:xfrm>
          <a:prstGeom prst="roundRect">
            <a:avLst>
              <a:gd name="adj" fmla="val 560"/>
            </a:avLst>
          </a:prstGeom>
          <a:solidFill>
            <a:srgbClr val="CC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2" name="Text Box 85"/>
          <p:cNvSpPr txBox="1">
            <a:spLocks noChangeArrowheads="1"/>
          </p:cNvSpPr>
          <p:nvPr/>
        </p:nvSpPr>
        <p:spPr bwMode="auto">
          <a:xfrm>
            <a:off x="538560" y="5682600"/>
            <a:ext cx="80064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3" name="AutoShape 86"/>
          <p:cNvSpPr>
            <a:spLocks noChangeArrowheads="1"/>
          </p:cNvSpPr>
          <p:nvPr/>
        </p:nvSpPr>
        <p:spPr bwMode="auto">
          <a:xfrm>
            <a:off x="414721" y="4634281"/>
            <a:ext cx="1005120" cy="306720"/>
          </a:xfrm>
          <a:prstGeom prst="roundRect">
            <a:avLst>
              <a:gd name="adj" fmla="val 468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4" name="Text Box 87"/>
          <p:cNvSpPr txBox="1">
            <a:spLocks noChangeArrowheads="1"/>
          </p:cNvSpPr>
          <p:nvPr/>
        </p:nvSpPr>
        <p:spPr bwMode="auto">
          <a:xfrm>
            <a:off x="548641" y="4740841"/>
            <a:ext cx="80640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5" name="AutoShape 88"/>
          <p:cNvSpPr>
            <a:spLocks noChangeArrowheads="1"/>
          </p:cNvSpPr>
          <p:nvPr/>
        </p:nvSpPr>
        <p:spPr bwMode="auto">
          <a:xfrm>
            <a:off x="1840321" y="4200841"/>
            <a:ext cx="1005120" cy="230400"/>
          </a:xfrm>
          <a:prstGeom prst="roundRect">
            <a:avLst>
              <a:gd name="adj" fmla="val 625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6" name="AutoShape 89"/>
          <p:cNvSpPr>
            <a:spLocks noChangeArrowheads="1"/>
          </p:cNvSpPr>
          <p:nvPr/>
        </p:nvSpPr>
        <p:spPr bwMode="auto">
          <a:xfrm>
            <a:off x="414721" y="5198760"/>
            <a:ext cx="1005120" cy="230400"/>
          </a:xfrm>
          <a:prstGeom prst="roundRect">
            <a:avLst>
              <a:gd name="adj" fmla="val 625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7" name="AutoShape 90"/>
          <p:cNvSpPr>
            <a:spLocks noChangeArrowheads="1"/>
          </p:cNvSpPr>
          <p:nvPr/>
        </p:nvSpPr>
        <p:spPr bwMode="auto">
          <a:xfrm>
            <a:off x="550081" y="3313801"/>
            <a:ext cx="1005120" cy="230400"/>
          </a:xfrm>
          <a:prstGeom prst="roundRect">
            <a:avLst>
              <a:gd name="adj" fmla="val 625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8" name="Line 91"/>
          <p:cNvSpPr>
            <a:spLocks noChangeShapeType="1"/>
          </p:cNvSpPr>
          <p:nvPr/>
        </p:nvSpPr>
        <p:spPr bwMode="auto">
          <a:xfrm>
            <a:off x="5424481" y="4771081"/>
            <a:ext cx="1241280" cy="345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9" name="Line 92"/>
          <p:cNvSpPr>
            <a:spLocks noChangeShapeType="1"/>
          </p:cNvSpPr>
          <p:nvPr/>
        </p:nvSpPr>
        <p:spPr bwMode="auto">
          <a:xfrm>
            <a:off x="5436001" y="4726440"/>
            <a:ext cx="1258560" cy="115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0" name="Line 93"/>
          <p:cNvSpPr>
            <a:spLocks noChangeShapeType="1"/>
          </p:cNvSpPr>
          <p:nvPr/>
        </p:nvSpPr>
        <p:spPr bwMode="auto">
          <a:xfrm>
            <a:off x="5374080" y="4870441"/>
            <a:ext cx="1313280" cy="1156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1" name="Line 94"/>
          <p:cNvSpPr>
            <a:spLocks noChangeShapeType="1"/>
          </p:cNvSpPr>
          <p:nvPr/>
        </p:nvSpPr>
        <p:spPr bwMode="auto">
          <a:xfrm>
            <a:off x="5296321" y="4881961"/>
            <a:ext cx="1402560" cy="14587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2" name="Line 95"/>
          <p:cNvSpPr>
            <a:spLocks noChangeShapeType="1"/>
          </p:cNvSpPr>
          <p:nvPr/>
        </p:nvSpPr>
        <p:spPr bwMode="auto">
          <a:xfrm>
            <a:off x="5424481" y="4677481"/>
            <a:ext cx="1252800" cy="244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3" name="Line 96"/>
          <p:cNvSpPr>
            <a:spLocks noChangeShapeType="1"/>
          </p:cNvSpPr>
          <p:nvPr/>
        </p:nvSpPr>
        <p:spPr bwMode="auto">
          <a:xfrm flipV="1">
            <a:off x="5436001" y="3918601"/>
            <a:ext cx="1229760" cy="5601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4" name="Text Box 97"/>
          <p:cNvSpPr txBox="1">
            <a:spLocks noChangeArrowheads="1"/>
          </p:cNvSpPr>
          <p:nvPr/>
        </p:nvSpPr>
        <p:spPr bwMode="auto">
          <a:xfrm>
            <a:off x="1765441" y="2952360"/>
            <a:ext cx="24868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Lots of separate processes</a:t>
            </a:r>
          </a:p>
        </p:txBody>
      </p:sp>
    </p:spTree>
    <p:extLst>
      <p:ext uri="{BB962C8B-B14F-4D97-AF65-F5344CB8AC3E}">
        <p14:creationId xmlns:p14="http://schemas.microsoft.com/office/powerpoint/2010/main" val="562261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Address Translation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480" y="567721"/>
            <a:ext cx="8611200" cy="4322880"/>
          </a:xfrm>
        </p:spPr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Virtual-to-physical address translation performed by MMU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 is broken into a </a:t>
            </a:r>
            <a:r>
              <a:rPr lang="en-GB" altLang="en-US" i="1" dirty="0">
                <a:solidFill>
                  <a:srgbClr val="993333"/>
                </a:solidFill>
              </a:rPr>
              <a:t>virtual page number</a:t>
            </a:r>
            <a:r>
              <a:rPr lang="en-GB" altLang="en-US" dirty="0"/>
              <a:t> and an </a:t>
            </a:r>
            <a:r>
              <a:rPr lang="en-GB" altLang="en-US" i="1" dirty="0">
                <a:solidFill>
                  <a:srgbClr val="993333"/>
                </a:solidFill>
              </a:rPr>
              <a:t>offset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Mapping from virtual page to physical frame provided by a </a:t>
            </a:r>
            <a:r>
              <a:rPr lang="en-GB" altLang="en-US" i="1" dirty="0">
                <a:solidFill>
                  <a:srgbClr val="993333"/>
                </a:solidFill>
              </a:rPr>
              <a:t>page table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39041" y="1909801"/>
            <a:ext cx="1722240" cy="31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ourier" charset="0"/>
                <a:ea typeface="Courier" charset="0"/>
                <a:cs typeface="Courier" charset="0"/>
              </a:rPr>
              <a:t>0xdeadbeef =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3407041" y="1791720"/>
            <a:ext cx="4230720" cy="840960"/>
            <a:chOff x="2366" y="1244"/>
            <a:chExt cx="2938" cy="584"/>
          </a:xfrm>
        </p:grpSpPr>
        <p:grpSp>
          <p:nvGrpSpPr>
            <p:cNvPr id="43065" name="Group 5"/>
            <p:cNvGrpSpPr>
              <a:grpSpLocks/>
            </p:cNvGrpSpPr>
            <p:nvPr/>
          </p:nvGrpSpPr>
          <p:grpSpPr bwMode="auto">
            <a:xfrm>
              <a:off x="2366" y="1244"/>
              <a:ext cx="2938" cy="370"/>
              <a:chOff x="2366" y="1244"/>
              <a:chExt cx="2938" cy="370"/>
            </a:xfrm>
          </p:grpSpPr>
          <p:sp>
            <p:nvSpPr>
              <p:cNvPr id="43068" name="AutoShape 6"/>
              <p:cNvSpPr>
                <a:spLocks noChangeArrowheads="1"/>
              </p:cNvSpPr>
              <p:nvPr/>
            </p:nvSpPr>
            <p:spPr bwMode="auto">
              <a:xfrm>
                <a:off x="2366" y="1244"/>
                <a:ext cx="2083" cy="371"/>
              </a:xfrm>
              <a:prstGeom prst="roundRect">
                <a:avLst>
                  <a:gd name="adj" fmla="val 26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 dirty="0">
                    <a:latin typeface="Courier" charset="0"/>
                    <a:ea typeface="Courier" charset="0"/>
                    <a:cs typeface="Courier" charset="0"/>
                  </a:rPr>
                  <a:t>0xdeadb</a:t>
                </a:r>
              </a:p>
            </p:txBody>
          </p:sp>
          <p:sp>
            <p:nvSpPr>
              <p:cNvPr id="43069" name="AutoShape 7"/>
              <p:cNvSpPr>
                <a:spLocks noChangeArrowheads="1"/>
              </p:cNvSpPr>
              <p:nvPr/>
            </p:nvSpPr>
            <p:spPr bwMode="auto">
              <a:xfrm>
                <a:off x="4448" y="1244"/>
                <a:ext cx="857" cy="371"/>
              </a:xfrm>
              <a:prstGeom prst="roundRect">
                <a:avLst>
                  <a:gd name="adj" fmla="val 26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 dirty="0">
                    <a:latin typeface="Courier" charset="0"/>
                    <a:ea typeface="Courier" charset="0"/>
                    <a:cs typeface="Courier" charset="0"/>
                  </a:rPr>
                  <a:t>0xeef</a:t>
                </a:r>
              </a:p>
            </p:txBody>
          </p:sp>
        </p:grpSp>
        <p:sp>
          <p:nvSpPr>
            <p:cNvPr id="43066" name="Text Box 8"/>
            <p:cNvSpPr txBox="1">
              <a:spLocks noChangeArrowheads="1"/>
            </p:cNvSpPr>
            <p:nvPr/>
          </p:nvSpPr>
          <p:spPr bwMode="auto">
            <a:xfrm>
              <a:off x="2709" y="1666"/>
              <a:ext cx="14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page number</a:t>
              </a:r>
            </a:p>
          </p:txBody>
        </p:sp>
        <p:sp>
          <p:nvSpPr>
            <p:cNvPr id="43067" name="Text Box 9"/>
            <p:cNvSpPr txBox="1">
              <a:spLocks noChangeArrowheads="1"/>
            </p:cNvSpPr>
            <p:nvPr/>
          </p:nvSpPr>
          <p:spPr bwMode="auto">
            <a:xfrm>
              <a:off x="4706" y="1660"/>
              <a:ext cx="38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3198241" y="5437801"/>
            <a:ext cx="475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3014" name="Group 11"/>
          <p:cNvGrpSpPr>
            <a:grpSpLocks/>
          </p:cNvGrpSpPr>
          <p:nvPr/>
        </p:nvGrpSpPr>
        <p:grpSpPr bwMode="auto">
          <a:xfrm>
            <a:off x="6628321" y="3643561"/>
            <a:ext cx="1033920" cy="480960"/>
            <a:chOff x="4603" y="2530"/>
            <a:chExt cx="718" cy="334"/>
          </a:xfrm>
        </p:grpSpPr>
        <p:sp>
          <p:nvSpPr>
            <p:cNvPr id="43063" name="AutoShape 12"/>
            <p:cNvSpPr>
              <a:spLocks noChangeArrowheads="1"/>
            </p:cNvSpPr>
            <p:nvPr/>
          </p:nvSpPr>
          <p:spPr bwMode="auto">
            <a:xfrm>
              <a:off x="4603" y="253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64" name="AutoShape 13"/>
            <p:cNvSpPr>
              <a:spLocks noChangeArrowheads="1"/>
            </p:cNvSpPr>
            <p:nvPr/>
          </p:nvSpPr>
          <p:spPr bwMode="auto">
            <a:xfrm>
              <a:off x="4603" y="253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43015" name="Group 14"/>
          <p:cNvGrpSpPr>
            <a:grpSpLocks/>
          </p:cNvGrpSpPr>
          <p:nvPr/>
        </p:nvGrpSpPr>
        <p:grpSpPr bwMode="auto">
          <a:xfrm>
            <a:off x="6628321" y="4127401"/>
            <a:ext cx="1033920" cy="480960"/>
            <a:chOff x="4603" y="2866"/>
            <a:chExt cx="718" cy="334"/>
          </a:xfrm>
        </p:grpSpPr>
        <p:sp>
          <p:nvSpPr>
            <p:cNvPr id="43061" name="AutoShape 15"/>
            <p:cNvSpPr>
              <a:spLocks noChangeArrowheads="1"/>
            </p:cNvSpPr>
            <p:nvPr/>
          </p:nvSpPr>
          <p:spPr bwMode="auto">
            <a:xfrm>
              <a:off x="4603" y="28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62" name="AutoShape 16"/>
            <p:cNvSpPr>
              <a:spLocks noChangeArrowheads="1"/>
            </p:cNvSpPr>
            <p:nvPr/>
          </p:nvSpPr>
          <p:spPr bwMode="auto">
            <a:xfrm>
              <a:off x="4603" y="28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43016" name="Group 17"/>
          <p:cNvGrpSpPr>
            <a:grpSpLocks/>
          </p:cNvGrpSpPr>
          <p:nvPr/>
        </p:nvGrpSpPr>
        <p:grpSpPr bwMode="auto">
          <a:xfrm>
            <a:off x="6628321" y="4611241"/>
            <a:ext cx="1033920" cy="480960"/>
            <a:chOff x="4603" y="3202"/>
            <a:chExt cx="718" cy="334"/>
          </a:xfrm>
        </p:grpSpPr>
        <p:sp>
          <p:nvSpPr>
            <p:cNvPr id="43059" name="AutoShape 18"/>
            <p:cNvSpPr>
              <a:spLocks noChangeArrowheads="1"/>
            </p:cNvSpPr>
            <p:nvPr/>
          </p:nvSpPr>
          <p:spPr bwMode="auto">
            <a:xfrm>
              <a:off x="4603" y="32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60" name="AutoShape 19"/>
            <p:cNvSpPr>
              <a:spLocks noChangeArrowheads="1"/>
            </p:cNvSpPr>
            <p:nvPr/>
          </p:nvSpPr>
          <p:spPr bwMode="auto">
            <a:xfrm>
              <a:off x="4603" y="32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43017" name="Group 20"/>
          <p:cNvGrpSpPr>
            <a:grpSpLocks/>
          </p:cNvGrpSpPr>
          <p:nvPr/>
        </p:nvGrpSpPr>
        <p:grpSpPr bwMode="auto">
          <a:xfrm>
            <a:off x="6628321" y="6062761"/>
            <a:ext cx="1033920" cy="480960"/>
            <a:chOff x="4603" y="4210"/>
            <a:chExt cx="718" cy="334"/>
          </a:xfrm>
        </p:grpSpPr>
        <p:sp>
          <p:nvSpPr>
            <p:cNvPr id="43057" name="AutoShape 21"/>
            <p:cNvSpPr>
              <a:spLocks noChangeArrowheads="1"/>
            </p:cNvSpPr>
            <p:nvPr/>
          </p:nvSpPr>
          <p:spPr bwMode="auto">
            <a:xfrm>
              <a:off x="4603" y="42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8" name="AutoShape 22"/>
            <p:cNvSpPr>
              <a:spLocks noChangeArrowheads="1"/>
            </p:cNvSpPr>
            <p:nvPr/>
          </p:nvSpPr>
          <p:spPr bwMode="auto">
            <a:xfrm>
              <a:off x="4603" y="42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43018" name="AutoShape 23"/>
          <p:cNvSpPr>
            <a:spLocks noChangeArrowheads="1"/>
          </p:cNvSpPr>
          <p:nvPr/>
        </p:nvSpPr>
        <p:spPr bwMode="auto">
          <a:xfrm rot="-5400000">
            <a:off x="6887521" y="566676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43019" name="Group 24"/>
          <p:cNvGrpSpPr>
            <a:grpSpLocks/>
          </p:cNvGrpSpPr>
          <p:nvPr/>
        </p:nvGrpSpPr>
        <p:grpSpPr bwMode="auto">
          <a:xfrm>
            <a:off x="6628321" y="5095081"/>
            <a:ext cx="1033920" cy="480960"/>
            <a:chOff x="4603" y="3538"/>
            <a:chExt cx="718" cy="334"/>
          </a:xfrm>
        </p:grpSpPr>
        <p:sp>
          <p:nvSpPr>
            <p:cNvPr id="43055" name="AutoShape 25"/>
            <p:cNvSpPr>
              <a:spLocks noChangeArrowheads="1"/>
            </p:cNvSpPr>
            <p:nvPr/>
          </p:nvSpPr>
          <p:spPr bwMode="auto">
            <a:xfrm>
              <a:off x="4603" y="35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6" name="AutoShape 26"/>
            <p:cNvSpPr>
              <a:spLocks noChangeArrowheads="1"/>
            </p:cNvSpPr>
            <p:nvPr/>
          </p:nvSpPr>
          <p:spPr bwMode="auto">
            <a:xfrm>
              <a:off x="4603" y="35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43020" name="AutoShape 27"/>
          <p:cNvSpPr>
            <a:spLocks noChangeArrowheads="1"/>
          </p:cNvSpPr>
          <p:nvPr/>
        </p:nvSpPr>
        <p:spPr bwMode="auto">
          <a:xfrm>
            <a:off x="6420961" y="3297960"/>
            <a:ext cx="18734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43021" name="Group 28"/>
          <p:cNvGrpSpPr>
            <a:grpSpLocks/>
          </p:cNvGrpSpPr>
          <p:nvPr/>
        </p:nvGrpSpPr>
        <p:grpSpPr bwMode="auto">
          <a:xfrm>
            <a:off x="5137921" y="4749481"/>
            <a:ext cx="826560" cy="273600"/>
            <a:chOff x="3568" y="3298"/>
            <a:chExt cx="574" cy="190"/>
          </a:xfrm>
        </p:grpSpPr>
        <p:sp>
          <p:nvSpPr>
            <p:cNvPr id="43053" name="AutoShape 29"/>
            <p:cNvSpPr>
              <a:spLocks noChangeArrowheads="1"/>
            </p:cNvSpPr>
            <p:nvPr/>
          </p:nvSpPr>
          <p:spPr bwMode="auto">
            <a:xfrm>
              <a:off x="3568" y="32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4" name="AutoShape 30"/>
            <p:cNvSpPr>
              <a:spLocks noChangeArrowheads="1"/>
            </p:cNvSpPr>
            <p:nvPr/>
          </p:nvSpPr>
          <p:spPr bwMode="auto">
            <a:xfrm>
              <a:off x="3568" y="32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43022" name="AutoShape 31"/>
          <p:cNvSpPr>
            <a:spLocks noChangeArrowheads="1"/>
          </p:cNvSpPr>
          <p:nvPr/>
        </p:nvSpPr>
        <p:spPr bwMode="auto">
          <a:xfrm>
            <a:off x="3525120" y="4473000"/>
            <a:ext cx="18201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43023" name="Group 32"/>
          <p:cNvGrpSpPr>
            <a:grpSpLocks/>
          </p:cNvGrpSpPr>
          <p:nvPr/>
        </p:nvGrpSpPr>
        <p:grpSpPr bwMode="auto">
          <a:xfrm>
            <a:off x="3824641" y="4749481"/>
            <a:ext cx="1310400" cy="273600"/>
            <a:chOff x="2656" y="3298"/>
            <a:chExt cx="910" cy="190"/>
          </a:xfrm>
        </p:grpSpPr>
        <p:sp>
          <p:nvSpPr>
            <p:cNvPr id="43051" name="AutoShape 33"/>
            <p:cNvSpPr>
              <a:spLocks noChangeArrowheads="1"/>
            </p:cNvSpPr>
            <p:nvPr/>
          </p:nvSpPr>
          <p:spPr bwMode="auto">
            <a:xfrm>
              <a:off x="2656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2" name="AutoShape 34"/>
            <p:cNvSpPr>
              <a:spLocks noChangeArrowheads="1"/>
            </p:cNvSpPr>
            <p:nvPr/>
          </p:nvSpPr>
          <p:spPr bwMode="auto">
            <a:xfrm>
              <a:off x="2656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43024" name="Line 35"/>
          <p:cNvSpPr>
            <a:spLocks noChangeShapeType="1"/>
          </p:cNvSpPr>
          <p:nvPr/>
        </p:nvSpPr>
        <p:spPr bwMode="auto">
          <a:xfrm>
            <a:off x="5967360" y="4887721"/>
            <a:ext cx="6220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3025" name="Group 36"/>
          <p:cNvGrpSpPr>
            <a:grpSpLocks/>
          </p:cNvGrpSpPr>
          <p:nvPr/>
        </p:nvGrpSpPr>
        <p:grpSpPr bwMode="auto">
          <a:xfrm>
            <a:off x="1681921" y="4749481"/>
            <a:ext cx="1310400" cy="273600"/>
            <a:chOff x="1168" y="3298"/>
            <a:chExt cx="910" cy="190"/>
          </a:xfrm>
        </p:grpSpPr>
        <p:sp>
          <p:nvSpPr>
            <p:cNvPr id="43049" name="AutoShape 37"/>
            <p:cNvSpPr>
              <a:spLocks noChangeArrowheads="1"/>
            </p:cNvSpPr>
            <p:nvPr/>
          </p:nvSpPr>
          <p:spPr bwMode="auto">
            <a:xfrm>
              <a:off x="1168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0" name="AutoShape 38"/>
            <p:cNvSpPr>
              <a:spLocks noChangeArrowheads="1"/>
            </p:cNvSpPr>
            <p:nvPr/>
          </p:nvSpPr>
          <p:spPr bwMode="auto">
            <a:xfrm>
              <a:off x="1168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43026" name="AutoShape 39"/>
          <p:cNvSpPr>
            <a:spLocks noChangeArrowheads="1"/>
          </p:cNvSpPr>
          <p:nvPr/>
        </p:nvSpPr>
        <p:spPr bwMode="auto">
          <a:xfrm>
            <a:off x="1681920" y="5025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27" name="AutoShape 40"/>
          <p:cNvSpPr>
            <a:spLocks noChangeArrowheads="1"/>
          </p:cNvSpPr>
          <p:nvPr/>
        </p:nvSpPr>
        <p:spPr bwMode="auto">
          <a:xfrm>
            <a:off x="1681920" y="5302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28" name="AutoShape 41"/>
          <p:cNvSpPr>
            <a:spLocks noChangeArrowheads="1"/>
          </p:cNvSpPr>
          <p:nvPr/>
        </p:nvSpPr>
        <p:spPr bwMode="auto">
          <a:xfrm>
            <a:off x="1681920" y="4473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29" name="AutoShape 42"/>
          <p:cNvSpPr>
            <a:spLocks noChangeArrowheads="1"/>
          </p:cNvSpPr>
          <p:nvPr/>
        </p:nvSpPr>
        <p:spPr bwMode="auto">
          <a:xfrm>
            <a:off x="1681920" y="5578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0" name="AutoShape 43"/>
          <p:cNvSpPr>
            <a:spLocks noChangeArrowheads="1"/>
          </p:cNvSpPr>
          <p:nvPr/>
        </p:nvSpPr>
        <p:spPr bwMode="auto">
          <a:xfrm>
            <a:off x="1681920" y="4196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1" name="AutoShape 44"/>
          <p:cNvSpPr>
            <a:spLocks noChangeArrowheads="1"/>
          </p:cNvSpPr>
          <p:nvPr/>
        </p:nvSpPr>
        <p:spPr bwMode="auto">
          <a:xfrm>
            <a:off x="1681920" y="5855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2" name="AutoShape 45"/>
          <p:cNvSpPr>
            <a:spLocks noChangeArrowheads="1"/>
          </p:cNvSpPr>
          <p:nvPr/>
        </p:nvSpPr>
        <p:spPr bwMode="auto">
          <a:xfrm>
            <a:off x="1850401" y="3830760"/>
            <a:ext cx="14673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page table</a:t>
            </a:r>
          </a:p>
        </p:txBody>
      </p:sp>
      <p:grpSp>
        <p:nvGrpSpPr>
          <p:cNvPr id="43033" name="Group 46"/>
          <p:cNvGrpSpPr>
            <a:grpSpLocks/>
          </p:cNvGrpSpPr>
          <p:nvPr/>
        </p:nvGrpSpPr>
        <p:grpSpPr bwMode="auto">
          <a:xfrm>
            <a:off x="506881" y="2745001"/>
            <a:ext cx="2600640" cy="550080"/>
            <a:chOff x="352" y="1906"/>
            <a:chExt cx="1806" cy="382"/>
          </a:xfrm>
        </p:grpSpPr>
        <p:grpSp>
          <p:nvGrpSpPr>
            <p:cNvPr id="43042" name="Group 47"/>
            <p:cNvGrpSpPr>
              <a:grpSpLocks/>
            </p:cNvGrpSpPr>
            <p:nvPr/>
          </p:nvGrpSpPr>
          <p:grpSpPr bwMode="auto">
            <a:xfrm>
              <a:off x="1460" y="2098"/>
              <a:ext cx="698" cy="190"/>
              <a:chOff x="1460" y="2098"/>
              <a:chExt cx="698" cy="190"/>
            </a:xfrm>
          </p:grpSpPr>
          <p:sp>
            <p:nvSpPr>
              <p:cNvPr id="43047" name="AutoShape 48"/>
              <p:cNvSpPr>
                <a:spLocks noChangeArrowheads="1"/>
              </p:cNvSpPr>
              <p:nvPr/>
            </p:nvSpPr>
            <p:spPr bwMode="auto">
              <a:xfrm>
                <a:off x="1460" y="2098"/>
                <a:ext cx="699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3048" name="AutoShape 49"/>
              <p:cNvSpPr>
                <a:spLocks noChangeArrowheads="1"/>
              </p:cNvSpPr>
              <p:nvPr/>
            </p:nvSpPr>
            <p:spPr bwMode="auto">
              <a:xfrm>
                <a:off x="1460" y="2098"/>
                <a:ext cx="699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43043" name="AutoShape 50"/>
            <p:cNvSpPr>
              <a:spLocks noChangeArrowheads="1"/>
            </p:cNvSpPr>
            <p:nvPr/>
          </p:nvSpPr>
          <p:spPr bwMode="auto">
            <a:xfrm>
              <a:off x="654" y="1906"/>
              <a:ext cx="1106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43044" name="Group 51"/>
            <p:cNvGrpSpPr>
              <a:grpSpLocks/>
            </p:cNvGrpSpPr>
            <p:nvPr/>
          </p:nvGrpSpPr>
          <p:grpSpPr bwMode="auto">
            <a:xfrm>
              <a:off x="352" y="2098"/>
              <a:ext cx="1106" cy="190"/>
              <a:chOff x="352" y="2098"/>
              <a:chExt cx="1106" cy="190"/>
            </a:xfrm>
          </p:grpSpPr>
          <p:sp>
            <p:nvSpPr>
              <p:cNvPr id="43045" name="AutoShape 52"/>
              <p:cNvSpPr>
                <a:spLocks noChangeArrowheads="1"/>
              </p:cNvSpPr>
              <p:nvPr/>
            </p:nvSpPr>
            <p:spPr bwMode="auto">
              <a:xfrm>
                <a:off x="352" y="2098"/>
                <a:ext cx="110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3046" name="AutoShape 53"/>
              <p:cNvSpPr>
                <a:spLocks noChangeArrowheads="1"/>
              </p:cNvSpPr>
              <p:nvPr/>
            </p:nvSpPr>
            <p:spPr bwMode="auto">
              <a:xfrm>
                <a:off x="352" y="2098"/>
                <a:ext cx="110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virtual page #</a:t>
                </a:r>
              </a:p>
            </p:txBody>
          </p:sp>
        </p:grpSp>
      </p:grpSp>
      <p:sp>
        <p:nvSpPr>
          <p:cNvPr id="43034" name="Freeform 54"/>
          <p:cNvSpPr>
            <a:spLocks/>
          </p:cNvSpPr>
          <p:nvPr/>
        </p:nvSpPr>
        <p:spPr bwMode="auto">
          <a:xfrm>
            <a:off x="1128961" y="3297960"/>
            <a:ext cx="485280" cy="1589760"/>
          </a:xfrm>
          <a:custGeom>
            <a:avLst/>
            <a:gdLst>
              <a:gd name="T0" fmla="*/ 0 w 1484"/>
              <a:gd name="T1" fmla="*/ 0 h 4869"/>
              <a:gd name="T2" fmla="*/ 0 w 1484"/>
              <a:gd name="T3" fmla="*/ 2147483646 h 4869"/>
              <a:gd name="T4" fmla="*/ 2147483646 w 1484"/>
              <a:gd name="T5" fmla="*/ 2147483646 h 4869"/>
              <a:gd name="T6" fmla="*/ 0 60000 65536"/>
              <a:gd name="T7" fmla="*/ 0 60000 65536"/>
              <a:gd name="T8" fmla="*/ 0 60000 65536"/>
              <a:gd name="T9" fmla="*/ 0 w 1484"/>
              <a:gd name="T10" fmla="*/ 0 h 4869"/>
              <a:gd name="T11" fmla="*/ 1484 w 148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4" h="4869">
                <a:moveTo>
                  <a:pt x="0" y="0"/>
                </a:moveTo>
                <a:lnTo>
                  <a:pt x="0" y="4868"/>
                </a:lnTo>
                <a:lnTo>
                  <a:pt x="1483" y="486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5" name="Freeform 55"/>
          <p:cNvSpPr>
            <a:spLocks/>
          </p:cNvSpPr>
          <p:nvPr/>
        </p:nvSpPr>
        <p:spPr bwMode="auto">
          <a:xfrm>
            <a:off x="2234880" y="3297960"/>
            <a:ext cx="3317760" cy="1451520"/>
          </a:xfrm>
          <a:custGeom>
            <a:avLst/>
            <a:gdLst>
              <a:gd name="T0" fmla="*/ 0 w 10162"/>
              <a:gd name="T1" fmla="*/ 0 h 4446"/>
              <a:gd name="T2" fmla="*/ 0 w 10162"/>
              <a:gd name="T3" fmla="*/ 2147483646 h 4446"/>
              <a:gd name="T4" fmla="*/ 2147483646 w 10162"/>
              <a:gd name="T5" fmla="*/ 2147483646 h 4446"/>
              <a:gd name="T6" fmla="*/ 2147483646 w 10162"/>
              <a:gd name="T7" fmla="*/ 2147483646 h 4446"/>
              <a:gd name="T8" fmla="*/ 0 60000 65536"/>
              <a:gd name="T9" fmla="*/ 0 60000 65536"/>
              <a:gd name="T10" fmla="*/ 0 60000 65536"/>
              <a:gd name="T11" fmla="*/ 0 60000 65536"/>
              <a:gd name="T12" fmla="*/ 0 w 10162"/>
              <a:gd name="T13" fmla="*/ 0 h 4446"/>
              <a:gd name="T14" fmla="*/ 10162 w 10162"/>
              <a:gd name="T15" fmla="*/ 4446 h 4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62" h="4446">
                <a:moveTo>
                  <a:pt x="0" y="0"/>
                </a:moveTo>
                <a:lnTo>
                  <a:pt x="0" y="666"/>
                </a:lnTo>
                <a:lnTo>
                  <a:pt x="10161" y="666"/>
                </a:lnTo>
                <a:lnTo>
                  <a:pt x="10161" y="4445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6" name="Line 56"/>
          <p:cNvSpPr>
            <a:spLocks noChangeShapeType="1"/>
          </p:cNvSpPr>
          <p:nvPr/>
        </p:nvSpPr>
        <p:spPr bwMode="auto">
          <a:xfrm>
            <a:off x="2995200" y="4887721"/>
            <a:ext cx="7603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7" name="Text Box 57"/>
          <p:cNvSpPr txBox="1">
            <a:spLocks noChangeArrowheads="1"/>
          </p:cNvSpPr>
          <p:nvPr/>
        </p:nvSpPr>
        <p:spPr bwMode="auto">
          <a:xfrm rot="-5400000">
            <a:off x="6967441" y="5654521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43038" name="Text Box 58"/>
          <p:cNvSpPr txBox="1">
            <a:spLocks noChangeArrowheads="1"/>
          </p:cNvSpPr>
          <p:nvPr/>
        </p:nvSpPr>
        <p:spPr bwMode="auto">
          <a:xfrm>
            <a:off x="4109761" y="5557321"/>
            <a:ext cx="1542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Page table entry</a:t>
            </a:r>
          </a:p>
        </p:txBody>
      </p:sp>
      <p:sp>
        <p:nvSpPr>
          <p:cNvPr id="43039" name="Line 59"/>
          <p:cNvSpPr>
            <a:spLocks noChangeShapeType="1"/>
          </p:cNvSpPr>
          <p:nvPr/>
        </p:nvSpPr>
        <p:spPr bwMode="auto">
          <a:xfrm flipH="1" flipV="1">
            <a:off x="3047041" y="5020201"/>
            <a:ext cx="1023840" cy="636480"/>
          </a:xfrm>
          <a:prstGeom prst="line">
            <a:avLst/>
          </a:prstGeom>
          <a:noFill/>
          <a:ln w="1836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40" name="Text Box 60"/>
          <p:cNvSpPr txBox="1">
            <a:spLocks noChangeArrowheads="1"/>
          </p:cNvSpPr>
          <p:nvPr/>
        </p:nvSpPr>
        <p:spPr bwMode="auto">
          <a:xfrm rot="-5400000">
            <a:off x="539281" y="3933721"/>
            <a:ext cx="891360" cy="2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>
                <a:latin typeface="Courier" charset="0"/>
                <a:ea typeface="Courier" charset="0"/>
                <a:cs typeface="Courier" charset="0"/>
              </a:rPr>
              <a:t>0xdeadb</a:t>
            </a:r>
          </a:p>
        </p:txBody>
      </p:sp>
      <p:sp>
        <p:nvSpPr>
          <p:cNvPr id="43041" name="Text Box 61"/>
          <p:cNvSpPr txBox="1">
            <a:spLocks noChangeArrowheads="1"/>
          </p:cNvSpPr>
          <p:nvPr/>
        </p:nvSpPr>
        <p:spPr bwMode="auto">
          <a:xfrm>
            <a:off x="3552481" y="3233161"/>
            <a:ext cx="780480" cy="2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>
                <a:latin typeface="Courier" charset="0"/>
                <a:ea typeface="Courier" charset="0"/>
                <a:cs typeface="Courier" charset="0"/>
              </a:rPr>
              <a:t>0xeef</a:t>
            </a:r>
          </a:p>
        </p:txBody>
      </p:sp>
    </p:spTree>
    <p:extLst>
      <p:ext uri="{BB962C8B-B14F-4D97-AF65-F5344CB8AC3E}">
        <p14:creationId xmlns:p14="http://schemas.microsoft.com/office/powerpoint/2010/main" val="1483159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Entries (PTEs</a:t>
            </a:r>
            <a:r>
              <a:rPr lang="en-US" altLang="en-US"/>
              <a:t>)</a:t>
            </a:r>
            <a:endParaRPr lang="en-GB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Typical PTE format (depends on CPU architecture!)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59041" y="1950121"/>
            <a:ext cx="6927840" cy="900000"/>
            <a:chOff x="1189441" y="1006921"/>
            <a:chExt cx="6927840" cy="900000"/>
          </a:xfrm>
        </p:grpSpPr>
        <p:grpSp>
          <p:nvGrpSpPr>
            <p:cNvPr id="45059" name="Group 3"/>
            <p:cNvGrpSpPr>
              <a:grpSpLocks/>
            </p:cNvGrpSpPr>
            <p:nvPr/>
          </p:nvGrpSpPr>
          <p:grpSpPr bwMode="auto">
            <a:xfrm>
              <a:off x="3500641" y="1407241"/>
              <a:ext cx="4616640" cy="499680"/>
              <a:chOff x="2431" y="977"/>
              <a:chExt cx="3206" cy="347"/>
            </a:xfrm>
          </p:grpSpPr>
          <p:sp>
            <p:nvSpPr>
              <p:cNvPr id="45080" name="AutoShape 4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81" name="AutoShape 5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page frame number</a:t>
                </a:r>
              </a:p>
            </p:txBody>
          </p:sp>
        </p:grpSp>
        <p:grpSp>
          <p:nvGrpSpPr>
            <p:cNvPr id="45060" name="Group 6"/>
            <p:cNvGrpSpPr>
              <a:grpSpLocks/>
            </p:cNvGrpSpPr>
            <p:nvPr/>
          </p:nvGrpSpPr>
          <p:grpSpPr bwMode="auto">
            <a:xfrm>
              <a:off x="2394721" y="1407241"/>
              <a:ext cx="1103040" cy="499680"/>
              <a:chOff x="1663" y="977"/>
              <a:chExt cx="766" cy="347"/>
            </a:xfrm>
          </p:grpSpPr>
          <p:sp>
            <p:nvSpPr>
              <p:cNvPr id="45078" name="AutoShape 7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9" name="AutoShape 8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prot</a:t>
                </a:r>
              </a:p>
            </p:txBody>
          </p:sp>
        </p:grpSp>
        <p:grpSp>
          <p:nvGrpSpPr>
            <p:cNvPr id="45061" name="Group 9"/>
            <p:cNvGrpSpPr>
              <a:grpSpLocks/>
            </p:cNvGrpSpPr>
            <p:nvPr/>
          </p:nvGrpSpPr>
          <p:grpSpPr bwMode="auto">
            <a:xfrm>
              <a:off x="1992961" y="1407241"/>
              <a:ext cx="398880" cy="499680"/>
              <a:chOff x="1384" y="977"/>
              <a:chExt cx="277" cy="347"/>
            </a:xfrm>
          </p:grpSpPr>
          <p:sp>
            <p:nvSpPr>
              <p:cNvPr id="45076" name="AutoShape 10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7" name="AutoShape 11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V</a:t>
                </a:r>
              </a:p>
            </p:txBody>
          </p:sp>
        </p:grpSp>
        <p:grpSp>
          <p:nvGrpSpPr>
            <p:cNvPr id="45062" name="Group 12"/>
            <p:cNvGrpSpPr>
              <a:grpSpLocks/>
            </p:cNvGrpSpPr>
            <p:nvPr/>
          </p:nvGrpSpPr>
          <p:grpSpPr bwMode="auto">
            <a:xfrm>
              <a:off x="1592641" y="1407241"/>
              <a:ext cx="398880" cy="499680"/>
              <a:chOff x="1106" y="977"/>
              <a:chExt cx="277" cy="347"/>
            </a:xfrm>
          </p:grpSpPr>
          <p:sp>
            <p:nvSpPr>
              <p:cNvPr id="45074" name="AutoShape 13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5" name="AutoShape 14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</a:t>
                </a:r>
              </a:p>
            </p:txBody>
          </p:sp>
        </p:grpSp>
        <p:grpSp>
          <p:nvGrpSpPr>
            <p:cNvPr id="45063" name="Group 15"/>
            <p:cNvGrpSpPr>
              <a:grpSpLocks/>
            </p:cNvGrpSpPr>
            <p:nvPr/>
          </p:nvGrpSpPr>
          <p:grpSpPr bwMode="auto">
            <a:xfrm>
              <a:off x="1189441" y="1407241"/>
              <a:ext cx="398880" cy="499680"/>
              <a:chOff x="826" y="977"/>
              <a:chExt cx="277" cy="347"/>
            </a:xfrm>
          </p:grpSpPr>
          <p:sp>
            <p:nvSpPr>
              <p:cNvPr id="45072" name="AutoShape 16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3" name="AutoShape 17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M</a:t>
                </a:r>
              </a:p>
            </p:txBody>
          </p:sp>
        </p:grpSp>
        <p:sp>
          <p:nvSpPr>
            <p:cNvPr id="45064" name="AutoShape 18"/>
            <p:cNvSpPr>
              <a:spLocks noChangeArrowheads="1"/>
            </p:cNvSpPr>
            <p:nvPr/>
          </p:nvSpPr>
          <p:spPr bwMode="auto">
            <a:xfrm>
              <a:off x="5657761" y="1006921"/>
              <a:ext cx="540000" cy="443520"/>
            </a:xfrm>
            <a:prstGeom prst="roundRect">
              <a:avLst>
                <a:gd name="adj" fmla="val 324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20</a:t>
              </a:r>
            </a:p>
          </p:txBody>
        </p:sp>
        <p:sp>
          <p:nvSpPr>
            <p:cNvPr id="45065" name="AutoShape 19"/>
            <p:cNvSpPr>
              <a:spLocks noChangeArrowheads="1"/>
            </p:cNvSpPr>
            <p:nvPr/>
          </p:nvSpPr>
          <p:spPr bwMode="auto">
            <a:xfrm>
              <a:off x="279648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45066" name="AutoShape 20"/>
            <p:cNvSpPr>
              <a:spLocks noChangeArrowheads="1"/>
            </p:cNvSpPr>
            <p:nvPr/>
          </p:nvSpPr>
          <p:spPr bwMode="auto">
            <a:xfrm>
              <a:off x="1992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5067" name="AutoShape 21"/>
            <p:cNvSpPr>
              <a:spLocks noChangeArrowheads="1"/>
            </p:cNvSpPr>
            <p:nvPr/>
          </p:nvSpPr>
          <p:spPr bwMode="auto">
            <a:xfrm>
              <a:off x="159264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5068" name="AutoShape 22"/>
            <p:cNvSpPr>
              <a:spLocks noChangeArrowheads="1"/>
            </p:cNvSpPr>
            <p:nvPr/>
          </p:nvSpPr>
          <p:spPr bwMode="auto">
            <a:xfrm>
              <a:off x="1200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6960" y="3832490"/>
            <a:ext cx="8807040" cy="53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kern="0" smtClean="0"/>
              <a:t>Various </a:t>
            </a:r>
            <a:r>
              <a:rPr lang="en-GB" altLang="en-US" kern="0" dirty="0" smtClean="0"/>
              <a:t>bits accessed by MMU on each page access: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Modify bit:</a:t>
            </a:r>
            <a:r>
              <a:rPr lang="en-GB" altLang="en-US" b="0" kern="0" dirty="0" smtClean="0"/>
              <a:t> Indicates whether a page is </a:t>
            </a:r>
            <a:r>
              <a:rPr lang="ja-JP" altLang="en-GB" b="0" kern="0" dirty="0" smtClean="0"/>
              <a:t>“</a:t>
            </a:r>
            <a:r>
              <a:rPr lang="en-GB" altLang="ja-JP" b="0" i="1" kern="0" dirty="0" smtClean="0">
                <a:solidFill>
                  <a:srgbClr val="2323DC"/>
                </a:solidFill>
              </a:rPr>
              <a:t>dirty</a:t>
            </a:r>
            <a:r>
              <a:rPr lang="ja-JP" altLang="en-GB" b="0" i="1" kern="0" dirty="0" smtClean="0"/>
              <a:t>”</a:t>
            </a:r>
            <a:r>
              <a:rPr lang="en-GB" altLang="ja-JP" b="0" i="1" kern="0" dirty="0" smtClean="0"/>
              <a:t> (modified)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Reference bit:</a:t>
            </a:r>
            <a:r>
              <a:rPr lang="en-GB" altLang="en-US" b="0" kern="0" dirty="0" smtClean="0"/>
              <a:t> Indicates whether a page has been accessed (read or written)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Valid bit:</a:t>
            </a:r>
            <a:r>
              <a:rPr lang="en-GB" altLang="en-US" b="0" kern="0" dirty="0" smtClean="0"/>
              <a:t> Whether the PTE represents a real memory mapping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Protection bits:</a:t>
            </a:r>
            <a:r>
              <a:rPr lang="en-GB" altLang="en-US" b="0" kern="0" dirty="0" smtClean="0"/>
              <a:t> Specify if page is readable, writable, or executable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Page frame number:</a:t>
            </a:r>
            <a:r>
              <a:rPr lang="en-GB" altLang="en-US" b="0" kern="0" dirty="0" smtClean="0"/>
              <a:t> Physical location of page in RAM</a:t>
            </a:r>
          </a:p>
          <a:p>
            <a:pPr marL="1137617" lvl="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1" kern="0" dirty="0" smtClean="0"/>
              <a:t>Why is this 20 bits wide in the above example???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26209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Entries (PTEs)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What are these bits useful for?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 smtClean="0"/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The </a:t>
            </a:r>
            <a:r>
              <a:rPr lang="en-GB" altLang="en-US" dirty="0"/>
              <a:t>R bit is used to decide which pages have been accessed recently.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Next lecture we will talk about swapping </a:t>
            </a:r>
            <a:r>
              <a:rPr lang="ja-JP" altLang="en-GB" dirty="0"/>
              <a:t>“</a:t>
            </a:r>
            <a:r>
              <a:rPr lang="en-GB" altLang="ja-JP" dirty="0"/>
              <a:t>old</a:t>
            </a:r>
            <a:r>
              <a:rPr lang="ja-JP" altLang="en-GB" dirty="0"/>
              <a:t>”</a:t>
            </a:r>
            <a:r>
              <a:rPr lang="en-GB" altLang="ja-JP" dirty="0"/>
              <a:t> pages out to disk.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Need some way to keep track of what counts as an </a:t>
            </a:r>
            <a:r>
              <a:rPr lang="ja-JP" altLang="en-GB" dirty="0"/>
              <a:t>“</a:t>
            </a:r>
            <a:r>
              <a:rPr lang="en-GB" altLang="ja-JP" dirty="0"/>
              <a:t>old</a:t>
            </a:r>
            <a:r>
              <a:rPr lang="ja-JP" altLang="en-GB" dirty="0"/>
              <a:t>”</a:t>
            </a:r>
            <a:r>
              <a:rPr lang="en-GB" altLang="ja-JP" dirty="0"/>
              <a:t> page.</a:t>
            </a:r>
          </a:p>
          <a:p>
            <a:pPr marL="1137617" lvl="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Valid</a:t>
            </a:r>
            <a:r>
              <a:rPr lang="ja-JP" altLang="en-GB" dirty="0"/>
              <a:t>”</a:t>
            </a:r>
            <a:r>
              <a:rPr lang="en-GB" altLang="ja-JP" dirty="0"/>
              <a:t> bit will not be set for a page that is currently swapped out!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M bit is used to tell whether a page has been modified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Why might this be useful?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Protection bits used to prevent certain pages from being written.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Why might this be useful?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How are these bits updated</a:t>
            </a:r>
            <a:r>
              <a:rPr lang="en-GB" altLang="en-US" dirty="0" smtClean="0"/>
              <a:t>?</a:t>
            </a:r>
            <a:endParaRPr lang="en-GB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81067" y="1676521"/>
            <a:ext cx="6927840" cy="900000"/>
            <a:chOff x="1189441" y="1006921"/>
            <a:chExt cx="6927840" cy="900000"/>
          </a:xfrm>
        </p:grpSpPr>
        <p:grpSp>
          <p:nvGrpSpPr>
            <p:cNvPr id="47107" name="Group 3"/>
            <p:cNvGrpSpPr>
              <a:grpSpLocks/>
            </p:cNvGrpSpPr>
            <p:nvPr/>
          </p:nvGrpSpPr>
          <p:grpSpPr bwMode="auto">
            <a:xfrm>
              <a:off x="3500641" y="1407241"/>
              <a:ext cx="4616640" cy="499680"/>
              <a:chOff x="2431" y="977"/>
              <a:chExt cx="3206" cy="347"/>
            </a:xfrm>
          </p:grpSpPr>
          <p:sp>
            <p:nvSpPr>
              <p:cNvPr id="47128" name="AutoShape 4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9" name="AutoShape 5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page frame number</a:t>
                </a:r>
              </a:p>
            </p:txBody>
          </p:sp>
        </p:grpSp>
        <p:grpSp>
          <p:nvGrpSpPr>
            <p:cNvPr id="47108" name="Group 6"/>
            <p:cNvGrpSpPr>
              <a:grpSpLocks/>
            </p:cNvGrpSpPr>
            <p:nvPr/>
          </p:nvGrpSpPr>
          <p:grpSpPr bwMode="auto">
            <a:xfrm>
              <a:off x="2394721" y="1407241"/>
              <a:ext cx="1103040" cy="499680"/>
              <a:chOff x="1663" y="977"/>
              <a:chExt cx="766" cy="347"/>
            </a:xfrm>
          </p:grpSpPr>
          <p:sp>
            <p:nvSpPr>
              <p:cNvPr id="47126" name="AutoShape 7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7" name="AutoShape 8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prot</a:t>
                </a:r>
              </a:p>
            </p:txBody>
          </p:sp>
        </p:grpSp>
        <p:grpSp>
          <p:nvGrpSpPr>
            <p:cNvPr id="47109" name="Group 9"/>
            <p:cNvGrpSpPr>
              <a:grpSpLocks/>
            </p:cNvGrpSpPr>
            <p:nvPr/>
          </p:nvGrpSpPr>
          <p:grpSpPr bwMode="auto">
            <a:xfrm>
              <a:off x="1992961" y="1407241"/>
              <a:ext cx="398880" cy="499680"/>
              <a:chOff x="1384" y="977"/>
              <a:chExt cx="277" cy="347"/>
            </a:xfrm>
          </p:grpSpPr>
          <p:sp>
            <p:nvSpPr>
              <p:cNvPr id="47124" name="AutoShape 10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5" name="AutoShape 11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V</a:t>
                </a:r>
              </a:p>
            </p:txBody>
          </p:sp>
        </p:grpSp>
        <p:grpSp>
          <p:nvGrpSpPr>
            <p:cNvPr id="47110" name="Group 12"/>
            <p:cNvGrpSpPr>
              <a:grpSpLocks/>
            </p:cNvGrpSpPr>
            <p:nvPr/>
          </p:nvGrpSpPr>
          <p:grpSpPr bwMode="auto">
            <a:xfrm>
              <a:off x="1592641" y="1407241"/>
              <a:ext cx="398880" cy="499680"/>
              <a:chOff x="1106" y="977"/>
              <a:chExt cx="277" cy="347"/>
            </a:xfrm>
          </p:grpSpPr>
          <p:sp>
            <p:nvSpPr>
              <p:cNvPr id="47122" name="AutoShape 13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3" name="AutoShape 14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</a:t>
                </a:r>
              </a:p>
            </p:txBody>
          </p:sp>
        </p:grpSp>
        <p:grpSp>
          <p:nvGrpSpPr>
            <p:cNvPr id="47111" name="Group 15"/>
            <p:cNvGrpSpPr>
              <a:grpSpLocks/>
            </p:cNvGrpSpPr>
            <p:nvPr/>
          </p:nvGrpSpPr>
          <p:grpSpPr bwMode="auto">
            <a:xfrm>
              <a:off x="1189441" y="1407241"/>
              <a:ext cx="398880" cy="499680"/>
              <a:chOff x="826" y="977"/>
              <a:chExt cx="277" cy="347"/>
            </a:xfrm>
          </p:grpSpPr>
          <p:sp>
            <p:nvSpPr>
              <p:cNvPr id="47120" name="AutoShape 16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1" name="AutoShape 17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M</a:t>
                </a:r>
              </a:p>
            </p:txBody>
          </p:sp>
        </p:grpSp>
        <p:sp>
          <p:nvSpPr>
            <p:cNvPr id="47112" name="AutoShape 18"/>
            <p:cNvSpPr>
              <a:spLocks noChangeArrowheads="1"/>
            </p:cNvSpPr>
            <p:nvPr/>
          </p:nvSpPr>
          <p:spPr bwMode="auto">
            <a:xfrm>
              <a:off x="5657761" y="1006921"/>
              <a:ext cx="540000" cy="443520"/>
            </a:xfrm>
            <a:prstGeom prst="roundRect">
              <a:avLst>
                <a:gd name="adj" fmla="val 324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20</a:t>
              </a:r>
            </a:p>
          </p:txBody>
        </p:sp>
        <p:sp>
          <p:nvSpPr>
            <p:cNvPr id="47113" name="AutoShape 19"/>
            <p:cNvSpPr>
              <a:spLocks noChangeArrowheads="1"/>
            </p:cNvSpPr>
            <p:nvPr/>
          </p:nvSpPr>
          <p:spPr bwMode="auto">
            <a:xfrm>
              <a:off x="279648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47114" name="AutoShape 20"/>
            <p:cNvSpPr>
              <a:spLocks noChangeArrowheads="1"/>
            </p:cNvSpPr>
            <p:nvPr/>
          </p:nvSpPr>
          <p:spPr bwMode="auto">
            <a:xfrm>
              <a:off x="1992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7115" name="AutoShape 21"/>
            <p:cNvSpPr>
              <a:spLocks noChangeArrowheads="1"/>
            </p:cNvSpPr>
            <p:nvPr/>
          </p:nvSpPr>
          <p:spPr bwMode="auto">
            <a:xfrm>
              <a:off x="159264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7116" name="AutoShape 22"/>
            <p:cNvSpPr>
              <a:spLocks noChangeArrowheads="1"/>
            </p:cNvSpPr>
            <p:nvPr/>
          </p:nvSpPr>
          <p:spPr bwMode="auto">
            <a:xfrm>
              <a:off x="1200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946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Advantages of paging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Simplifies physical memory management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OS maintains a free list of physical page frames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To allocate a physical page, just remove an entry from this list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 external fragmentation!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pages from different processes can be interspersed in physical memory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 need to allocate pages in a contiguous fashion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Allocation of memory can be performed at a fine granularity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Only allocate physical memory to those parts of the address space that require it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Can swap unused pages out to disk when physical memory is running low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Idle programs won't use up a lot of memory (even if their address space is huge!)</a:t>
            </a:r>
          </a:p>
        </p:txBody>
      </p:sp>
    </p:spTree>
    <p:extLst>
      <p:ext uri="{BB962C8B-B14F-4D97-AF65-F5344CB8AC3E}">
        <p14:creationId xmlns:p14="http://schemas.microsoft.com/office/powerpoint/2010/main" val="432525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480" y="567721"/>
            <a:ext cx="8611200" cy="4322880"/>
          </a:xfrm>
        </p:spPr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Page Tables store the virtual-to-physical address mappings.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Where are they located? </a:t>
            </a:r>
            <a:r>
              <a:rPr lang="en-GB" altLang="en-US" i="1" dirty="0">
                <a:solidFill>
                  <a:srgbClr val="2323DC"/>
                </a:solidFill>
              </a:rPr>
              <a:t>In memory!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OK, then. How does the MMU access them? 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MMU has a special register called the </a:t>
            </a:r>
            <a:r>
              <a:rPr lang="en-GB" altLang="en-US" dirty="0">
                <a:solidFill>
                  <a:srgbClr val="993333"/>
                </a:solidFill>
              </a:rPr>
              <a:t>page table base pointer.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</a:rPr>
              <a:t>This points to the </a:t>
            </a:r>
            <a:r>
              <a:rPr lang="en-GB" altLang="en-US" b="1" dirty="0">
                <a:solidFill>
                  <a:srgbClr val="333333"/>
                </a:solidFill>
              </a:rPr>
              <a:t>physical memory address</a:t>
            </a:r>
            <a:r>
              <a:rPr lang="en-GB" altLang="en-US" dirty="0">
                <a:solidFill>
                  <a:srgbClr val="333333"/>
                </a:solidFill>
              </a:rPr>
              <a:t> of the top of the page table</a:t>
            </a:r>
            <a:br>
              <a:rPr lang="en-GB" altLang="en-US" dirty="0">
                <a:solidFill>
                  <a:srgbClr val="333333"/>
                </a:solidFill>
              </a:rPr>
            </a:br>
            <a:r>
              <a:rPr lang="en-GB" altLang="en-US" dirty="0">
                <a:solidFill>
                  <a:srgbClr val="333333"/>
                </a:solidFill>
              </a:rPr>
              <a:t>for the currently-running process.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3270241" y="3009960"/>
            <a:ext cx="1440000" cy="3300480"/>
          </a:xfrm>
          <a:prstGeom prst="roundRect">
            <a:avLst>
              <a:gd name="adj" fmla="val 97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3270241" y="3162601"/>
            <a:ext cx="1437120" cy="3129120"/>
            <a:chOff x="2271" y="2196"/>
            <a:chExt cx="998" cy="2173"/>
          </a:xfrm>
        </p:grpSpPr>
        <p:sp>
          <p:nvSpPr>
            <p:cNvPr id="51228" name="AutoShape 5"/>
            <p:cNvSpPr>
              <a:spLocks noChangeArrowheads="1"/>
            </p:cNvSpPr>
            <p:nvPr/>
          </p:nvSpPr>
          <p:spPr bwMode="auto">
            <a:xfrm>
              <a:off x="2271" y="2943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99333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Process A page tbl</a:t>
              </a:r>
            </a:p>
          </p:txBody>
        </p:sp>
        <p:sp>
          <p:nvSpPr>
            <p:cNvPr id="51229" name="AutoShape 6"/>
            <p:cNvSpPr>
              <a:spLocks noChangeArrowheads="1"/>
            </p:cNvSpPr>
            <p:nvPr/>
          </p:nvSpPr>
          <p:spPr bwMode="auto">
            <a:xfrm>
              <a:off x="2271" y="2196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0" name="AutoShape 7"/>
            <p:cNvSpPr>
              <a:spLocks noChangeArrowheads="1"/>
            </p:cNvSpPr>
            <p:nvPr/>
          </p:nvSpPr>
          <p:spPr bwMode="auto">
            <a:xfrm>
              <a:off x="2271" y="3719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1" name="AutoShape 8"/>
            <p:cNvSpPr>
              <a:spLocks noChangeArrowheads="1"/>
            </p:cNvSpPr>
            <p:nvPr/>
          </p:nvSpPr>
          <p:spPr bwMode="auto">
            <a:xfrm>
              <a:off x="2271" y="2397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2" name="AutoShape 9"/>
            <p:cNvSpPr>
              <a:spLocks noChangeArrowheads="1"/>
            </p:cNvSpPr>
            <p:nvPr/>
          </p:nvSpPr>
          <p:spPr bwMode="auto">
            <a:xfrm>
              <a:off x="2271" y="3590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3" name="AutoShape 10"/>
            <p:cNvSpPr>
              <a:spLocks noChangeArrowheads="1"/>
            </p:cNvSpPr>
            <p:nvPr/>
          </p:nvSpPr>
          <p:spPr bwMode="auto">
            <a:xfrm>
              <a:off x="2271" y="3848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4" name="AutoShape 11"/>
            <p:cNvSpPr>
              <a:spLocks noChangeArrowheads="1"/>
            </p:cNvSpPr>
            <p:nvPr/>
          </p:nvSpPr>
          <p:spPr bwMode="auto">
            <a:xfrm>
              <a:off x="2271" y="2743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5" name="AutoShape 12"/>
            <p:cNvSpPr>
              <a:spLocks noChangeArrowheads="1"/>
            </p:cNvSpPr>
            <p:nvPr/>
          </p:nvSpPr>
          <p:spPr bwMode="auto">
            <a:xfrm>
              <a:off x="2271" y="3238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6" name="AutoShape 13"/>
            <p:cNvSpPr>
              <a:spLocks noChangeArrowheads="1"/>
            </p:cNvSpPr>
            <p:nvPr/>
          </p:nvSpPr>
          <p:spPr bwMode="auto">
            <a:xfrm>
              <a:off x="2271" y="2592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7" name="AutoShape 14"/>
            <p:cNvSpPr>
              <a:spLocks noChangeArrowheads="1"/>
            </p:cNvSpPr>
            <p:nvPr/>
          </p:nvSpPr>
          <p:spPr bwMode="auto">
            <a:xfrm>
              <a:off x="2271" y="3425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8" name="AutoShape 15"/>
            <p:cNvSpPr>
              <a:spLocks noChangeArrowheads="1"/>
            </p:cNvSpPr>
            <p:nvPr/>
          </p:nvSpPr>
          <p:spPr bwMode="auto">
            <a:xfrm>
              <a:off x="2271" y="4241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9" name="AutoShape 16"/>
            <p:cNvSpPr>
              <a:spLocks noChangeArrowheads="1"/>
            </p:cNvSpPr>
            <p:nvPr/>
          </p:nvSpPr>
          <p:spPr bwMode="auto">
            <a:xfrm>
              <a:off x="2271" y="3108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40" name="AutoShape 17"/>
            <p:cNvSpPr>
              <a:spLocks noChangeArrowheads="1"/>
            </p:cNvSpPr>
            <p:nvPr/>
          </p:nvSpPr>
          <p:spPr bwMode="auto">
            <a:xfrm>
              <a:off x="2271" y="4033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333366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Process B page tbl</a:t>
              </a:r>
            </a:p>
          </p:txBody>
        </p:sp>
      </p:grpSp>
      <p:sp>
        <p:nvSpPr>
          <p:cNvPr id="51205" name="Text Box 18"/>
          <p:cNvSpPr txBox="1">
            <a:spLocks noChangeArrowheads="1"/>
          </p:cNvSpPr>
          <p:nvPr/>
        </p:nvSpPr>
        <p:spPr bwMode="auto">
          <a:xfrm>
            <a:off x="3291840" y="6355081"/>
            <a:ext cx="15091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Physical RAM</a:t>
            </a:r>
          </a:p>
        </p:txBody>
      </p:sp>
      <p:grpSp>
        <p:nvGrpSpPr>
          <p:cNvPr id="51206" name="Group 19"/>
          <p:cNvGrpSpPr>
            <a:grpSpLocks/>
          </p:cNvGrpSpPr>
          <p:nvPr/>
        </p:nvGrpSpPr>
        <p:grpSpPr bwMode="auto">
          <a:xfrm>
            <a:off x="1293120" y="3477961"/>
            <a:ext cx="714240" cy="1054080"/>
            <a:chOff x="898" y="2415"/>
            <a:chExt cx="496" cy="732"/>
          </a:xfrm>
        </p:grpSpPr>
        <p:sp>
          <p:nvSpPr>
            <p:cNvPr id="51221" name="AutoShape 20"/>
            <p:cNvSpPr>
              <a:spLocks noChangeArrowheads="1"/>
            </p:cNvSpPr>
            <p:nvPr/>
          </p:nvSpPr>
          <p:spPr bwMode="auto">
            <a:xfrm>
              <a:off x="898" y="2729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2" name="AutoShape 21"/>
            <p:cNvSpPr>
              <a:spLocks noChangeArrowheads="1"/>
            </p:cNvSpPr>
            <p:nvPr/>
          </p:nvSpPr>
          <p:spPr bwMode="auto">
            <a:xfrm>
              <a:off x="898" y="2833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3" name="AutoShape 22"/>
            <p:cNvSpPr>
              <a:spLocks noChangeArrowheads="1"/>
            </p:cNvSpPr>
            <p:nvPr/>
          </p:nvSpPr>
          <p:spPr bwMode="auto">
            <a:xfrm>
              <a:off x="898" y="2520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4" name="AutoShape 23"/>
            <p:cNvSpPr>
              <a:spLocks noChangeArrowheads="1"/>
            </p:cNvSpPr>
            <p:nvPr/>
          </p:nvSpPr>
          <p:spPr bwMode="auto">
            <a:xfrm>
              <a:off x="898" y="2938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5" name="AutoShape 24"/>
            <p:cNvSpPr>
              <a:spLocks noChangeArrowheads="1"/>
            </p:cNvSpPr>
            <p:nvPr/>
          </p:nvSpPr>
          <p:spPr bwMode="auto">
            <a:xfrm>
              <a:off x="898" y="2415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6" name="AutoShape 25"/>
            <p:cNvSpPr>
              <a:spLocks noChangeArrowheads="1"/>
            </p:cNvSpPr>
            <p:nvPr/>
          </p:nvSpPr>
          <p:spPr bwMode="auto">
            <a:xfrm>
              <a:off x="898" y="3043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7" name="AutoShape 26"/>
            <p:cNvSpPr>
              <a:spLocks noChangeArrowheads="1"/>
            </p:cNvSpPr>
            <p:nvPr/>
          </p:nvSpPr>
          <p:spPr bwMode="auto">
            <a:xfrm>
              <a:off x="898" y="2625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51207" name="Group 27"/>
          <p:cNvGrpSpPr>
            <a:grpSpLocks/>
          </p:cNvGrpSpPr>
          <p:nvPr/>
        </p:nvGrpSpPr>
        <p:grpSpPr bwMode="auto">
          <a:xfrm>
            <a:off x="1293120" y="5161320"/>
            <a:ext cx="714240" cy="1054080"/>
            <a:chOff x="898" y="3584"/>
            <a:chExt cx="496" cy="732"/>
          </a:xfrm>
        </p:grpSpPr>
        <p:sp>
          <p:nvSpPr>
            <p:cNvPr id="51214" name="AutoShape 28"/>
            <p:cNvSpPr>
              <a:spLocks noChangeArrowheads="1"/>
            </p:cNvSpPr>
            <p:nvPr/>
          </p:nvSpPr>
          <p:spPr bwMode="auto">
            <a:xfrm>
              <a:off x="898" y="3898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5" name="AutoShape 29"/>
            <p:cNvSpPr>
              <a:spLocks noChangeArrowheads="1"/>
            </p:cNvSpPr>
            <p:nvPr/>
          </p:nvSpPr>
          <p:spPr bwMode="auto">
            <a:xfrm>
              <a:off x="898" y="4002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6" name="AutoShape 30"/>
            <p:cNvSpPr>
              <a:spLocks noChangeArrowheads="1"/>
            </p:cNvSpPr>
            <p:nvPr/>
          </p:nvSpPr>
          <p:spPr bwMode="auto">
            <a:xfrm>
              <a:off x="898" y="3689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7" name="AutoShape 31"/>
            <p:cNvSpPr>
              <a:spLocks noChangeArrowheads="1"/>
            </p:cNvSpPr>
            <p:nvPr/>
          </p:nvSpPr>
          <p:spPr bwMode="auto">
            <a:xfrm>
              <a:off x="898" y="4107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8" name="AutoShape 32"/>
            <p:cNvSpPr>
              <a:spLocks noChangeArrowheads="1"/>
            </p:cNvSpPr>
            <p:nvPr/>
          </p:nvSpPr>
          <p:spPr bwMode="auto">
            <a:xfrm>
              <a:off x="898" y="3584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9" name="AutoShape 33"/>
            <p:cNvSpPr>
              <a:spLocks noChangeArrowheads="1"/>
            </p:cNvSpPr>
            <p:nvPr/>
          </p:nvSpPr>
          <p:spPr bwMode="auto">
            <a:xfrm>
              <a:off x="898" y="4212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0" name="AutoShape 34"/>
            <p:cNvSpPr>
              <a:spLocks noChangeArrowheads="1"/>
            </p:cNvSpPr>
            <p:nvPr/>
          </p:nvSpPr>
          <p:spPr bwMode="auto">
            <a:xfrm>
              <a:off x="898" y="3793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1208" name="Line 35"/>
          <p:cNvSpPr>
            <a:spLocks noChangeShapeType="1"/>
          </p:cNvSpPr>
          <p:nvPr/>
        </p:nvSpPr>
        <p:spPr bwMode="auto">
          <a:xfrm flipH="1" flipV="1">
            <a:off x="2010241" y="3482281"/>
            <a:ext cx="1262880" cy="768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09" name="Line 36"/>
          <p:cNvSpPr>
            <a:spLocks noChangeShapeType="1"/>
          </p:cNvSpPr>
          <p:nvPr/>
        </p:nvSpPr>
        <p:spPr bwMode="auto">
          <a:xfrm flipV="1">
            <a:off x="2020321" y="4412521"/>
            <a:ext cx="1245600" cy="141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10" name="Line 37"/>
          <p:cNvSpPr>
            <a:spLocks noChangeShapeType="1"/>
          </p:cNvSpPr>
          <p:nvPr/>
        </p:nvSpPr>
        <p:spPr bwMode="auto">
          <a:xfrm>
            <a:off x="2020321" y="5162761"/>
            <a:ext cx="1245600" cy="6508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11" name="Line 38"/>
          <p:cNvSpPr>
            <a:spLocks noChangeShapeType="1"/>
          </p:cNvSpPr>
          <p:nvPr/>
        </p:nvSpPr>
        <p:spPr bwMode="auto">
          <a:xfrm flipV="1">
            <a:off x="2020321" y="5972041"/>
            <a:ext cx="1245600" cy="2534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12" name="AutoShape 39"/>
          <p:cNvSpPr>
            <a:spLocks noChangeArrowheads="1"/>
          </p:cNvSpPr>
          <p:nvPr/>
        </p:nvSpPr>
        <p:spPr bwMode="auto">
          <a:xfrm>
            <a:off x="5408641" y="3344041"/>
            <a:ext cx="2031840" cy="404640"/>
          </a:xfrm>
          <a:prstGeom prst="roundRect">
            <a:avLst>
              <a:gd name="adj" fmla="val 356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MMU pgtbl base ptr</a:t>
            </a:r>
          </a:p>
        </p:txBody>
      </p:sp>
      <p:sp>
        <p:nvSpPr>
          <p:cNvPr id="51213" name="Line 40"/>
          <p:cNvSpPr>
            <a:spLocks noChangeShapeType="1"/>
          </p:cNvSpPr>
          <p:nvPr/>
        </p:nvSpPr>
        <p:spPr bwMode="auto">
          <a:xfrm flipH="1">
            <a:off x="4714561" y="3748681"/>
            <a:ext cx="1801440" cy="207648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30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The TLB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Now we've introduced a high overhead for address translation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On every memory access, must have a </a:t>
            </a:r>
            <a:r>
              <a:rPr lang="en-GB" altLang="en-US" i="1" dirty="0">
                <a:solidFill>
                  <a:srgbClr val="2323DC"/>
                </a:solidFill>
              </a:rPr>
              <a:t>separate</a:t>
            </a:r>
            <a:r>
              <a:rPr lang="en-GB" altLang="en-US" dirty="0"/>
              <a:t> access to consult the page tables!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Solution: </a:t>
            </a:r>
            <a:r>
              <a:rPr lang="en-GB" altLang="en-US" i="1" dirty="0">
                <a:solidFill>
                  <a:srgbClr val="993333"/>
                </a:solidFill>
              </a:rPr>
              <a:t>Translation Lookaside Buffer (TLB)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Very fast (but small) cache directly on the CPU</a:t>
            </a:r>
          </a:p>
          <a:p>
            <a:pPr marL="1137617" lvl="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>
                <a:solidFill>
                  <a:srgbClr val="2323DC"/>
                </a:solidFill>
              </a:rPr>
              <a:t>Intel Haswell architecture have </a:t>
            </a:r>
            <a:r>
              <a:rPr lang="en-GB" altLang="en-US" dirty="0">
                <a:solidFill>
                  <a:srgbClr val="2323DC"/>
                </a:solidFill>
              </a:rPr>
              <a:t>separate data and instruction </a:t>
            </a:r>
            <a:r>
              <a:rPr lang="en-GB" altLang="en-US" dirty="0" smtClean="0">
                <a:solidFill>
                  <a:srgbClr val="2323DC"/>
                </a:solidFill>
              </a:rPr>
              <a:t>TLBs</a:t>
            </a:r>
          </a:p>
          <a:p>
            <a:pPr marL="737567" lvl="1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Caches </a:t>
            </a:r>
            <a:r>
              <a:rPr lang="en-GB" altLang="en-US" dirty="0"/>
              <a:t>most recent virtual to physical address translations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 </a:t>
            </a:r>
            <a:r>
              <a:rPr lang="en-GB" altLang="en-US" dirty="0">
                <a:solidFill>
                  <a:srgbClr val="993333"/>
                </a:solidFill>
              </a:rPr>
              <a:t>TLB miss</a:t>
            </a:r>
            <a:r>
              <a:rPr lang="en-GB" altLang="en-US" dirty="0"/>
              <a:t> requires that the MMU actually try to do the address translation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73773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Memory Management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37942">
              <a:spcBef>
                <a:spcPts val="544"/>
              </a:spcBef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Today we start a series of lectures on memory </a:t>
            </a:r>
            <a:r>
              <a:rPr lang="en-GB" altLang="en-US" dirty="0" smtClean="0"/>
              <a:t>management</a:t>
            </a:r>
            <a:endParaRPr lang="en-GB" altLang="en-US" dirty="0"/>
          </a:p>
          <a:p>
            <a:pPr marL="437942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Goals of memory management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Convenient abstraction for programming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Provide isolation between different processes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Allocate scarce physical memory resources across processes</a:t>
            </a:r>
          </a:p>
          <a:p>
            <a:pPr marL="1251917" lvl="2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Especially important when memory is heavily contended for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Minimize overheads</a:t>
            </a:r>
          </a:p>
          <a:p>
            <a:pPr marL="437942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Mechanisms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 translation 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Paging and TLBs 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Page table management </a:t>
            </a:r>
          </a:p>
          <a:p>
            <a:pPr marL="437942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Policies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Page replacement policies </a:t>
            </a:r>
          </a:p>
        </p:txBody>
      </p:sp>
    </p:spTree>
    <p:extLst>
      <p:ext uri="{BB962C8B-B14F-4D97-AF65-F5344CB8AC3E}">
        <p14:creationId xmlns:p14="http://schemas.microsoft.com/office/powerpoint/2010/main" val="1502305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2521"/>
            <a:ext cx="7807680" cy="42912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The TLB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5935680"/>
          </a:xfrm>
        </p:spPr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Now we've introduced a high overhead for address translation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On every memory access, must have a </a:t>
            </a:r>
            <a:r>
              <a:rPr lang="en-GB" altLang="en-US" i="1" dirty="0">
                <a:solidFill>
                  <a:srgbClr val="2323DC"/>
                </a:solidFill>
              </a:rPr>
              <a:t>separate</a:t>
            </a:r>
            <a:r>
              <a:rPr lang="en-GB" altLang="en-US" dirty="0"/>
              <a:t> access to consult the page tables!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Solution: </a:t>
            </a:r>
            <a:r>
              <a:rPr lang="en-GB" altLang="en-US" i="1" dirty="0">
                <a:solidFill>
                  <a:srgbClr val="993333"/>
                </a:solidFill>
              </a:rPr>
              <a:t>Translation Lookaside Buffer (TLB)</a:t>
            </a:r>
            <a:r>
              <a:rPr lang="x-none" altLang="en-US" i="1" dirty="0">
                <a:solidFill>
                  <a:srgbClr val="993333"/>
                </a:solidFill>
              </a:rPr>
              <a:t>‏</a:t>
            </a:r>
            <a:endParaRPr lang="en-GB" altLang="en-US" i="1" dirty="0">
              <a:solidFill>
                <a:srgbClr val="993333"/>
              </a:solidFill>
            </a:endParaRP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Very fast (but small) cache directly on the CPU</a:t>
            </a:r>
          </a:p>
          <a:p>
            <a:pPr marL="1137617" lvl="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>
                <a:solidFill>
                  <a:srgbClr val="2323DC"/>
                </a:solidFill>
              </a:rPr>
              <a:t>Intel Haswell architecture </a:t>
            </a:r>
            <a:r>
              <a:rPr lang="en-GB" altLang="en-US" dirty="0">
                <a:solidFill>
                  <a:srgbClr val="2323DC"/>
                </a:solidFill>
              </a:rPr>
              <a:t>have separate data and instruction </a:t>
            </a:r>
            <a:r>
              <a:rPr lang="en-GB" altLang="en-US" dirty="0" smtClean="0">
                <a:solidFill>
                  <a:srgbClr val="2323DC"/>
                </a:solidFill>
              </a:rPr>
              <a:t>TLBs.</a:t>
            </a:r>
            <a:endParaRPr lang="en-GB" altLang="en-US" dirty="0">
              <a:solidFill>
                <a:srgbClr val="2323DC"/>
              </a:solidFill>
            </a:endParaRP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Caches most recent virtual to physical address translations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Implemented as </a:t>
            </a:r>
            <a:r>
              <a:rPr lang="en-GB" altLang="en-US" dirty="0" smtClean="0"/>
              <a:t>highly (used to be fully) associative </a:t>
            </a:r>
            <a:r>
              <a:rPr lang="en-GB" altLang="en-US" dirty="0"/>
              <a:t>cache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1" dirty="0" smtClean="0"/>
              <a:t>A </a:t>
            </a:r>
            <a:r>
              <a:rPr lang="en-GB" altLang="en-US" b="1" dirty="0">
                <a:solidFill>
                  <a:srgbClr val="993333"/>
                </a:solidFill>
              </a:rPr>
              <a:t>TLB miss</a:t>
            </a:r>
            <a:r>
              <a:rPr lang="en-GB" altLang="en-US" b="1" dirty="0"/>
              <a:t> requires that the MMU actually try to do the address translation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b="1" i="1" dirty="0"/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3817441" y="5193536"/>
            <a:ext cx="2036160" cy="1399680"/>
            <a:chOff x="2651" y="3125"/>
            <a:chExt cx="1414" cy="972"/>
          </a:xfrm>
        </p:grpSpPr>
        <p:sp>
          <p:nvSpPr>
            <p:cNvPr id="55330" name="AutoShape 4"/>
            <p:cNvSpPr>
              <a:spLocks noChangeArrowheads="1"/>
            </p:cNvSpPr>
            <p:nvPr/>
          </p:nvSpPr>
          <p:spPr bwMode="auto">
            <a:xfrm>
              <a:off x="2651" y="3541"/>
              <a:ext cx="1415" cy="140"/>
            </a:xfrm>
            <a:prstGeom prst="roundRect">
              <a:avLst>
                <a:gd name="adj" fmla="val 713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1" name="AutoShape 5"/>
            <p:cNvSpPr>
              <a:spLocks noChangeArrowheads="1"/>
            </p:cNvSpPr>
            <p:nvPr/>
          </p:nvSpPr>
          <p:spPr bwMode="auto">
            <a:xfrm>
              <a:off x="2651" y="3681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2" name="AutoShape 6"/>
            <p:cNvSpPr>
              <a:spLocks noChangeArrowheads="1"/>
            </p:cNvSpPr>
            <p:nvPr/>
          </p:nvSpPr>
          <p:spPr bwMode="auto">
            <a:xfrm>
              <a:off x="2651" y="3264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3" name="AutoShape 7"/>
            <p:cNvSpPr>
              <a:spLocks noChangeArrowheads="1"/>
            </p:cNvSpPr>
            <p:nvPr/>
          </p:nvSpPr>
          <p:spPr bwMode="auto">
            <a:xfrm>
              <a:off x="2651" y="3820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4" name="AutoShape 8"/>
            <p:cNvSpPr>
              <a:spLocks noChangeArrowheads="1"/>
            </p:cNvSpPr>
            <p:nvPr/>
          </p:nvSpPr>
          <p:spPr bwMode="auto">
            <a:xfrm>
              <a:off x="2651" y="3125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5" name="AutoShape 9"/>
            <p:cNvSpPr>
              <a:spLocks noChangeArrowheads="1"/>
            </p:cNvSpPr>
            <p:nvPr/>
          </p:nvSpPr>
          <p:spPr bwMode="auto">
            <a:xfrm>
              <a:off x="2651" y="3959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6" name="AutoShape 10"/>
            <p:cNvSpPr>
              <a:spLocks noChangeArrowheads="1"/>
            </p:cNvSpPr>
            <p:nvPr/>
          </p:nvSpPr>
          <p:spPr bwMode="auto">
            <a:xfrm>
              <a:off x="2651" y="3402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sp>
        <p:nvSpPr>
          <p:cNvPr id="55300" name="Text Box 11"/>
          <p:cNvSpPr txBox="1">
            <a:spLocks noChangeArrowheads="1"/>
          </p:cNvSpPr>
          <p:nvPr/>
        </p:nvSpPr>
        <p:spPr bwMode="auto">
          <a:xfrm>
            <a:off x="6811201" y="5821376"/>
            <a:ext cx="87120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" charset="0"/>
                <a:ea typeface="Courier" charset="0"/>
                <a:cs typeface="Courier" charset="0"/>
              </a:rPr>
              <a:t>0x002bb</a:t>
            </a:r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949921" y="52050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0x49381</a:t>
            </a: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3949921" y="54325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0xab790</a:t>
            </a:r>
          </a:p>
        </p:txBody>
      </p:sp>
      <p:sp>
        <p:nvSpPr>
          <p:cNvPr id="55303" name="Text Box 14"/>
          <p:cNvSpPr txBox="1">
            <a:spLocks noChangeArrowheads="1"/>
          </p:cNvSpPr>
          <p:nvPr/>
        </p:nvSpPr>
        <p:spPr bwMode="auto">
          <a:xfrm>
            <a:off x="3949921" y="56284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0xdeadb</a:t>
            </a:r>
          </a:p>
        </p:txBody>
      </p:sp>
      <p:sp>
        <p:nvSpPr>
          <p:cNvPr id="55304" name="Text Box 15"/>
          <p:cNvSpPr txBox="1">
            <a:spLocks noChangeArrowheads="1"/>
          </p:cNvSpPr>
          <p:nvPr/>
        </p:nvSpPr>
        <p:spPr bwMode="auto">
          <a:xfrm>
            <a:off x="3949921" y="58242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0x49200</a:t>
            </a:r>
          </a:p>
        </p:txBody>
      </p:sp>
      <p:sp>
        <p:nvSpPr>
          <p:cNvPr id="55305" name="Text Box 16"/>
          <p:cNvSpPr txBox="1">
            <a:spLocks noChangeArrowheads="1"/>
          </p:cNvSpPr>
          <p:nvPr/>
        </p:nvSpPr>
        <p:spPr bwMode="auto">
          <a:xfrm>
            <a:off x="3949921" y="602153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0xef455</a:t>
            </a:r>
          </a:p>
        </p:txBody>
      </p:sp>
      <p:sp>
        <p:nvSpPr>
          <p:cNvPr id="55306" name="Text Box 17"/>
          <p:cNvSpPr txBox="1">
            <a:spLocks noChangeArrowheads="1"/>
          </p:cNvSpPr>
          <p:nvPr/>
        </p:nvSpPr>
        <p:spPr bwMode="auto">
          <a:xfrm>
            <a:off x="3949921" y="62173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0x978b2</a:t>
            </a:r>
          </a:p>
        </p:txBody>
      </p:sp>
      <p:sp>
        <p:nvSpPr>
          <p:cNvPr id="55307" name="Text Box 18"/>
          <p:cNvSpPr txBox="1">
            <a:spLocks noChangeArrowheads="1"/>
          </p:cNvSpPr>
          <p:nvPr/>
        </p:nvSpPr>
        <p:spPr bwMode="auto">
          <a:xfrm>
            <a:off x="3949921" y="64132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0xef456</a:t>
            </a:r>
          </a:p>
        </p:txBody>
      </p: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4864321" y="52050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0x00200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4864321" y="54325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0x0025b</a:t>
            </a:r>
          </a:p>
        </p:txBody>
      </p:sp>
      <p:sp>
        <p:nvSpPr>
          <p:cNvPr id="55310" name="Text Box 21"/>
          <p:cNvSpPr txBox="1">
            <a:spLocks noChangeArrowheads="1"/>
          </p:cNvSpPr>
          <p:nvPr/>
        </p:nvSpPr>
        <p:spPr bwMode="auto">
          <a:xfrm>
            <a:off x="4864321" y="56284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0x002bb</a:t>
            </a:r>
          </a:p>
        </p:txBody>
      </p:sp>
      <p:sp>
        <p:nvSpPr>
          <p:cNvPr id="55311" name="Text Box 22"/>
          <p:cNvSpPr txBox="1">
            <a:spLocks noChangeArrowheads="1"/>
          </p:cNvSpPr>
          <p:nvPr/>
        </p:nvSpPr>
        <p:spPr bwMode="auto">
          <a:xfrm>
            <a:off x="4864321" y="58242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0x00468</a:t>
            </a:r>
          </a:p>
        </p:txBody>
      </p:sp>
      <p:sp>
        <p:nvSpPr>
          <p:cNvPr id="55312" name="Text Box 23"/>
          <p:cNvSpPr txBox="1">
            <a:spLocks noChangeArrowheads="1"/>
          </p:cNvSpPr>
          <p:nvPr/>
        </p:nvSpPr>
        <p:spPr bwMode="auto">
          <a:xfrm>
            <a:off x="4864321" y="602153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0x004f8</a:t>
            </a:r>
          </a:p>
        </p:txBody>
      </p:sp>
      <p:sp>
        <p:nvSpPr>
          <p:cNvPr id="55313" name="Text Box 24"/>
          <p:cNvSpPr txBox="1">
            <a:spLocks noChangeArrowheads="1"/>
          </p:cNvSpPr>
          <p:nvPr/>
        </p:nvSpPr>
        <p:spPr bwMode="auto">
          <a:xfrm>
            <a:off x="4864321" y="62173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0x0030f</a:t>
            </a:r>
          </a:p>
        </p:txBody>
      </p:sp>
      <p:sp>
        <p:nvSpPr>
          <p:cNvPr id="55314" name="Text Box 25"/>
          <p:cNvSpPr txBox="1">
            <a:spLocks noChangeArrowheads="1"/>
          </p:cNvSpPr>
          <p:nvPr/>
        </p:nvSpPr>
        <p:spPr bwMode="auto">
          <a:xfrm>
            <a:off x="4864321" y="64132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0x0020a</a:t>
            </a:r>
          </a:p>
        </p:txBody>
      </p:sp>
      <p:sp>
        <p:nvSpPr>
          <p:cNvPr id="55315" name="Line 26"/>
          <p:cNvSpPr>
            <a:spLocks noChangeShapeType="1"/>
          </p:cNvSpPr>
          <p:nvPr/>
        </p:nvSpPr>
        <p:spPr bwMode="auto">
          <a:xfrm flipV="1">
            <a:off x="2715841" y="5274176"/>
            <a:ext cx="1110240" cy="499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6" name="Line 27"/>
          <p:cNvSpPr>
            <a:spLocks noChangeShapeType="1"/>
          </p:cNvSpPr>
          <p:nvPr/>
        </p:nvSpPr>
        <p:spPr bwMode="auto">
          <a:xfrm flipV="1">
            <a:off x="2727360" y="5487296"/>
            <a:ext cx="1088640" cy="3542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7" name="Line 28"/>
          <p:cNvSpPr>
            <a:spLocks noChangeShapeType="1"/>
          </p:cNvSpPr>
          <p:nvPr/>
        </p:nvSpPr>
        <p:spPr bwMode="auto">
          <a:xfrm flipV="1">
            <a:off x="2727360" y="5690335"/>
            <a:ext cx="1088640" cy="2073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8" name="Line 29"/>
          <p:cNvSpPr>
            <a:spLocks noChangeShapeType="1"/>
          </p:cNvSpPr>
          <p:nvPr/>
        </p:nvSpPr>
        <p:spPr bwMode="auto">
          <a:xfrm flipV="1">
            <a:off x="2737441" y="5880416"/>
            <a:ext cx="1065600" cy="84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9" name="Line 30"/>
          <p:cNvSpPr>
            <a:spLocks noChangeShapeType="1"/>
          </p:cNvSpPr>
          <p:nvPr/>
        </p:nvSpPr>
        <p:spPr bwMode="auto">
          <a:xfrm>
            <a:off x="2737441" y="6012896"/>
            <a:ext cx="1065600" cy="112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0" name="Line 31"/>
          <p:cNvSpPr>
            <a:spLocks noChangeShapeType="1"/>
          </p:cNvSpPr>
          <p:nvPr/>
        </p:nvSpPr>
        <p:spPr bwMode="auto">
          <a:xfrm>
            <a:off x="2737441" y="6079135"/>
            <a:ext cx="1054080" cy="224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1" name="Line 32"/>
          <p:cNvSpPr>
            <a:spLocks noChangeShapeType="1"/>
          </p:cNvSpPr>
          <p:nvPr/>
        </p:nvSpPr>
        <p:spPr bwMode="auto">
          <a:xfrm>
            <a:off x="2737441" y="6169856"/>
            <a:ext cx="1088640" cy="313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2" name="Text Box 33"/>
          <p:cNvSpPr txBox="1">
            <a:spLocks noChangeArrowheads="1"/>
          </p:cNvSpPr>
          <p:nvPr/>
        </p:nvSpPr>
        <p:spPr bwMode="auto">
          <a:xfrm>
            <a:off x="1704961" y="5821376"/>
            <a:ext cx="87120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" charset="0"/>
                <a:ea typeface="Courier" charset="0"/>
                <a:cs typeface="Courier" charset="0"/>
              </a:rPr>
              <a:t>0xdeadb</a:t>
            </a:r>
          </a:p>
        </p:txBody>
      </p:sp>
      <p:sp>
        <p:nvSpPr>
          <p:cNvPr id="55323" name="Line 34"/>
          <p:cNvSpPr>
            <a:spLocks noChangeShapeType="1"/>
          </p:cNvSpPr>
          <p:nvPr/>
        </p:nvSpPr>
        <p:spPr bwMode="auto">
          <a:xfrm>
            <a:off x="5879521" y="5698975"/>
            <a:ext cx="864000" cy="224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4" name="Text Box 35"/>
          <p:cNvSpPr txBox="1">
            <a:spLocks noChangeArrowheads="1"/>
          </p:cNvSpPr>
          <p:nvPr/>
        </p:nvSpPr>
        <p:spPr bwMode="auto">
          <a:xfrm>
            <a:off x="969121" y="5386496"/>
            <a:ext cx="1571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Virtual page addr</a:t>
            </a:r>
          </a:p>
        </p:txBody>
      </p:sp>
      <p:sp>
        <p:nvSpPr>
          <p:cNvPr id="55325" name="Text Box 36"/>
          <p:cNvSpPr txBox="1">
            <a:spLocks noChangeArrowheads="1"/>
          </p:cNvSpPr>
          <p:nvPr/>
        </p:nvSpPr>
        <p:spPr bwMode="auto">
          <a:xfrm>
            <a:off x="6602401" y="5308736"/>
            <a:ext cx="1830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Physical frame addr</a:t>
            </a:r>
          </a:p>
        </p:txBody>
      </p:sp>
      <p:sp>
        <p:nvSpPr>
          <p:cNvPr id="55326" name="Text Box 37"/>
          <p:cNvSpPr txBox="1">
            <a:spLocks noChangeArrowheads="1"/>
          </p:cNvSpPr>
          <p:nvPr/>
        </p:nvSpPr>
        <p:spPr bwMode="auto">
          <a:xfrm>
            <a:off x="3926881" y="4892575"/>
            <a:ext cx="17078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Virtual      Physical</a:t>
            </a:r>
          </a:p>
        </p:txBody>
      </p:sp>
    </p:spTree>
    <p:extLst>
      <p:ext uri="{BB962C8B-B14F-4D97-AF65-F5344CB8AC3E}">
        <p14:creationId xmlns:p14="http://schemas.microsoft.com/office/powerpoint/2010/main" val="361803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Loading the TLB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Two ways to load entries into the TLB.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1) MMU does it automatically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in TLB for an entry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If not there, MMU handles the TLB miss directly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up </a:t>
            </a:r>
            <a:r>
              <a:rPr lang="en-GB" altLang="en-US" sz="1600" dirty="0" smtClean="0"/>
              <a:t>virtual -&gt; physical page mapping </a:t>
            </a:r>
            <a:r>
              <a:rPr lang="en-GB" altLang="en-US" sz="1600" dirty="0"/>
              <a:t>in page tables and loads new entry into TLB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2) Software-managed TLB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TLB miss causes a trap to the OS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looks up page table entry and loads new TLB entry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Why might a software-managed TLB be a good thing?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24695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Loading the TLB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Two ways to load entries into the TLB.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1) MMU does it automatically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in TLB for an entry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If not there, MMU handles the TLB miss directly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up </a:t>
            </a:r>
            <a:r>
              <a:rPr lang="en-GB" altLang="en-US" sz="1600" dirty="0" smtClean="0"/>
              <a:t>virtual -&gt; physical page mapping </a:t>
            </a:r>
            <a:r>
              <a:rPr lang="en-GB" altLang="en-US" sz="1600" dirty="0"/>
              <a:t>in page tables and loads new entry into TLB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2) Software-managed TLB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TLB miss causes a trap to the OS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looks up page table entry and loads new TLB entry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Why might a software-managed TLB be a good thing?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can dictate the page table format!</a:t>
            </a:r>
          </a:p>
          <a:p>
            <a:pPr marL="1137617" lvl="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does not directly consult or modify page tables.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Gives a lot of flexibility for OS designers to decide memory management policies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But ... requires TLB misses even for updating modified/referenced bits in PTE</a:t>
            </a:r>
          </a:p>
          <a:p>
            <a:pPr marL="1137617" lvl="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must now handle many more TLB misses, with some performance impact.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42437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Size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big are the page tables for a process?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Well ... we need one PTE per page.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Say we have a 32-bit address space, and the page size is 4KB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many pages?</a:t>
            </a:r>
          </a:p>
        </p:txBody>
      </p:sp>
    </p:spTree>
    <p:extLst>
      <p:ext uri="{BB962C8B-B14F-4D97-AF65-F5344CB8AC3E}">
        <p14:creationId xmlns:p14="http://schemas.microsoft.com/office/powerpoint/2010/main" val="1266930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Size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big are the page tables for a process?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Well ... we need one PTE per page.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Say we have a 32-bit address space, and the page size is 4KB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many pages?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2^32 == 4GB / 4KB per page == 1,048,576 (</a:t>
            </a:r>
            <a:r>
              <a:rPr lang="en-GB" altLang="en-US" dirty="0">
                <a:solidFill>
                  <a:srgbClr val="2323DC"/>
                </a:solidFill>
              </a:rPr>
              <a:t>1 M pages</a:t>
            </a:r>
            <a:r>
              <a:rPr lang="en-GB" altLang="en-US" dirty="0"/>
              <a:t>)</a:t>
            </a:r>
            <a:r>
              <a:rPr lang="x-none" altLang="en-US" dirty="0"/>
              <a:t>‏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big is each PTE?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Depends on the CPU architecture ... on the x86, it's 4 bytes.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So, the total page table size is: </a:t>
            </a:r>
            <a:r>
              <a:rPr lang="en-GB" altLang="en-US" dirty="0">
                <a:solidFill>
                  <a:srgbClr val="2323DC"/>
                </a:solidFill>
              </a:rPr>
              <a:t>1 M pages * 4 bytes/PTE </a:t>
            </a:r>
            <a:r>
              <a:rPr lang="en-GB" altLang="en-US" dirty="0" smtClean="0">
                <a:solidFill>
                  <a:srgbClr val="2323DC"/>
                </a:solidFill>
              </a:rPr>
              <a:t>= </a:t>
            </a:r>
            <a:r>
              <a:rPr lang="en-GB" altLang="en-US" dirty="0">
                <a:solidFill>
                  <a:srgbClr val="2323DC"/>
                </a:solidFill>
              </a:rPr>
              <a:t>4 Mbytes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And that is</a:t>
            </a:r>
            <a:r>
              <a:rPr lang="en-GB" altLang="en-US" dirty="0">
                <a:solidFill>
                  <a:srgbClr val="2323DC"/>
                </a:solidFill>
              </a:rPr>
              <a:t> </a:t>
            </a:r>
            <a:r>
              <a:rPr lang="en-GB" altLang="en-US" i="1" dirty="0">
                <a:solidFill>
                  <a:srgbClr val="2323DC"/>
                </a:solidFill>
              </a:rPr>
              <a:t>per process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If we have 100 running processes, that's over 400 Mbytes of memory </a:t>
            </a:r>
            <a:br>
              <a:rPr lang="en-GB" altLang="en-US" i="1" dirty="0"/>
            </a:br>
            <a:r>
              <a:rPr lang="en-GB" altLang="en-US" i="1" dirty="0"/>
              <a:t>just for the page tables.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Solution: Swap the page tables out to disk!</a:t>
            </a:r>
          </a:p>
        </p:txBody>
      </p:sp>
    </p:spTree>
    <p:extLst>
      <p:ext uri="{BB962C8B-B14F-4D97-AF65-F5344CB8AC3E}">
        <p14:creationId xmlns:p14="http://schemas.microsoft.com/office/powerpoint/2010/main" val="600370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Application Perspective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Remember our three requirements for memory management:</a:t>
            </a:r>
          </a:p>
          <a:p>
            <a:pPr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Isolation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One process cannot access another's pages. Why?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Process can only refer to its own virtual addresses.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O/S responsible for ensuring that each process uses disjoint </a:t>
            </a:r>
            <a:r>
              <a:rPr lang="en-GB" altLang="en-US" b="1" dirty="0"/>
              <a:t>physical</a:t>
            </a:r>
            <a:r>
              <a:rPr lang="en-GB" altLang="en-US" dirty="0"/>
              <a:t> pages</a:t>
            </a:r>
          </a:p>
          <a:p>
            <a:pPr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Fast Translation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Translation from virtual to physical is fast. Why?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MMU (on the CPU) translates each virtual address to a physical address.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TLB caches recent virtual-&gt;physical translations</a:t>
            </a:r>
          </a:p>
          <a:p>
            <a:pPr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Fast Context Switching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Context Switching is fast. Why?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Only need to swap pointer to current page tables when context switching!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(Though there is one more step ... what is it?)</a:t>
            </a:r>
          </a:p>
        </p:txBody>
      </p:sp>
    </p:spTree>
    <p:extLst>
      <p:ext uri="{BB962C8B-B14F-4D97-AF65-F5344CB8AC3E}">
        <p14:creationId xmlns:p14="http://schemas.microsoft.com/office/powerpoint/2010/main" val="100210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More Issues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spcBef>
                <a:spcPts val="544"/>
              </a:spcBef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a page is not in memory?</a:t>
            </a:r>
          </a:p>
          <a:p>
            <a:pPr marL="253444" indent="-158402">
              <a:spcBef>
                <a:spcPts val="544"/>
              </a:spcBef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/>
          </a:p>
          <a:p>
            <a:pPr marL="253444" indent="-158402">
              <a:spcBef>
                <a:spcPts val="544"/>
              </a:spcBef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How do we prevent having page tables take up a huge amount of memory themselves?</a:t>
            </a:r>
          </a:p>
        </p:txBody>
      </p:sp>
    </p:spTree>
    <p:extLst>
      <p:ext uri="{BB962C8B-B14F-4D97-AF65-F5344CB8AC3E}">
        <p14:creationId xmlns:p14="http://schemas.microsoft.com/office/powerpoint/2010/main" val="89659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Faults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3863881"/>
            <a:ext cx="8807040" cy="20980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When a virtual address translation cannot be performed, it's called a </a:t>
            </a:r>
            <a:r>
              <a:rPr lang="en-GB" altLang="en-US" i="1">
                <a:solidFill>
                  <a:srgbClr val="993333"/>
                </a:solidFill>
              </a:rPr>
              <a:t>page fault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i="1">
              <a:solidFill>
                <a:srgbClr val="993333"/>
              </a:solidFill>
            </a:endParaRPr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341281" y="1381321"/>
            <a:ext cx="8357760" cy="2165760"/>
            <a:chOff x="237" y="959"/>
            <a:chExt cx="5804" cy="1504"/>
          </a:xfrm>
        </p:grpSpPr>
        <p:sp>
          <p:nvSpPr>
            <p:cNvPr id="69642" name="Line 4"/>
            <p:cNvSpPr>
              <a:spLocks noChangeShapeType="1"/>
            </p:cNvSpPr>
            <p:nvPr/>
          </p:nvSpPr>
          <p:spPr bwMode="auto">
            <a:xfrm>
              <a:off x="4011" y="1428"/>
              <a:ext cx="623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43" name="Line 5"/>
            <p:cNvSpPr>
              <a:spLocks noChangeShapeType="1"/>
            </p:cNvSpPr>
            <p:nvPr/>
          </p:nvSpPr>
          <p:spPr bwMode="auto">
            <a:xfrm>
              <a:off x="2479" y="1583"/>
              <a:ext cx="1" cy="518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44" name="Line 6"/>
            <p:cNvSpPr>
              <a:spLocks noChangeShapeType="1"/>
            </p:cNvSpPr>
            <p:nvPr/>
          </p:nvSpPr>
          <p:spPr bwMode="auto">
            <a:xfrm>
              <a:off x="1768" y="1442"/>
              <a:ext cx="442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1086" y="1182"/>
              <a:ext cx="711" cy="593"/>
            </a:xfrm>
            <a:prstGeom prst="roundRect">
              <a:avLst>
                <a:gd name="adj" fmla="val 167"/>
              </a:avLst>
            </a:prstGeom>
            <a:solidFill>
              <a:srgbClr val="9999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77386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2177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2218" y="1287"/>
              <a:ext cx="530" cy="341"/>
            </a:xfrm>
            <a:prstGeom prst="roundRect">
              <a:avLst>
                <a:gd name="adj" fmla="val 292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51930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45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MMU</a:t>
              </a:r>
            </a:p>
          </p:txBody>
        </p:sp>
        <p:sp>
          <p:nvSpPr>
            <p:cNvPr id="69647" name="Text Box 9"/>
            <p:cNvSpPr txBox="1">
              <a:spLocks noChangeArrowheads="1"/>
            </p:cNvSpPr>
            <p:nvPr/>
          </p:nvSpPr>
          <p:spPr bwMode="auto">
            <a:xfrm>
              <a:off x="237" y="1249"/>
              <a:ext cx="661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69648" name="Group 10"/>
            <p:cNvGrpSpPr>
              <a:grpSpLocks/>
            </p:cNvGrpSpPr>
            <p:nvPr/>
          </p:nvGrpSpPr>
          <p:grpSpPr bwMode="auto">
            <a:xfrm>
              <a:off x="4693" y="959"/>
              <a:ext cx="1348" cy="1111"/>
              <a:chOff x="4693" y="959"/>
              <a:chExt cx="1348" cy="1111"/>
            </a:xfrm>
          </p:grpSpPr>
          <p:sp>
            <p:nvSpPr>
              <p:cNvPr id="69654" name="Text Box 11"/>
              <p:cNvSpPr txBox="1">
                <a:spLocks noChangeArrowheads="1"/>
              </p:cNvSpPr>
              <p:nvPr/>
            </p:nvSpPr>
            <p:spPr bwMode="auto">
              <a:xfrm>
                <a:off x="4693" y="1272"/>
                <a:ext cx="710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814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Physical address</a:t>
                </a:r>
              </a:p>
            </p:txBody>
          </p:sp>
          <p:sp>
            <p:nvSpPr>
              <p:cNvPr id="31756" name="AutoShape 12"/>
              <p:cNvSpPr>
                <a:spLocks noChangeArrowheads="1"/>
              </p:cNvSpPr>
              <p:nvPr/>
            </p:nvSpPr>
            <p:spPr bwMode="auto">
              <a:xfrm>
                <a:off x="5403" y="959"/>
                <a:ext cx="639" cy="1112"/>
              </a:xfrm>
              <a:prstGeom prst="roundRect">
                <a:avLst>
                  <a:gd name="adj" fmla="val 153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77386" dir="2700000" algn="ctr" rotWithShape="0">
                  <a:srgbClr val="808080"/>
                </a:outerShdw>
              </a:effectLst>
            </p:spPr>
            <p:txBody>
              <a:bodyPr lIns="0" tIns="0" rIns="0" bIns="0" anchor="ctr" anchorCtr="1"/>
              <a:lstStyle/>
              <a:p>
                <a:pPr algn="ctr" eaLnBrk="1">
                  <a:lnSpc>
                    <a:spcPct val="94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  <a:defRPr/>
                </a:pPr>
                <a:r>
                  <a:rPr lang="en-GB" sz="1633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Memory</a:t>
                </a:r>
              </a:p>
            </p:txBody>
          </p:sp>
        </p:grpSp>
        <p:sp>
          <p:nvSpPr>
            <p:cNvPr id="31757" name="AutoShape 13"/>
            <p:cNvSpPr>
              <a:spLocks noChangeArrowheads="1"/>
            </p:cNvSpPr>
            <p:nvPr/>
          </p:nvSpPr>
          <p:spPr bwMode="auto">
            <a:xfrm>
              <a:off x="2211" y="2108"/>
              <a:ext cx="530" cy="356"/>
            </a:xfrm>
            <a:prstGeom prst="roundRect">
              <a:avLst>
                <a:gd name="adj" fmla="val 27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51930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451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TLB</a:t>
              </a:r>
            </a:p>
          </p:txBody>
        </p:sp>
        <p:sp>
          <p:nvSpPr>
            <p:cNvPr id="69650" name="Line 14"/>
            <p:cNvSpPr>
              <a:spLocks noChangeShapeType="1"/>
            </p:cNvSpPr>
            <p:nvPr/>
          </p:nvSpPr>
          <p:spPr bwMode="auto">
            <a:xfrm>
              <a:off x="2748" y="1442"/>
              <a:ext cx="442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51" name="Line 15"/>
            <p:cNvSpPr>
              <a:spLocks noChangeShapeType="1"/>
            </p:cNvSpPr>
            <p:nvPr/>
          </p:nvSpPr>
          <p:spPr bwMode="auto">
            <a:xfrm>
              <a:off x="810" y="1435"/>
              <a:ext cx="276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52" name="Freeform 16"/>
            <p:cNvSpPr>
              <a:spLocks/>
            </p:cNvSpPr>
            <p:nvPr/>
          </p:nvSpPr>
          <p:spPr bwMode="auto">
            <a:xfrm>
              <a:off x="2734" y="1672"/>
              <a:ext cx="2198" cy="615"/>
            </a:xfrm>
            <a:custGeom>
              <a:avLst/>
              <a:gdLst>
                <a:gd name="T0" fmla="*/ 0 w 9694"/>
                <a:gd name="T1" fmla="*/ 0 h 2713"/>
                <a:gd name="T2" fmla="*/ 0 w 9694"/>
                <a:gd name="T3" fmla="*/ 0 h 2713"/>
                <a:gd name="T4" fmla="*/ 0 w 9694"/>
                <a:gd name="T5" fmla="*/ 0 h 2713"/>
                <a:gd name="T6" fmla="*/ 0 60000 65536"/>
                <a:gd name="T7" fmla="*/ 0 60000 65536"/>
                <a:gd name="T8" fmla="*/ 0 60000 65536"/>
                <a:gd name="T9" fmla="*/ 0 w 9694"/>
                <a:gd name="T10" fmla="*/ 0 h 2713"/>
                <a:gd name="T11" fmla="*/ 9694 w 9694"/>
                <a:gd name="T12" fmla="*/ 2713 h 27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4" h="2713">
                  <a:moveTo>
                    <a:pt x="0" y="2712"/>
                  </a:moveTo>
                  <a:lnTo>
                    <a:pt x="9693" y="2712"/>
                  </a:lnTo>
                  <a:lnTo>
                    <a:pt x="9693" y="0"/>
                  </a:lnTo>
                </a:path>
              </a:pathLst>
            </a:custGeom>
            <a:noFill/>
            <a:ln w="3672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761" name="AutoShape 17"/>
            <p:cNvSpPr>
              <a:spLocks noChangeArrowheads="1"/>
            </p:cNvSpPr>
            <p:nvPr/>
          </p:nvSpPr>
          <p:spPr bwMode="auto">
            <a:xfrm>
              <a:off x="3198" y="1213"/>
              <a:ext cx="820" cy="497"/>
            </a:xfrm>
            <a:prstGeom prst="roundRect">
              <a:avLst>
                <a:gd name="adj" fmla="val 19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51930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Translation</a:t>
              </a:r>
            </a:p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mapping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47521" y="910440"/>
            <a:ext cx="2525760" cy="846720"/>
            <a:chOff x="3158" y="632"/>
            <a:chExt cx="1754" cy="588"/>
          </a:xfrm>
        </p:grpSpPr>
        <p:sp>
          <p:nvSpPr>
            <p:cNvPr id="69640" name="Text Box 19"/>
            <p:cNvSpPr txBox="1">
              <a:spLocks noChangeArrowheads="1"/>
            </p:cNvSpPr>
            <p:nvPr/>
          </p:nvSpPr>
          <p:spPr bwMode="auto">
            <a:xfrm>
              <a:off x="3158" y="632"/>
              <a:ext cx="175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i="1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Page fault!!</a:t>
              </a:r>
            </a:p>
          </p:txBody>
        </p:sp>
        <p:sp>
          <p:nvSpPr>
            <p:cNvPr id="69641" name="Line 20"/>
            <p:cNvSpPr>
              <a:spLocks noChangeShapeType="1"/>
            </p:cNvSpPr>
            <p:nvPr/>
          </p:nvSpPr>
          <p:spPr bwMode="auto">
            <a:xfrm flipV="1">
              <a:off x="3620" y="886"/>
              <a:ext cx="1" cy="335"/>
            </a:xfrm>
            <a:prstGeom prst="line">
              <a:avLst/>
            </a:prstGeom>
            <a:noFill/>
            <a:ln w="5472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728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Faults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Recall the PTE format: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/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Valid bit indicates whether a page translation is valid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If Valid bit is 0, then a page fault will occur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Page fault will also occur if attempt to write a read-only page (based on the Protection bits, not the valid bit)</a:t>
            </a:r>
            <a:r>
              <a:rPr lang="x-none" altLang="en-US"/>
              <a:t>‏</a:t>
            </a:r>
            <a:endParaRPr lang="en-GB" altLang="en-US"/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This is sometimes called a </a:t>
            </a:r>
            <a:r>
              <a:rPr lang="en-GB" altLang="en-US">
                <a:solidFill>
                  <a:srgbClr val="993333"/>
                </a:solidFill>
              </a:rPr>
              <a:t>protection fault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>
              <a:solidFill>
                <a:srgbClr val="99333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4801" y="1101961"/>
            <a:ext cx="6926400" cy="499680"/>
            <a:chOff x="964801" y="1101961"/>
            <a:chExt cx="6926400" cy="499680"/>
          </a:xfrm>
        </p:grpSpPr>
        <p:grpSp>
          <p:nvGrpSpPr>
            <p:cNvPr id="71683" name="Group 3"/>
            <p:cNvGrpSpPr>
              <a:grpSpLocks/>
            </p:cNvGrpSpPr>
            <p:nvPr/>
          </p:nvGrpSpPr>
          <p:grpSpPr bwMode="auto">
            <a:xfrm>
              <a:off x="3274561" y="1101961"/>
              <a:ext cx="4616640" cy="499680"/>
              <a:chOff x="2274" y="765"/>
              <a:chExt cx="3206" cy="347"/>
            </a:xfrm>
          </p:grpSpPr>
          <p:sp>
            <p:nvSpPr>
              <p:cNvPr id="71699" name="AutoShape 4"/>
              <p:cNvSpPr>
                <a:spLocks noChangeArrowheads="1"/>
              </p:cNvSpPr>
              <p:nvPr/>
            </p:nvSpPr>
            <p:spPr bwMode="auto">
              <a:xfrm>
                <a:off x="2274" y="765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700" name="AutoShape 5"/>
              <p:cNvSpPr>
                <a:spLocks noChangeArrowheads="1"/>
              </p:cNvSpPr>
              <p:nvPr/>
            </p:nvSpPr>
            <p:spPr bwMode="auto">
              <a:xfrm>
                <a:off x="2274" y="765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page frame number</a:t>
                </a:r>
              </a:p>
            </p:txBody>
          </p:sp>
        </p:grpSp>
        <p:grpSp>
          <p:nvGrpSpPr>
            <p:cNvPr id="71684" name="Group 6"/>
            <p:cNvGrpSpPr>
              <a:grpSpLocks/>
            </p:cNvGrpSpPr>
            <p:nvPr/>
          </p:nvGrpSpPr>
          <p:grpSpPr bwMode="auto">
            <a:xfrm>
              <a:off x="2168641" y="1101961"/>
              <a:ext cx="1103040" cy="499680"/>
              <a:chOff x="1506" y="765"/>
              <a:chExt cx="766" cy="347"/>
            </a:xfrm>
          </p:grpSpPr>
          <p:sp>
            <p:nvSpPr>
              <p:cNvPr id="71697" name="AutoShape 7"/>
              <p:cNvSpPr>
                <a:spLocks noChangeArrowheads="1"/>
              </p:cNvSpPr>
              <p:nvPr/>
            </p:nvSpPr>
            <p:spPr bwMode="auto">
              <a:xfrm>
                <a:off x="1506" y="765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8" name="AutoShape 8"/>
              <p:cNvSpPr>
                <a:spLocks noChangeArrowheads="1"/>
              </p:cNvSpPr>
              <p:nvPr/>
            </p:nvSpPr>
            <p:spPr bwMode="auto">
              <a:xfrm>
                <a:off x="1506" y="765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prot</a:t>
                </a:r>
              </a:p>
            </p:txBody>
          </p:sp>
        </p:grpSp>
        <p:grpSp>
          <p:nvGrpSpPr>
            <p:cNvPr id="71685" name="Group 9"/>
            <p:cNvGrpSpPr>
              <a:grpSpLocks/>
            </p:cNvGrpSpPr>
            <p:nvPr/>
          </p:nvGrpSpPr>
          <p:grpSpPr bwMode="auto">
            <a:xfrm>
              <a:off x="1768321" y="1101961"/>
              <a:ext cx="398880" cy="499680"/>
              <a:chOff x="1228" y="765"/>
              <a:chExt cx="277" cy="347"/>
            </a:xfrm>
          </p:grpSpPr>
          <p:sp>
            <p:nvSpPr>
              <p:cNvPr id="71695" name="AutoShape 10"/>
              <p:cNvSpPr>
                <a:spLocks noChangeArrowheads="1"/>
              </p:cNvSpPr>
              <p:nvPr/>
            </p:nvSpPr>
            <p:spPr bwMode="auto">
              <a:xfrm>
                <a:off x="1228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6" name="AutoShape 11"/>
              <p:cNvSpPr>
                <a:spLocks noChangeArrowheads="1"/>
              </p:cNvSpPr>
              <p:nvPr/>
            </p:nvSpPr>
            <p:spPr bwMode="auto">
              <a:xfrm>
                <a:off x="1228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V</a:t>
                </a:r>
              </a:p>
            </p:txBody>
          </p:sp>
        </p:grpSp>
        <p:grpSp>
          <p:nvGrpSpPr>
            <p:cNvPr id="71686" name="Group 12"/>
            <p:cNvGrpSpPr>
              <a:grpSpLocks/>
            </p:cNvGrpSpPr>
            <p:nvPr/>
          </p:nvGrpSpPr>
          <p:grpSpPr bwMode="auto">
            <a:xfrm>
              <a:off x="1366561" y="1101961"/>
              <a:ext cx="398880" cy="499680"/>
              <a:chOff x="949" y="765"/>
              <a:chExt cx="277" cy="347"/>
            </a:xfrm>
          </p:grpSpPr>
          <p:sp>
            <p:nvSpPr>
              <p:cNvPr id="71693" name="AutoShape 13"/>
              <p:cNvSpPr>
                <a:spLocks noChangeArrowheads="1"/>
              </p:cNvSpPr>
              <p:nvPr/>
            </p:nvSpPr>
            <p:spPr bwMode="auto">
              <a:xfrm>
                <a:off x="949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4" name="AutoShape 14"/>
              <p:cNvSpPr>
                <a:spLocks noChangeArrowheads="1"/>
              </p:cNvSpPr>
              <p:nvPr/>
            </p:nvSpPr>
            <p:spPr bwMode="auto">
              <a:xfrm>
                <a:off x="949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</a:t>
                </a:r>
              </a:p>
            </p:txBody>
          </p:sp>
        </p:grpSp>
        <p:grpSp>
          <p:nvGrpSpPr>
            <p:cNvPr id="71687" name="Group 15"/>
            <p:cNvGrpSpPr>
              <a:grpSpLocks/>
            </p:cNvGrpSpPr>
            <p:nvPr/>
          </p:nvGrpSpPr>
          <p:grpSpPr bwMode="auto">
            <a:xfrm>
              <a:off x="964801" y="1101961"/>
              <a:ext cx="398880" cy="499680"/>
              <a:chOff x="670" y="765"/>
              <a:chExt cx="277" cy="347"/>
            </a:xfrm>
          </p:grpSpPr>
          <p:sp>
            <p:nvSpPr>
              <p:cNvPr id="71691" name="AutoShape 16"/>
              <p:cNvSpPr>
                <a:spLocks noChangeArrowheads="1"/>
              </p:cNvSpPr>
              <p:nvPr/>
            </p:nvSpPr>
            <p:spPr bwMode="auto">
              <a:xfrm>
                <a:off x="670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2" name="AutoShape 17"/>
              <p:cNvSpPr>
                <a:spLocks noChangeArrowheads="1"/>
              </p:cNvSpPr>
              <p:nvPr/>
            </p:nvSpPr>
            <p:spPr bwMode="auto">
              <a:xfrm>
                <a:off x="670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6166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Demand Paging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1936292"/>
          </a:xfrm>
        </p:spPr>
        <p:txBody>
          <a:bodyPr>
            <a:normAutofit fontScale="92500"/>
          </a:bodyPr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Does it make sense to read an entire program into memory at once?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No! Remember that only a small portion of a program's code may be used!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For example, if you never use the </a:t>
            </a:r>
            <a:r>
              <a:rPr lang="ja-JP" altLang="en-GB" dirty="0"/>
              <a:t>“</a:t>
            </a:r>
            <a:r>
              <a:rPr lang="en-GB" altLang="ja-JP" dirty="0"/>
              <a:t>print</a:t>
            </a:r>
            <a:r>
              <a:rPr lang="ja-JP" altLang="en-GB" dirty="0"/>
              <a:t>”</a:t>
            </a:r>
            <a:r>
              <a:rPr lang="en-GB" altLang="ja-JP" dirty="0"/>
              <a:t> capability of </a:t>
            </a:r>
            <a:r>
              <a:rPr lang="en-GB" altLang="ja-JP" dirty="0" err="1"/>
              <a:t>Powerpoint</a:t>
            </a:r>
            <a:r>
              <a:rPr lang="en-GB" altLang="ja-JP" dirty="0"/>
              <a:t> on this machine...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 dirty="0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 flipV="1">
            <a:off x="2122561" y="4489774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1003681" y="2984973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003681" y="3657454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1003681" y="6302733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1003681" y="5790093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2122561" y="4223374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1003681" y="4704334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850401" y="3807214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860481" y="4852654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1380961" y="5804494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1445761" y="6325774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1003681" y="5225614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274401" y="5283214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>
            <a:off x="1003681" y="2984974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296001" y="3218253"/>
            <a:ext cx="18129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3746" name="Group 18"/>
          <p:cNvGrpSpPr>
            <a:grpSpLocks/>
          </p:cNvGrpSpPr>
          <p:nvPr/>
        </p:nvGrpSpPr>
        <p:grpSpPr bwMode="auto">
          <a:xfrm>
            <a:off x="5168161" y="3563854"/>
            <a:ext cx="2201760" cy="2738880"/>
            <a:chOff x="3589" y="2024"/>
            <a:chExt cx="1529" cy="1902"/>
          </a:xfrm>
        </p:grpSpPr>
        <p:sp>
          <p:nvSpPr>
            <p:cNvPr id="73764" name="AutoShape 19"/>
            <p:cNvSpPr>
              <a:spLocks noChangeArrowheads="1"/>
            </p:cNvSpPr>
            <p:nvPr/>
          </p:nvSpPr>
          <p:spPr bwMode="auto">
            <a:xfrm>
              <a:off x="3589" y="2024"/>
              <a:ext cx="1530" cy="1903"/>
            </a:xfrm>
            <a:prstGeom prst="roundRect">
              <a:avLst>
                <a:gd name="adj" fmla="val 65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5" name="AutoShape 20"/>
            <p:cNvSpPr>
              <a:spLocks noChangeArrowheads="1"/>
            </p:cNvSpPr>
            <p:nvPr/>
          </p:nvSpPr>
          <p:spPr bwMode="auto">
            <a:xfrm>
              <a:off x="3589" y="3823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6" name="AutoShape 21"/>
            <p:cNvSpPr>
              <a:spLocks noChangeArrowheads="1"/>
            </p:cNvSpPr>
            <p:nvPr/>
          </p:nvSpPr>
          <p:spPr bwMode="auto">
            <a:xfrm>
              <a:off x="3589" y="2056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7" name="AutoShape 22"/>
            <p:cNvSpPr>
              <a:spLocks noChangeArrowheads="1"/>
            </p:cNvSpPr>
            <p:nvPr/>
          </p:nvSpPr>
          <p:spPr bwMode="auto">
            <a:xfrm>
              <a:off x="3589" y="3551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8" name="AutoShape 23"/>
            <p:cNvSpPr>
              <a:spLocks noChangeArrowheads="1"/>
            </p:cNvSpPr>
            <p:nvPr/>
          </p:nvSpPr>
          <p:spPr bwMode="auto">
            <a:xfrm>
              <a:off x="3589" y="3370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9" name="AutoShape 24"/>
            <p:cNvSpPr>
              <a:spLocks noChangeArrowheads="1"/>
            </p:cNvSpPr>
            <p:nvPr/>
          </p:nvSpPr>
          <p:spPr bwMode="auto">
            <a:xfrm>
              <a:off x="3589" y="2868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0" name="AutoShape 25"/>
            <p:cNvSpPr>
              <a:spLocks noChangeArrowheads="1"/>
            </p:cNvSpPr>
            <p:nvPr/>
          </p:nvSpPr>
          <p:spPr bwMode="auto">
            <a:xfrm>
              <a:off x="3589" y="2240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1" name="AutoShape 26"/>
            <p:cNvSpPr>
              <a:spLocks noChangeArrowheads="1"/>
            </p:cNvSpPr>
            <p:nvPr/>
          </p:nvSpPr>
          <p:spPr bwMode="auto">
            <a:xfrm>
              <a:off x="3589" y="3143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2" name="AutoShape 27"/>
            <p:cNvSpPr>
              <a:spLocks noChangeArrowheads="1"/>
            </p:cNvSpPr>
            <p:nvPr/>
          </p:nvSpPr>
          <p:spPr bwMode="auto">
            <a:xfrm>
              <a:off x="3589" y="2488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3" name="AutoShape 28"/>
            <p:cNvSpPr>
              <a:spLocks noChangeArrowheads="1"/>
            </p:cNvSpPr>
            <p:nvPr/>
          </p:nvSpPr>
          <p:spPr bwMode="auto">
            <a:xfrm>
              <a:off x="3589" y="2631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4" name="AutoShape 29"/>
            <p:cNvSpPr>
              <a:spLocks noChangeArrowheads="1"/>
            </p:cNvSpPr>
            <p:nvPr/>
          </p:nvSpPr>
          <p:spPr bwMode="auto">
            <a:xfrm>
              <a:off x="3589" y="2697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5" name="AutoShape 30"/>
            <p:cNvSpPr>
              <a:spLocks noChangeArrowheads="1"/>
            </p:cNvSpPr>
            <p:nvPr/>
          </p:nvSpPr>
          <p:spPr bwMode="auto">
            <a:xfrm>
              <a:off x="3589" y="3258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6" name="AutoShape 31"/>
            <p:cNvSpPr>
              <a:spLocks noChangeArrowheads="1"/>
            </p:cNvSpPr>
            <p:nvPr/>
          </p:nvSpPr>
          <p:spPr bwMode="auto">
            <a:xfrm>
              <a:off x="3589" y="3655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73747" name="Text Box 32"/>
          <p:cNvSpPr txBox="1">
            <a:spLocks noChangeArrowheads="1"/>
          </p:cNvSpPr>
          <p:nvPr/>
        </p:nvSpPr>
        <p:spPr bwMode="auto">
          <a:xfrm>
            <a:off x="1117441" y="2642253"/>
            <a:ext cx="2147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Virtual address space</a:t>
            </a:r>
          </a:p>
        </p:txBody>
      </p:sp>
      <p:sp>
        <p:nvSpPr>
          <p:cNvPr id="73748" name="Text Box 33"/>
          <p:cNvSpPr txBox="1">
            <a:spLocks noChangeArrowheads="1"/>
          </p:cNvSpPr>
          <p:nvPr/>
        </p:nvSpPr>
        <p:spPr bwMode="auto">
          <a:xfrm>
            <a:off x="5457601" y="2665293"/>
            <a:ext cx="169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sp>
        <p:nvSpPr>
          <p:cNvPr id="73749" name="Line 34"/>
          <p:cNvSpPr>
            <a:spLocks noChangeShapeType="1"/>
          </p:cNvSpPr>
          <p:nvPr/>
        </p:nvSpPr>
        <p:spPr bwMode="auto">
          <a:xfrm>
            <a:off x="3215521" y="4934733"/>
            <a:ext cx="1964160" cy="4608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0" name="Line 35"/>
          <p:cNvSpPr>
            <a:spLocks noChangeShapeType="1"/>
          </p:cNvSpPr>
          <p:nvPr/>
        </p:nvSpPr>
        <p:spPr bwMode="auto">
          <a:xfrm>
            <a:off x="3215521" y="5107533"/>
            <a:ext cx="1964160" cy="8985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1" name="Line 36"/>
          <p:cNvSpPr>
            <a:spLocks noChangeShapeType="1"/>
          </p:cNvSpPr>
          <p:nvPr/>
        </p:nvSpPr>
        <p:spPr bwMode="auto">
          <a:xfrm flipV="1">
            <a:off x="3205440" y="6224973"/>
            <a:ext cx="1975680" cy="50688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2" name="Line 37"/>
          <p:cNvSpPr>
            <a:spLocks noChangeShapeType="1"/>
          </p:cNvSpPr>
          <p:nvPr/>
        </p:nvSpPr>
        <p:spPr bwMode="auto">
          <a:xfrm flipV="1">
            <a:off x="3215521" y="5591373"/>
            <a:ext cx="1964160" cy="8179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3" name="Line 38"/>
          <p:cNvSpPr>
            <a:spLocks noChangeShapeType="1"/>
          </p:cNvSpPr>
          <p:nvPr/>
        </p:nvSpPr>
        <p:spPr bwMode="auto">
          <a:xfrm flipV="1">
            <a:off x="3205440" y="5798733"/>
            <a:ext cx="1975680" cy="76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4" name="Line 39"/>
          <p:cNvSpPr>
            <a:spLocks noChangeShapeType="1"/>
          </p:cNvSpPr>
          <p:nvPr/>
        </p:nvSpPr>
        <p:spPr bwMode="auto">
          <a:xfrm flipV="1">
            <a:off x="3205440" y="4796493"/>
            <a:ext cx="1964160" cy="1440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5" name="Line 40"/>
          <p:cNvSpPr>
            <a:spLocks noChangeShapeType="1"/>
          </p:cNvSpPr>
          <p:nvPr/>
        </p:nvSpPr>
        <p:spPr bwMode="auto">
          <a:xfrm flipV="1">
            <a:off x="3215521" y="3667533"/>
            <a:ext cx="1964160" cy="220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6" name="Line 41"/>
          <p:cNvSpPr>
            <a:spLocks noChangeShapeType="1"/>
          </p:cNvSpPr>
          <p:nvPr/>
        </p:nvSpPr>
        <p:spPr bwMode="auto">
          <a:xfrm flipV="1">
            <a:off x="3205440" y="4600653"/>
            <a:ext cx="1975680" cy="215424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7" name="Line 42"/>
          <p:cNvSpPr>
            <a:spLocks noChangeShapeType="1"/>
          </p:cNvSpPr>
          <p:nvPr/>
        </p:nvSpPr>
        <p:spPr bwMode="auto">
          <a:xfrm flipV="1">
            <a:off x="3215521" y="4485453"/>
            <a:ext cx="1929600" cy="1013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8" name="Line 43"/>
          <p:cNvSpPr>
            <a:spLocks noChangeShapeType="1"/>
          </p:cNvSpPr>
          <p:nvPr/>
        </p:nvSpPr>
        <p:spPr bwMode="auto">
          <a:xfrm flipV="1">
            <a:off x="3227041" y="3909453"/>
            <a:ext cx="1952640" cy="1728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9" name="Line 44"/>
          <p:cNvSpPr>
            <a:spLocks noChangeShapeType="1"/>
          </p:cNvSpPr>
          <p:nvPr/>
        </p:nvSpPr>
        <p:spPr bwMode="auto">
          <a:xfrm>
            <a:off x="3227041" y="3840333"/>
            <a:ext cx="1941120" cy="437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60" name="Line 45"/>
          <p:cNvSpPr>
            <a:spLocks noChangeShapeType="1"/>
          </p:cNvSpPr>
          <p:nvPr/>
        </p:nvSpPr>
        <p:spPr bwMode="auto">
          <a:xfrm>
            <a:off x="3227041" y="3990093"/>
            <a:ext cx="1941120" cy="12211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41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Memory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spcBef>
                <a:spcPts val="454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The basic abstraction provided by the OS for memory management 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VM enables programs to execute without requiring their entire address space to be resident in physical memory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Program can run on machines with less physical RAM than it </a:t>
            </a:r>
            <a:r>
              <a:rPr lang="ja-JP" altLang="en-GB" sz="1542" dirty="0"/>
              <a:t>“</a:t>
            </a:r>
            <a:r>
              <a:rPr lang="en-GB" altLang="ja-JP" sz="1542" dirty="0"/>
              <a:t>needs</a:t>
            </a:r>
            <a:r>
              <a:rPr lang="ja-JP" altLang="en-GB" sz="1542" dirty="0"/>
              <a:t>”</a:t>
            </a:r>
            <a:endParaRPr lang="en-GB" altLang="ja-JP" sz="1542" dirty="0"/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Many programs don</a:t>
            </a:r>
            <a:r>
              <a:rPr lang="ja-JP" altLang="en-GB" sz="1996" dirty="0"/>
              <a:t>’</a:t>
            </a:r>
            <a:r>
              <a:rPr lang="en-GB" altLang="ja-JP" sz="1996" dirty="0"/>
              <a:t>t use all of their code or data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e.g., branches they never take, or variables never accessed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Observation: No need to allocate memory for it until it's used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OS should adjust amount allocated based on its </a:t>
            </a:r>
            <a:r>
              <a:rPr lang="en-GB" altLang="en-US" sz="1542" dirty="0">
                <a:solidFill>
                  <a:srgbClr val="993333"/>
                </a:solidFill>
              </a:rPr>
              <a:t>run-time</a:t>
            </a:r>
            <a:r>
              <a:rPr lang="en-GB" altLang="en-US" sz="1542" dirty="0"/>
              <a:t> </a:t>
            </a:r>
            <a:r>
              <a:rPr lang="en-GB" altLang="en-US" sz="1542" dirty="0" err="1"/>
              <a:t>behavior</a:t>
            </a:r>
            <a:endParaRPr lang="en-GB" altLang="en-US" sz="1542" dirty="0"/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Virtual memory also </a:t>
            </a:r>
            <a:r>
              <a:rPr lang="en-GB" altLang="en-US" sz="1996" i="1" dirty="0">
                <a:solidFill>
                  <a:srgbClr val="993333"/>
                </a:solidFill>
              </a:rPr>
              <a:t>isolates</a:t>
            </a:r>
            <a:r>
              <a:rPr lang="en-GB" altLang="en-US" sz="1996" dirty="0"/>
              <a:t> processes from each other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One process cannot access memory addresses in others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Each process has its own isolated address space</a:t>
            </a:r>
          </a:p>
          <a:p>
            <a:pPr marL="256324" indent="-161282">
              <a:spcBef>
                <a:spcPts val="454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sz="1996" dirty="0">
              <a:solidFill>
                <a:srgbClr val="993333"/>
              </a:solidFill>
            </a:endParaRPr>
          </a:p>
          <a:p>
            <a:pPr marL="256324" indent="-161282">
              <a:spcBef>
                <a:spcPts val="454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VM requires both hardware and OS support</a:t>
            </a:r>
          </a:p>
          <a:p>
            <a:pPr marL="681131" lvl="1" indent="-164162">
              <a:spcBef>
                <a:spcPts val="408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Hardware support: memory management unit (MMU) and translation lookaside buffer (TLB)</a:t>
            </a:r>
          </a:p>
          <a:p>
            <a:pPr marL="681131" lvl="1" indent="-164162">
              <a:spcBef>
                <a:spcPts val="408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OS support: virtual memory system to control the MMU and TLB</a:t>
            </a:r>
          </a:p>
        </p:txBody>
      </p:sp>
    </p:spTree>
    <p:extLst>
      <p:ext uri="{BB962C8B-B14F-4D97-AF65-F5344CB8AC3E}">
        <p14:creationId xmlns:p14="http://schemas.microsoft.com/office/powerpoint/2010/main" val="1059184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Demand Paging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Does it make sense to read an entire program into memory at once?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No! Remember that only a small portion of a program's code may be used!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For example, if you never use the </a:t>
            </a:r>
            <a:r>
              <a:rPr lang="ja-JP" altLang="en-GB"/>
              <a:t>“</a:t>
            </a:r>
            <a:r>
              <a:rPr lang="en-GB" altLang="ja-JP"/>
              <a:t>print</a:t>
            </a:r>
            <a:r>
              <a:rPr lang="ja-JP" altLang="en-GB"/>
              <a:t>”</a:t>
            </a:r>
            <a:r>
              <a:rPr lang="en-GB" altLang="ja-JP"/>
              <a:t> capability of Powerpoint...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 flipV="1">
            <a:off x="2122561" y="4009593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003681" y="2504792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003681" y="3177273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1003681" y="5822552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1003681" y="5309912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122561" y="3743193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1003681" y="4222713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1003681" y="4745433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1003681" y="2504793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296001" y="2738072"/>
            <a:ext cx="18129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5789" name="Group 13"/>
          <p:cNvGrpSpPr>
            <a:grpSpLocks/>
          </p:cNvGrpSpPr>
          <p:nvPr/>
        </p:nvGrpSpPr>
        <p:grpSpPr bwMode="auto">
          <a:xfrm>
            <a:off x="5168161" y="3083673"/>
            <a:ext cx="2201760" cy="2738880"/>
            <a:chOff x="3589" y="1752"/>
            <a:chExt cx="1529" cy="1902"/>
          </a:xfrm>
        </p:grpSpPr>
        <p:sp>
          <p:nvSpPr>
            <p:cNvPr id="75819" name="AutoShape 14"/>
            <p:cNvSpPr>
              <a:spLocks noChangeArrowheads="1"/>
            </p:cNvSpPr>
            <p:nvPr/>
          </p:nvSpPr>
          <p:spPr bwMode="auto">
            <a:xfrm>
              <a:off x="3589" y="1752"/>
              <a:ext cx="1530" cy="1903"/>
            </a:xfrm>
            <a:prstGeom prst="roundRect">
              <a:avLst>
                <a:gd name="adj" fmla="val 65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0" name="AutoShape 15"/>
            <p:cNvSpPr>
              <a:spLocks noChangeArrowheads="1"/>
            </p:cNvSpPr>
            <p:nvPr/>
          </p:nvSpPr>
          <p:spPr bwMode="auto">
            <a:xfrm>
              <a:off x="3589" y="3551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1" name="AutoShape 16"/>
            <p:cNvSpPr>
              <a:spLocks noChangeArrowheads="1"/>
            </p:cNvSpPr>
            <p:nvPr/>
          </p:nvSpPr>
          <p:spPr bwMode="auto">
            <a:xfrm>
              <a:off x="3589" y="1784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2" name="AutoShape 17"/>
            <p:cNvSpPr>
              <a:spLocks noChangeArrowheads="1"/>
            </p:cNvSpPr>
            <p:nvPr/>
          </p:nvSpPr>
          <p:spPr bwMode="auto">
            <a:xfrm>
              <a:off x="3589" y="3279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3" name="AutoShape 18"/>
            <p:cNvSpPr>
              <a:spLocks noChangeArrowheads="1"/>
            </p:cNvSpPr>
            <p:nvPr/>
          </p:nvSpPr>
          <p:spPr bwMode="auto">
            <a:xfrm>
              <a:off x="3589" y="3098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4" name="AutoShape 19"/>
            <p:cNvSpPr>
              <a:spLocks noChangeArrowheads="1"/>
            </p:cNvSpPr>
            <p:nvPr/>
          </p:nvSpPr>
          <p:spPr bwMode="auto">
            <a:xfrm>
              <a:off x="3589" y="2596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5" name="AutoShape 20"/>
            <p:cNvSpPr>
              <a:spLocks noChangeArrowheads="1"/>
            </p:cNvSpPr>
            <p:nvPr/>
          </p:nvSpPr>
          <p:spPr bwMode="auto">
            <a:xfrm>
              <a:off x="3589" y="1967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6" name="AutoShape 21"/>
            <p:cNvSpPr>
              <a:spLocks noChangeArrowheads="1"/>
            </p:cNvSpPr>
            <p:nvPr/>
          </p:nvSpPr>
          <p:spPr bwMode="auto">
            <a:xfrm>
              <a:off x="3589" y="2870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7" name="AutoShape 22"/>
            <p:cNvSpPr>
              <a:spLocks noChangeArrowheads="1"/>
            </p:cNvSpPr>
            <p:nvPr/>
          </p:nvSpPr>
          <p:spPr bwMode="auto">
            <a:xfrm>
              <a:off x="3589" y="2216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8" name="AutoShape 23"/>
            <p:cNvSpPr>
              <a:spLocks noChangeArrowheads="1"/>
            </p:cNvSpPr>
            <p:nvPr/>
          </p:nvSpPr>
          <p:spPr bwMode="auto">
            <a:xfrm>
              <a:off x="3589" y="2360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9" name="AutoShape 24"/>
            <p:cNvSpPr>
              <a:spLocks noChangeArrowheads="1"/>
            </p:cNvSpPr>
            <p:nvPr/>
          </p:nvSpPr>
          <p:spPr bwMode="auto">
            <a:xfrm>
              <a:off x="3589" y="2425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30" name="AutoShape 25"/>
            <p:cNvSpPr>
              <a:spLocks noChangeArrowheads="1"/>
            </p:cNvSpPr>
            <p:nvPr/>
          </p:nvSpPr>
          <p:spPr bwMode="auto">
            <a:xfrm>
              <a:off x="3589" y="2986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31" name="AutoShape 26"/>
            <p:cNvSpPr>
              <a:spLocks noChangeArrowheads="1"/>
            </p:cNvSpPr>
            <p:nvPr/>
          </p:nvSpPr>
          <p:spPr bwMode="auto">
            <a:xfrm>
              <a:off x="3589" y="3383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75790" name="Text Box 27"/>
          <p:cNvSpPr txBox="1">
            <a:spLocks noChangeArrowheads="1"/>
          </p:cNvSpPr>
          <p:nvPr/>
        </p:nvSpPr>
        <p:spPr bwMode="auto">
          <a:xfrm>
            <a:off x="1117441" y="2162072"/>
            <a:ext cx="2147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Virtual address space</a:t>
            </a:r>
          </a:p>
        </p:txBody>
      </p:sp>
      <p:sp>
        <p:nvSpPr>
          <p:cNvPr id="75791" name="Text Box 28"/>
          <p:cNvSpPr txBox="1">
            <a:spLocks noChangeArrowheads="1"/>
          </p:cNvSpPr>
          <p:nvPr/>
        </p:nvSpPr>
        <p:spPr bwMode="auto">
          <a:xfrm>
            <a:off x="5457601" y="2185112"/>
            <a:ext cx="169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sp>
        <p:nvSpPr>
          <p:cNvPr id="75792" name="Line 29"/>
          <p:cNvSpPr>
            <a:spLocks noChangeShapeType="1"/>
          </p:cNvSpPr>
          <p:nvPr/>
        </p:nvSpPr>
        <p:spPr bwMode="auto">
          <a:xfrm>
            <a:off x="3215521" y="4454552"/>
            <a:ext cx="1964160" cy="4608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3" name="Line 30"/>
          <p:cNvSpPr>
            <a:spLocks noChangeShapeType="1"/>
          </p:cNvSpPr>
          <p:nvPr/>
        </p:nvSpPr>
        <p:spPr bwMode="auto">
          <a:xfrm>
            <a:off x="3215521" y="4627352"/>
            <a:ext cx="1964160" cy="8985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4" name="Line 31"/>
          <p:cNvSpPr>
            <a:spLocks noChangeShapeType="1"/>
          </p:cNvSpPr>
          <p:nvPr/>
        </p:nvSpPr>
        <p:spPr bwMode="auto">
          <a:xfrm flipV="1">
            <a:off x="3205440" y="5744792"/>
            <a:ext cx="1975680" cy="50688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5" name="Line 32"/>
          <p:cNvSpPr>
            <a:spLocks noChangeShapeType="1"/>
          </p:cNvSpPr>
          <p:nvPr/>
        </p:nvSpPr>
        <p:spPr bwMode="auto">
          <a:xfrm flipV="1">
            <a:off x="3215521" y="5111192"/>
            <a:ext cx="1964160" cy="8179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6" name="Line 33"/>
          <p:cNvSpPr>
            <a:spLocks noChangeShapeType="1"/>
          </p:cNvSpPr>
          <p:nvPr/>
        </p:nvSpPr>
        <p:spPr bwMode="auto">
          <a:xfrm flipV="1">
            <a:off x="3205440" y="5318552"/>
            <a:ext cx="1975680" cy="76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7" name="Line 34"/>
          <p:cNvSpPr>
            <a:spLocks noChangeShapeType="1"/>
          </p:cNvSpPr>
          <p:nvPr/>
        </p:nvSpPr>
        <p:spPr bwMode="auto">
          <a:xfrm flipV="1">
            <a:off x="3205440" y="4316312"/>
            <a:ext cx="1964160" cy="1440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8" name="Line 35"/>
          <p:cNvSpPr>
            <a:spLocks noChangeShapeType="1"/>
          </p:cNvSpPr>
          <p:nvPr/>
        </p:nvSpPr>
        <p:spPr bwMode="auto">
          <a:xfrm flipV="1">
            <a:off x="3215521" y="3187352"/>
            <a:ext cx="1964160" cy="220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9" name="Line 36"/>
          <p:cNvSpPr>
            <a:spLocks noChangeShapeType="1"/>
          </p:cNvSpPr>
          <p:nvPr/>
        </p:nvSpPr>
        <p:spPr bwMode="auto">
          <a:xfrm flipV="1">
            <a:off x="3205440" y="4120472"/>
            <a:ext cx="1975680" cy="215424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0" name="Line 37"/>
          <p:cNvSpPr>
            <a:spLocks noChangeShapeType="1"/>
          </p:cNvSpPr>
          <p:nvPr/>
        </p:nvSpPr>
        <p:spPr bwMode="auto">
          <a:xfrm flipV="1">
            <a:off x="3215521" y="4005272"/>
            <a:ext cx="1929600" cy="1013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1" name="Line 38"/>
          <p:cNvSpPr>
            <a:spLocks noChangeShapeType="1"/>
          </p:cNvSpPr>
          <p:nvPr/>
        </p:nvSpPr>
        <p:spPr bwMode="auto">
          <a:xfrm flipV="1">
            <a:off x="3227041" y="3429272"/>
            <a:ext cx="1952640" cy="1728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2" name="Line 39"/>
          <p:cNvSpPr>
            <a:spLocks noChangeShapeType="1"/>
          </p:cNvSpPr>
          <p:nvPr/>
        </p:nvSpPr>
        <p:spPr bwMode="auto">
          <a:xfrm>
            <a:off x="3227041" y="3360152"/>
            <a:ext cx="1941120" cy="437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3" name="Line 40"/>
          <p:cNvSpPr>
            <a:spLocks noChangeShapeType="1"/>
          </p:cNvSpPr>
          <p:nvPr/>
        </p:nvSpPr>
        <p:spPr bwMode="auto">
          <a:xfrm>
            <a:off x="3227041" y="3509912"/>
            <a:ext cx="1941120" cy="12211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4" name="AutoShape 41"/>
          <p:cNvSpPr>
            <a:spLocks noChangeArrowheads="1"/>
          </p:cNvSpPr>
          <p:nvPr/>
        </p:nvSpPr>
        <p:spPr bwMode="auto">
          <a:xfrm>
            <a:off x="999361" y="596799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5" name="AutoShape 42"/>
          <p:cNvSpPr>
            <a:spLocks noChangeArrowheads="1"/>
          </p:cNvSpPr>
          <p:nvPr/>
        </p:nvSpPr>
        <p:spPr bwMode="auto">
          <a:xfrm>
            <a:off x="999361" y="609903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6" name="AutoShape 43"/>
          <p:cNvSpPr>
            <a:spLocks noChangeArrowheads="1"/>
          </p:cNvSpPr>
          <p:nvPr/>
        </p:nvSpPr>
        <p:spPr bwMode="auto">
          <a:xfrm>
            <a:off x="999361" y="580527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7" name="AutoShape 44"/>
          <p:cNvSpPr>
            <a:spLocks noChangeArrowheads="1"/>
          </p:cNvSpPr>
          <p:nvPr/>
        </p:nvSpPr>
        <p:spPr bwMode="auto">
          <a:xfrm>
            <a:off x="999361" y="5445273"/>
            <a:ext cx="2204640" cy="269280"/>
          </a:xfrm>
          <a:prstGeom prst="roundRect">
            <a:avLst>
              <a:gd name="adj" fmla="val 53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8" name="AutoShape 45"/>
          <p:cNvSpPr>
            <a:spLocks noChangeArrowheads="1"/>
          </p:cNvSpPr>
          <p:nvPr/>
        </p:nvSpPr>
        <p:spPr bwMode="auto">
          <a:xfrm rot="10800000">
            <a:off x="1012321" y="5226392"/>
            <a:ext cx="220464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9" name="AutoShape 46"/>
          <p:cNvSpPr>
            <a:spLocks noChangeArrowheads="1"/>
          </p:cNvSpPr>
          <p:nvPr/>
        </p:nvSpPr>
        <p:spPr bwMode="auto">
          <a:xfrm>
            <a:off x="999361" y="505359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0" name="AutoShape 47"/>
          <p:cNvSpPr>
            <a:spLocks noChangeArrowheads="1"/>
          </p:cNvSpPr>
          <p:nvPr/>
        </p:nvSpPr>
        <p:spPr bwMode="auto">
          <a:xfrm>
            <a:off x="999361" y="4707992"/>
            <a:ext cx="2204640" cy="288000"/>
          </a:xfrm>
          <a:prstGeom prst="roundRect">
            <a:avLst>
              <a:gd name="adj" fmla="val 5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1" name="AutoShape 48"/>
          <p:cNvSpPr>
            <a:spLocks noChangeArrowheads="1"/>
          </p:cNvSpPr>
          <p:nvPr/>
        </p:nvSpPr>
        <p:spPr bwMode="auto">
          <a:xfrm>
            <a:off x="999361" y="453087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2" name="AutoShape 49"/>
          <p:cNvSpPr>
            <a:spLocks noChangeArrowheads="1"/>
          </p:cNvSpPr>
          <p:nvPr/>
        </p:nvSpPr>
        <p:spPr bwMode="auto">
          <a:xfrm>
            <a:off x="999361" y="4245753"/>
            <a:ext cx="2204640" cy="162720"/>
          </a:xfrm>
          <a:prstGeom prst="roundRect">
            <a:avLst>
              <a:gd name="adj" fmla="val 8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3" name="AutoShape 50"/>
          <p:cNvSpPr>
            <a:spLocks noChangeArrowheads="1"/>
          </p:cNvSpPr>
          <p:nvPr/>
        </p:nvSpPr>
        <p:spPr bwMode="auto">
          <a:xfrm>
            <a:off x="999361" y="3567513"/>
            <a:ext cx="2204640" cy="122400"/>
          </a:xfrm>
          <a:prstGeom prst="roundRect">
            <a:avLst>
              <a:gd name="adj" fmla="val 119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4" name="AutoShape 51"/>
          <p:cNvSpPr>
            <a:spLocks noChangeArrowheads="1"/>
          </p:cNvSpPr>
          <p:nvPr/>
        </p:nvSpPr>
        <p:spPr bwMode="auto">
          <a:xfrm>
            <a:off x="999361" y="342063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5" name="Text Box 52"/>
          <p:cNvSpPr txBox="1">
            <a:spLocks noChangeArrowheads="1"/>
          </p:cNvSpPr>
          <p:nvPr/>
        </p:nvSpPr>
        <p:spPr bwMode="auto">
          <a:xfrm>
            <a:off x="2776321" y="6539673"/>
            <a:ext cx="4796640" cy="31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Where are the </a:t>
            </a:r>
            <a:r>
              <a:rPr lang="ja-JP" altLang="en-GB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holes</a:t>
            </a:r>
            <a:r>
              <a:rPr lang="ja-JP" altLang="en-GB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 ??</a:t>
            </a:r>
            <a:endParaRPr lang="en-GB" altLang="en-US" sz="2177" i="1">
              <a:solidFill>
                <a:srgbClr val="993333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62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Where are the </a:t>
            </a:r>
            <a:r>
              <a:rPr lang="ja-JP" altLang="en-GB"/>
              <a:t>“</a:t>
            </a:r>
            <a:r>
              <a:rPr lang="en-GB" altLang="ja-JP"/>
              <a:t>holes</a:t>
            </a:r>
            <a:r>
              <a:rPr lang="ja-JP" altLang="en-GB"/>
              <a:t>”</a:t>
            </a:r>
            <a:r>
              <a:rPr lang="en-GB" altLang="ja-JP"/>
              <a:t>?</a:t>
            </a:r>
            <a:endParaRPr lang="en-GB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Three kinds of </a:t>
            </a:r>
            <a:r>
              <a:rPr lang="ja-JP" altLang="en-GB" dirty="0"/>
              <a:t>“</a:t>
            </a:r>
            <a:r>
              <a:rPr lang="en-GB" altLang="ja-JP" dirty="0"/>
              <a:t>holes</a:t>
            </a:r>
            <a:r>
              <a:rPr lang="ja-JP" altLang="en-GB" dirty="0"/>
              <a:t>”</a:t>
            </a:r>
            <a:r>
              <a:rPr lang="en-GB" altLang="ja-JP" dirty="0"/>
              <a:t> in a process's page tables:</a:t>
            </a:r>
          </a:p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 smtClean="0"/>
              <a:t>1. Pages </a:t>
            </a:r>
            <a:r>
              <a:rPr lang="en-GB" altLang="en-US" dirty="0"/>
              <a:t>that are on disk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Pages that were swapped out to disk to save memory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Also includes code pages in an executable file</a:t>
            </a:r>
          </a:p>
          <a:p>
            <a:pPr marL="1249037" lvl="2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a page fault occurs, load the corresponding page from disk</a:t>
            </a:r>
          </a:p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2. Pages that have not been accessed yet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For example, newly-allocated memory</a:t>
            </a:r>
          </a:p>
          <a:p>
            <a:pPr marL="1249037" lvl="2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a page fault occurs, allocate a new physical page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are the contents of the newly-allocated page???</a:t>
            </a:r>
          </a:p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3. Pages that are invalid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For example, the </a:t>
            </a:r>
            <a:r>
              <a:rPr lang="ja-JP" altLang="en-GB" dirty="0"/>
              <a:t>“</a:t>
            </a:r>
            <a:r>
              <a:rPr lang="en-GB" altLang="ja-JP" dirty="0"/>
              <a:t>null page</a:t>
            </a:r>
            <a:r>
              <a:rPr lang="ja-JP" altLang="en-GB" dirty="0"/>
              <a:t>”</a:t>
            </a:r>
            <a:r>
              <a:rPr lang="en-GB" altLang="ja-JP" dirty="0"/>
              <a:t> at address 0x0</a:t>
            </a:r>
          </a:p>
          <a:p>
            <a:pPr marL="1249037" lvl="2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a page fault occurs, kill the offending process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151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5601" y="567721"/>
            <a:ext cx="879408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 flipV="1">
            <a:off x="2036161" y="2692633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917281" y="1858873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917281" y="1858873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917281" y="4504153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917281" y="3992952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2036161" y="2426233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917281" y="2905753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917281" y="3427033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 rot="10800000">
            <a:off x="917281" y="4519992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4" name="AutoShape 12"/>
          <p:cNvSpPr>
            <a:spLocks noChangeArrowheads="1"/>
          </p:cNvSpPr>
          <p:nvPr/>
        </p:nvSpPr>
        <p:spPr bwMode="auto">
          <a:xfrm>
            <a:off x="917281" y="3990073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5" name="AutoShape 13"/>
          <p:cNvSpPr>
            <a:spLocks noChangeArrowheads="1"/>
          </p:cNvSpPr>
          <p:nvPr/>
        </p:nvSpPr>
        <p:spPr bwMode="auto">
          <a:xfrm rot="10800000">
            <a:off x="917281" y="3909432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6" name="AutoShape 14"/>
          <p:cNvSpPr>
            <a:spLocks noChangeArrowheads="1"/>
          </p:cNvSpPr>
          <p:nvPr/>
        </p:nvSpPr>
        <p:spPr bwMode="auto">
          <a:xfrm>
            <a:off x="917281" y="3391032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7" name="AutoShape 15"/>
          <p:cNvSpPr>
            <a:spLocks noChangeArrowheads="1"/>
          </p:cNvSpPr>
          <p:nvPr/>
        </p:nvSpPr>
        <p:spPr bwMode="auto">
          <a:xfrm>
            <a:off x="917281" y="2884152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8" name="AutoShape 16"/>
          <p:cNvSpPr>
            <a:spLocks noChangeArrowheads="1"/>
          </p:cNvSpPr>
          <p:nvPr/>
        </p:nvSpPr>
        <p:spPr bwMode="auto">
          <a:xfrm>
            <a:off x="917281" y="1974072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3261601" y="480799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261601" y="480799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261601" y="437023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Initialized vars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40001" y="375967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263041" y="322975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263041" y="181279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139201" y="2184312"/>
            <a:ext cx="4115520" cy="2494080"/>
            <a:chOff x="2180" y="1066"/>
            <a:chExt cx="2858" cy="1732"/>
          </a:xfrm>
        </p:grpSpPr>
        <p:sp>
          <p:nvSpPr>
            <p:cNvPr id="79899" name="Text Box 24"/>
            <p:cNvSpPr txBox="1">
              <a:spLocks noChangeArrowheads="1"/>
            </p:cNvSpPr>
            <p:nvPr/>
          </p:nvSpPr>
          <p:spPr bwMode="auto">
            <a:xfrm>
              <a:off x="3614" y="1776"/>
              <a:ext cx="142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latin typeface="Calibri" charset="0"/>
                  <a:ea typeface="Calibri" charset="0"/>
                  <a:cs typeface="Calibri" charset="0"/>
                </a:rPr>
                <a:t>Unmapped pages</a:t>
              </a:r>
            </a:p>
          </p:txBody>
        </p:sp>
        <p:sp>
          <p:nvSpPr>
            <p:cNvPr id="79900" name="Line 25"/>
            <p:cNvSpPr>
              <a:spLocks noChangeShapeType="1"/>
            </p:cNvSpPr>
            <p:nvPr/>
          </p:nvSpPr>
          <p:spPr bwMode="auto">
            <a:xfrm flipH="1" flipV="1">
              <a:off x="2179" y="1065"/>
              <a:ext cx="1402" cy="711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1" name="Line 26"/>
            <p:cNvSpPr>
              <a:spLocks noChangeShapeType="1"/>
            </p:cNvSpPr>
            <p:nvPr/>
          </p:nvSpPr>
          <p:spPr bwMode="auto">
            <a:xfrm flipH="1" flipV="1">
              <a:off x="2211" y="1704"/>
              <a:ext cx="1355" cy="136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2" name="Line 27"/>
            <p:cNvSpPr>
              <a:spLocks noChangeShapeType="1"/>
            </p:cNvSpPr>
            <p:nvPr/>
          </p:nvSpPr>
          <p:spPr bwMode="auto">
            <a:xfrm flipH="1">
              <a:off x="2218" y="1904"/>
              <a:ext cx="1363" cy="168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3" name="Line 28"/>
            <p:cNvSpPr>
              <a:spLocks noChangeShapeType="1"/>
            </p:cNvSpPr>
            <p:nvPr/>
          </p:nvSpPr>
          <p:spPr bwMode="auto">
            <a:xfrm flipH="1">
              <a:off x="2257" y="1928"/>
              <a:ext cx="1324" cy="503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4" name="Line 29"/>
            <p:cNvSpPr>
              <a:spLocks noChangeShapeType="1"/>
            </p:cNvSpPr>
            <p:nvPr/>
          </p:nvSpPr>
          <p:spPr bwMode="auto">
            <a:xfrm flipH="1">
              <a:off x="2266" y="1960"/>
              <a:ext cx="1355" cy="839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103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2036161" y="2633641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917281" y="1799881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>
            <a:off x="917281" y="179988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917281" y="444516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917281" y="3933960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2036161" y="236724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9" name="AutoShape 9"/>
          <p:cNvSpPr>
            <a:spLocks noChangeArrowheads="1"/>
          </p:cNvSpPr>
          <p:nvPr/>
        </p:nvSpPr>
        <p:spPr bwMode="auto">
          <a:xfrm>
            <a:off x="917281" y="284676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>
            <a:off x="917281" y="336804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 rot="10800000">
            <a:off x="917281" y="4461000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917281" y="3931081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 rot="10800000">
            <a:off x="917281" y="3850440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917281" y="3332040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917281" y="2825160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6" name="AutoShape 16"/>
          <p:cNvSpPr>
            <a:spLocks noChangeArrowheads="1"/>
          </p:cNvSpPr>
          <p:nvPr/>
        </p:nvSpPr>
        <p:spPr bwMode="auto">
          <a:xfrm>
            <a:off x="917281" y="1915080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H="1">
            <a:off x="1908001" y="4679880"/>
            <a:ext cx="1635840" cy="115200"/>
          </a:xfrm>
          <a:prstGeom prst="line">
            <a:avLst/>
          </a:prstGeom>
          <a:noFill/>
          <a:ln w="1836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3600001" y="4530120"/>
            <a:ext cx="24624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Reference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435115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 flipV="1">
            <a:off x="2036161" y="2589397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917281" y="1755637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917281" y="1755637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917281" y="4400917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917281" y="3889716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2036161" y="2322997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917281" y="2802517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917281" y="3323797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 rot="10800000">
            <a:off x="917281" y="4416756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0" name="AutoShape 12"/>
          <p:cNvSpPr>
            <a:spLocks noChangeArrowheads="1"/>
          </p:cNvSpPr>
          <p:nvPr/>
        </p:nvSpPr>
        <p:spPr bwMode="auto">
          <a:xfrm>
            <a:off x="917281" y="3886837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 rot="10800000">
            <a:off x="917281" y="3806196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2" name="AutoShape 14"/>
          <p:cNvSpPr>
            <a:spLocks noChangeArrowheads="1"/>
          </p:cNvSpPr>
          <p:nvPr/>
        </p:nvSpPr>
        <p:spPr bwMode="auto">
          <a:xfrm>
            <a:off x="917281" y="3287796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3" name="AutoShape 15"/>
          <p:cNvSpPr>
            <a:spLocks noChangeArrowheads="1"/>
          </p:cNvSpPr>
          <p:nvPr/>
        </p:nvSpPr>
        <p:spPr bwMode="auto">
          <a:xfrm>
            <a:off x="917281" y="2780916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>
            <a:off x="917281" y="1870836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600000" y="4485876"/>
            <a:ext cx="1146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Page fault!!!</a:t>
            </a:r>
          </a:p>
        </p:txBody>
      </p:sp>
      <p:sp>
        <p:nvSpPr>
          <p:cNvPr id="83986" name="AutoShape 18"/>
          <p:cNvSpPr>
            <a:spLocks noChangeArrowheads="1"/>
          </p:cNvSpPr>
          <p:nvPr/>
        </p:nvSpPr>
        <p:spPr bwMode="auto">
          <a:xfrm>
            <a:off x="917281" y="4596757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2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 flipV="1">
            <a:off x="2036161" y="2574649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917281" y="1740889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917281" y="1740889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917281" y="4386169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917281" y="3874968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2036161" y="2308249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auto">
          <a:xfrm>
            <a:off x="917281" y="2787769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>
            <a:off x="917281" y="3309049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 rot="10800000">
            <a:off x="917281" y="4402008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917281" y="3872089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9" name="AutoShape 13"/>
          <p:cNvSpPr>
            <a:spLocks noChangeArrowheads="1"/>
          </p:cNvSpPr>
          <p:nvPr/>
        </p:nvSpPr>
        <p:spPr bwMode="auto">
          <a:xfrm rot="10800000">
            <a:off x="917281" y="3791448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0" name="AutoShape 14"/>
          <p:cNvSpPr>
            <a:spLocks noChangeArrowheads="1"/>
          </p:cNvSpPr>
          <p:nvPr/>
        </p:nvSpPr>
        <p:spPr bwMode="auto">
          <a:xfrm>
            <a:off x="917281" y="3273048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auto">
          <a:xfrm>
            <a:off x="917281" y="2766168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auto">
          <a:xfrm>
            <a:off x="917281" y="1856088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603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521" y="2626489"/>
            <a:ext cx="734400" cy="76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605120" y="1786969"/>
            <a:ext cx="24595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OS reads missing page from executable file on disk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98081" y="3388249"/>
            <a:ext cx="2201760" cy="1379520"/>
            <a:chOff x="3332" y="1984"/>
            <a:chExt cx="1529" cy="958"/>
          </a:xfrm>
        </p:grpSpPr>
        <p:sp>
          <p:nvSpPr>
            <p:cNvPr id="86040" name="AutoShape 20"/>
            <p:cNvSpPr>
              <a:spLocks noChangeArrowheads="1"/>
            </p:cNvSpPr>
            <p:nvPr/>
          </p:nvSpPr>
          <p:spPr bwMode="auto">
            <a:xfrm>
              <a:off x="3332" y="2806"/>
              <a:ext cx="1530" cy="137"/>
            </a:xfrm>
            <a:prstGeom prst="roundRect">
              <a:avLst>
                <a:gd name="adj" fmla="val 731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6041" name="Line 21"/>
            <p:cNvSpPr>
              <a:spLocks noChangeShapeType="1"/>
            </p:cNvSpPr>
            <p:nvPr/>
          </p:nvSpPr>
          <p:spPr bwMode="auto">
            <a:xfrm>
              <a:off x="4052" y="1984"/>
              <a:ext cx="1" cy="823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6036" name="AutoShape 22"/>
          <p:cNvSpPr>
            <a:spLocks noChangeArrowheads="1"/>
          </p:cNvSpPr>
          <p:nvPr/>
        </p:nvSpPr>
        <p:spPr bwMode="auto">
          <a:xfrm>
            <a:off x="917281" y="4582009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27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AutoShape 1"/>
          <p:cNvSpPr>
            <a:spLocks noChangeArrowheads="1"/>
          </p:cNvSpPr>
          <p:nvPr/>
        </p:nvSpPr>
        <p:spPr bwMode="auto">
          <a:xfrm>
            <a:off x="917281" y="437142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66" name="AutoShape 2"/>
          <p:cNvSpPr>
            <a:spLocks noChangeArrowheads="1"/>
          </p:cNvSpPr>
          <p:nvPr/>
        </p:nvSpPr>
        <p:spPr bwMode="auto">
          <a:xfrm rot="10800000">
            <a:off x="917281" y="4387260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917281" y="4567261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7281" y="4565821"/>
            <a:ext cx="3872160" cy="194400"/>
            <a:chOff x="637" y="2812"/>
            <a:chExt cx="2689" cy="135"/>
          </a:xfrm>
        </p:grpSpPr>
        <p:sp>
          <p:nvSpPr>
            <p:cNvPr id="88088" name="AutoShape 5"/>
            <p:cNvSpPr>
              <a:spLocks noChangeArrowheads="1"/>
            </p:cNvSpPr>
            <p:nvPr/>
          </p:nvSpPr>
          <p:spPr bwMode="auto">
            <a:xfrm>
              <a:off x="637" y="2812"/>
              <a:ext cx="1530" cy="136"/>
            </a:xfrm>
            <a:prstGeom prst="roundRect">
              <a:avLst>
                <a:gd name="adj" fmla="val 731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8089" name="Line 6"/>
            <p:cNvSpPr>
              <a:spLocks noChangeShapeType="1"/>
            </p:cNvSpPr>
            <p:nvPr/>
          </p:nvSpPr>
          <p:spPr bwMode="auto">
            <a:xfrm flipH="1">
              <a:off x="2166" y="2874"/>
              <a:ext cx="1162" cy="1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0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807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8071" name="Line 9"/>
          <p:cNvSpPr>
            <a:spLocks noChangeShapeType="1"/>
          </p:cNvSpPr>
          <p:nvPr/>
        </p:nvSpPr>
        <p:spPr bwMode="auto">
          <a:xfrm flipV="1">
            <a:off x="2036161" y="2559901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2" name="AutoShape 10"/>
          <p:cNvSpPr>
            <a:spLocks noChangeArrowheads="1"/>
          </p:cNvSpPr>
          <p:nvPr/>
        </p:nvSpPr>
        <p:spPr bwMode="auto">
          <a:xfrm>
            <a:off x="917281" y="1726141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3" name="AutoShape 11"/>
          <p:cNvSpPr>
            <a:spLocks noChangeArrowheads="1"/>
          </p:cNvSpPr>
          <p:nvPr/>
        </p:nvSpPr>
        <p:spPr bwMode="auto">
          <a:xfrm>
            <a:off x="917281" y="172614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4" name="AutoShape 12"/>
          <p:cNvSpPr>
            <a:spLocks noChangeArrowheads="1"/>
          </p:cNvSpPr>
          <p:nvPr/>
        </p:nvSpPr>
        <p:spPr bwMode="auto">
          <a:xfrm>
            <a:off x="917281" y="3860220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5" name="Line 13"/>
          <p:cNvSpPr>
            <a:spLocks noChangeShapeType="1"/>
          </p:cNvSpPr>
          <p:nvPr/>
        </p:nvSpPr>
        <p:spPr bwMode="auto">
          <a:xfrm>
            <a:off x="2036161" y="229350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6" name="AutoShape 14"/>
          <p:cNvSpPr>
            <a:spLocks noChangeArrowheads="1"/>
          </p:cNvSpPr>
          <p:nvPr/>
        </p:nvSpPr>
        <p:spPr bwMode="auto">
          <a:xfrm>
            <a:off x="917281" y="277302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7" name="AutoShape 15"/>
          <p:cNvSpPr>
            <a:spLocks noChangeArrowheads="1"/>
          </p:cNvSpPr>
          <p:nvPr/>
        </p:nvSpPr>
        <p:spPr bwMode="auto">
          <a:xfrm>
            <a:off x="917281" y="329430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8" name="AutoShape 16"/>
          <p:cNvSpPr>
            <a:spLocks noChangeArrowheads="1"/>
          </p:cNvSpPr>
          <p:nvPr/>
        </p:nvSpPr>
        <p:spPr bwMode="auto">
          <a:xfrm>
            <a:off x="917281" y="3857341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9" name="AutoShape 17"/>
          <p:cNvSpPr>
            <a:spLocks noChangeArrowheads="1"/>
          </p:cNvSpPr>
          <p:nvPr/>
        </p:nvSpPr>
        <p:spPr bwMode="auto">
          <a:xfrm rot="10800000">
            <a:off x="917281" y="3776700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0" name="AutoShape 18"/>
          <p:cNvSpPr>
            <a:spLocks noChangeArrowheads="1"/>
          </p:cNvSpPr>
          <p:nvPr/>
        </p:nvSpPr>
        <p:spPr bwMode="auto">
          <a:xfrm>
            <a:off x="917281" y="3258300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1" name="AutoShape 19"/>
          <p:cNvSpPr>
            <a:spLocks noChangeArrowheads="1"/>
          </p:cNvSpPr>
          <p:nvPr/>
        </p:nvSpPr>
        <p:spPr bwMode="auto">
          <a:xfrm>
            <a:off x="917281" y="2751420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2" name="AutoShape 20"/>
          <p:cNvSpPr>
            <a:spLocks noChangeArrowheads="1"/>
          </p:cNvSpPr>
          <p:nvPr/>
        </p:nvSpPr>
        <p:spPr bwMode="auto">
          <a:xfrm>
            <a:off x="917281" y="1841340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3" name="Text Box 21"/>
          <p:cNvSpPr txBox="1">
            <a:spLocks noChangeArrowheads="1"/>
          </p:cNvSpPr>
          <p:nvPr/>
        </p:nvSpPr>
        <p:spPr bwMode="auto">
          <a:xfrm>
            <a:off x="4865761" y="3732061"/>
            <a:ext cx="2459520" cy="59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OS adds page to process's page table</a:t>
            </a:r>
          </a:p>
        </p:txBody>
      </p:sp>
      <p:sp>
        <p:nvSpPr>
          <p:cNvPr id="88084" name="AutoShape 22"/>
          <p:cNvSpPr>
            <a:spLocks noChangeArrowheads="1"/>
          </p:cNvSpPr>
          <p:nvPr/>
        </p:nvSpPr>
        <p:spPr bwMode="auto">
          <a:xfrm>
            <a:off x="4789441" y="4565821"/>
            <a:ext cx="2204640" cy="197280"/>
          </a:xfrm>
          <a:prstGeom prst="roundRect">
            <a:avLst>
              <a:gd name="adj" fmla="val 7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4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AutoShape 1"/>
          <p:cNvSpPr>
            <a:spLocks noChangeArrowheads="1"/>
          </p:cNvSpPr>
          <p:nvPr/>
        </p:nvSpPr>
        <p:spPr bwMode="auto">
          <a:xfrm>
            <a:off x="917281" y="4327177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4" name="AutoShape 2"/>
          <p:cNvSpPr>
            <a:spLocks noChangeArrowheads="1"/>
          </p:cNvSpPr>
          <p:nvPr/>
        </p:nvSpPr>
        <p:spPr bwMode="auto">
          <a:xfrm rot="10800000">
            <a:off x="917281" y="4343016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917281" y="4523017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917281" y="4521577"/>
            <a:ext cx="2204640" cy="197280"/>
          </a:xfrm>
          <a:prstGeom prst="roundRect">
            <a:avLst>
              <a:gd name="adj" fmla="val 7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V="1">
            <a:off x="2036161" y="2515657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0" name="AutoShape 8"/>
          <p:cNvSpPr>
            <a:spLocks noChangeArrowheads="1"/>
          </p:cNvSpPr>
          <p:nvPr/>
        </p:nvSpPr>
        <p:spPr bwMode="auto">
          <a:xfrm>
            <a:off x="917281" y="1681897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917281" y="1681897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917281" y="3815976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2036161" y="2249257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917281" y="2728777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>
            <a:off x="917281" y="3250057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6" name="AutoShape 14"/>
          <p:cNvSpPr>
            <a:spLocks noChangeArrowheads="1"/>
          </p:cNvSpPr>
          <p:nvPr/>
        </p:nvSpPr>
        <p:spPr bwMode="auto">
          <a:xfrm>
            <a:off x="917281" y="3813097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7" name="AutoShape 15"/>
          <p:cNvSpPr>
            <a:spLocks noChangeArrowheads="1"/>
          </p:cNvSpPr>
          <p:nvPr/>
        </p:nvSpPr>
        <p:spPr bwMode="auto">
          <a:xfrm rot="10800000">
            <a:off x="917281" y="3732456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917281" y="3214056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9" name="AutoShape 17"/>
          <p:cNvSpPr>
            <a:spLocks noChangeArrowheads="1"/>
          </p:cNvSpPr>
          <p:nvPr/>
        </p:nvSpPr>
        <p:spPr bwMode="auto">
          <a:xfrm>
            <a:off x="917281" y="2707176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30" name="AutoShape 18"/>
          <p:cNvSpPr>
            <a:spLocks noChangeArrowheads="1"/>
          </p:cNvSpPr>
          <p:nvPr/>
        </p:nvSpPr>
        <p:spPr bwMode="auto">
          <a:xfrm>
            <a:off x="917281" y="1797096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 flipH="1">
            <a:off x="1908001" y="4561896"/>
            <a:ext cx="1635840" cy="115200"/>
          </a:xfrm>
          <a:prstGeom prst="line">
            <a:avLst/>
          </a:prstGeom>
          <a:noFill/>
          <a:ln w="1836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600000" y="4412136"/>
            <a:ext cx="37152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Process resumes at the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15285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AutoShape 1"/>
          <p:cNvSpPr>
            <a:spLocks noChangeArrowheads="1"/>
          </p:cNvSpPr>
          <p:nvPr/>
        </p:nvSpPr>
        <p:spPr bwMode="auto">
          <a:xfrm>
            <a:off x="917281" y="4415665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2" name="AutoShape 2"/>
          <p:cNvSpPr>
            <a:spLocks noChangeArrowheads="1"/>
          </p:cNvSpPr>
          <p:nvPr/>
        </p:nvSpPr>
        <p:spPr bwMode="auto">
          <a:xfrm rot="10800000">
            <a:off x="917281" y="4431504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auto">
          <a:xfrm>
            <a:off x="917281" y="4611505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917281" y="4610065"/>
            <a:ext cx="2204640" cy="197280"/>
          </a:xfrm>
          <a:prstGeom prst="roundRect">
            <a:avLst>
              <a:gd name="adj" fmla="val 7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2036161" y="2604145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917281" y="1770385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917281" y="1770385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917281" y="3904464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2036161" y="2337745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2" name="AutoShape 12"/>
          <p:cNvSpPr>
            <a:spLocks noChangeArrowheads="1"/>
          </p:cNvSpPr>
          <p:nvPr/>
        </p:nvSpPr>
        <p:spPr bwMode="auto">
          <a:xfrm>
            <a:off x="917281" y="2817265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917281" y="3338545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917281" y="3901585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 rot="10800000">
            <a:off x="917281" y="3820944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6" name="AutoShape 16"/>
          <p:cNvSpPr>
            <a:spLocks noChangeArrowheads="1"/>
          </p:cNvSpPr>
          <p:nvPr/>
        </p:nvSpPr>
        <p:spPr bwMode="auto">
          <a:xfrm>
            <a:off x="917281" y="3302544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917281" y="2795664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8" name="AutoShape 18"/>
          <p:cNvSpPr>
            <a:spLocks noChangeArrowheads="1"/>
          </p:cNvSpPr>
          <p:nvPr/>
        </p:nvSpPr>
        <p:spPr bwMode="auto">
          <a:xfrm>
            <a:off x="917281" y="1885584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917281" y="4153585"/>
            <a:ext cx="2204640" cy="165600"/>
          </a:xfrm>
          <a:prstGeom prst="roundRect">
            <a:avLst>
              <a:gd name="adj" fmla="val 875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0" name="AutoShape 20"/>
          <p:cNvSpPr>
            <a:spLocks noChangeArrowheads="1"/>
          </p:cNvSpPr>
          <p:nvPr/>
        </p:nvSpPr>
        <p:spPr bwMode="auto">
          <a:xfrm>
            <a:off x="917281" y="3989425"/>
            <a:ext cx="2204640" cy="165600"/>
          </a:xfrm>
          <a:prstGeom prst="roundRect">
            <a:avLst>
              <a:gd name="adj" fmla="val 875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1" name="AutoShape 21"/>
          <p:cNvSpPr>
            <a:spLocks noChangeArrowheads="1"/>
          </p:cNvSpPr>
          <p:nvPr/>
        </p:nvSpPr>
        <p:spPr bwMode="auto">
          <a:xfrm>
            <a:off x="917281" y="3567504"/>
            <a:ext cx="2204640" cy="149760"/>
          </a:xfrm>
          <a:prstGeom prst="roundRect">
            <a:avLst>
              <a:gd name="adj" fmla="val 958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2" name="AutoShape 22"/>
          <p:cNvSpPr>
            <a:spLocks noChangeArrowheads="1"/>
          </p:cNvSpPr>
          <p:nvPr/>
        </p:nvSpPr>
        <p:spPr bwMode="auto">
          <a:xfrm>
            <a:off x="917281" y="3339984"/>
            <a:ext cx="2204640" cy="149760"/>
          </a:xfrm>
          <a:prstGeom prst="roundRect">
            <a:avLst>
              <a:gd name="adj" fmla="val 958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3" name="AutoShape 23"/>
          <p:cNvSpPr>
            <a:spLocks noChangeArrowheads="1"/>
          </p:cNvSpPr>
          <p:nvPr/>
        </p:nvSpPr>
        <p:spPr bwMode="auto">
          <a:xfrm>
            <a:off x="917281" y="3079345"/>
            <a:ext cx="2204640" cy="138240"/>
          </a:xfrm>
          <a:prstGeom prst="roundRect">
            <a:avLst>
              <a:gd name="adj" fmla="val 1042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4" name="AutoShape 24"/>
          <p:cNvSpPr>
            <a:spLocks noChangeArrowheads="1"/>
          </p:cNvSpPr>
          <p:nvPr/>
        </p:nvSpPr>
        <p:spPr bwMode="auto">
          <a:xfrm>
            <a:off x="917281" y="2948304"/>
            <a:ext cx="2204640" cy="138240"/>
          </a:xfrm>
          <a:prstGeom prst="roundRect">
            <a:avLst>
              <a:gd name="adj" fmla="val 1042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3696481" y="3181585"/>
            <a:ext cx="393120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Over time, more pages are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brought in from the executable as needed</a:t>
            </a:r>
          </a:p>
        </p:txBody>
      </p:sp>
    </p:spTree>
    <p:extLst>
      <p:ext uri="{BB962C8B-B14F-4D97-AF65-F5344CB8AC3E}">
        <p14:creationId xmlns:p14="http://schemas.microsoft.com/office/powerpoint/2010/main" val="178088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Uninitialized variables and the heap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Page faults bring in pages from the executable file for: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Code (text segment) pages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Initialized variables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What about uninitialized variables and the heap?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Say I have a global variable </a:t>
            </a:r>
            <a:r>
              <a:rPr lang="ja-JP" altLang="en-GB" sz="2000" dirty="0"/>
              <a:t>“</a:t>
            </a:r>
            <a:r>
              <a:rPr lang="en-GB" altLang="ja-JP" sz="2000" dirty="0" err="1">
                <a:latin typeface="Courier New" charset="0"/>
              </a:rPr>
              <a:t>int</a:t>
            </a:r>
            <a:r>
              <a:rPr lang="en-GB" altLang="ja-JP" sz="2000" dirty="0">
                <a:latin typeface="Courier New" charset="0"/>
              </a:rPr>
              <a:t> c</a:t>
            </a:r>
            <a:r>
              <a:rPr lang="ja-JP" altLang="en-GB" sz="2000" dirty="0"/>
              <a:t>”</a:t>
            </a:r>
            <a:r>
              <a:rPr lang="en-GB" altLang="ja-JP" sz="2000" dirty="0"/>
              <a:t> in the program ... what happens when the process first accesses it</a:t>
            </a:r>
            <a:r>
              <a:rPr lang="en-GB" altLang="ja-JP" sz="2000" dirty="0" smtClean="0"/>
              <a:t>?</a:t>
            </a:r>
            <a:endParaRPr lang="en-GB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027700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Memory Management Requirements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Protection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Restrict which addresses processes can use, so they can't stomp on each other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Fast translation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Accessing memory must be fast, regardless of the protection scheme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It would </a:t>
            </a:r>
            <a:r>
              <a:rPr lang="en-GB" altLang="en-US" dirty="0"/>
              <a:t>be a bad idea to have to call into the OS for every memory access</a:t>
            </a:r>
            <a:r>
              <a:rPr lang="en-GB" altLang="en-US" dirty="0" smtClean="0"/>
              <a:t>.</a:t>
            </a:r>
            <a:endParaRPr lang="en-GB" altLang="en-US" dirty="0"/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Fast context switching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Overhead of updating memory hardware on a context switch must be low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For </a:t>
            </a:r>
            <a:r>
              <a:rPr lang="en-GB" altLang="en-US" dirty="0"/>
              <a:t>example, it would be a bad idea to copy all of a process's memory out </a:t>
            </a:r>
            <a:r>
              <a:rPr lang="en-GB" altLang="en-US" dirty="0" smtClean="0"/>
              <a:t>to </a:t>
            </a:r>
            <a:r>
              <a:rPr lang="en-GB" altLang="en-US" dirty="0"/>
              <a:t>disk on every context switch</a:t>
            </a:r>
            <a:r>
              <a:rPr lang="en-GB" altLang="en-US" dirty="0" smtClean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9497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Uninitialized variables and the heap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Page faults bring in pages from the executable file for: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Code (text segment) pages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Initialized variables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What about uninitialized variables and the heap?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Say I have a global variable </a:t>
            </a:r>
            <a:r>
              <a:rPr lang="ja-JP" altLang="en-GB" sz="2000" dirty="0"/>
              <a:t>“</a:t>
            </a:r>
            <a:r>
              <a:rPr lang="en-GB" altLang="ja-JP" sz="2000" dirty="0" err="1">
                <a:latin typeface="Courier New" charset="0"/>
              </a:rPr>
              <a:t>int</a:t>
            </a:r>
            <a:r>
              <a:rPr lang="en-GB" altLang="ja-JP" sz="2000" dirty="0">
                <a:latin typeface="Courier New" charset="0"/>
              </a:rPr>
              <a:t> c</a:t>
            </a:r>
            <a:r>
              <a:rPr lang="ja-JP" altLang="en-GB" sz="2000" dirty="0"/>
              <a:t>”</a:t>
            </a:r>
            <a:r>
              <a:rPr lang="en-GB" altLang="ja-JP" sz="2000" dirty="0"/>
              <a:t> in the program ... what happens when the process first accesses it?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Page fault occurs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OS looks at the page and realizes it corresponds to a </a:t>
            </a:r>
            <a:r>
              <a:rPr lang="en-GB" altLang="en-US" sz="1800" i="1" dirty="0" smtClean="0">
                <a:solidFill>
                  <a:srgbClr val="993333"/>
                </a:solidFill>
              </a:rPr>
              <a:t>zero page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Allocates a new physical frame in memory </a:t>
            </a:r>
            <a:r>
              <a:rPr lang="en-GB" altLang="en-US" sz="1800" b="1" dirty="0" smtClean="0">
                <a:solidFill>
                  <a:srgbClr val="2323DC"/>
                </a:solidFill>
              </a:rPr>
              <a:t>and sets all bytes to zero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b="1" dirty="0" smtClean="0">
                <a:solidFill>
                  <a:srgbClr val="2323DC"/>
                </a:solidFill>
              </a:rPr>
              <a:t>Why???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Maps the frame into the address space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 smtClean="0"/>
              <a:t>What about the heap?</a:t>
            </a:r>
          </a:p>
          <a:p>
            <a:pPr marL="678250" lvl="1" indent="-161282">
              <a:lnSpc>
                <a:spcPct val="84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b="1" dirty="0" err="1" smtClean="0">
                <a:latin typeface="Courier" charset="0"/>
                <a:ea typeface="Courier" charset="0"/>
                <a:cs typeface="Courier" charset="0"/>
              </a:rPr>
              <a:t>malloc</a:t>
            </a:r>
            <a:r>
              <a:rPr lang="en-GB" altLang="en-US" sz="1800" b="1" dirty="0" smtClean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GB" altLang="en-US" sz="1800" dirty="0" smtClean="0"/>
              <a:t>just asks the OS to map new zero pages into the address space</a:t>
            </a:r>
          </a:p>
          <a:p>
            <a:pPr marL="678250" lvl="1" indent="-161282">
              <a:lnSpc>
                <a:spcPct val="102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Page faults allocate new empty pages as above</a:t>
            </a:r>
          </a:p>
          <a:p>
            <a:pPr marL="253444" indent="-158402">
              <a:lnSpc>
                <a:spcPct val="102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03321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More Demand Paging Tricks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Paging can be used to allow processes to share memory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 significant portion of many process's address space is identical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For example, multiple copies of your shell all have the same exact code!</a:t>
            </a: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 flipV="1">
            <a:off x="1149121" y="3532953"/>
            <a:ext cx="1440" cy="211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383041" y="2504793"/>
            <a:ext cx="1510560" cy="2616480"/>
          </a:xfrm>
          <a:prstGeom prst="roundRect">
            <a:avLst>
              <a:gd name="adj" fmla="val 9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383041" y="296559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383041" y="4778553"/>
            <a:ext cx="1510560" cy="344160"/>
          </a:xfrm>
          <a:prstGeom prst="roundRect">
            <a:avLst>
              <a:gd name="adj" fmla="val 41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83041" y="4427193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1149121" y="3354392"/>
            <a:ext cx="1440" cy="1324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83041" y="3682713"/>
            <a:ext cx="1510560" cy="365760"/>
          </a:xfrm>
          <a:prstGeom prst="roundRect">
            <a:avLst>
              <a:gd name="adj" fmla="val 394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963361" y="3067833"/>
            <a:ext cx="43344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970561" y="3783512"/>
            <a:ext cx="4248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40801" y="4437273"/>
            <a:ext cx="1023840" cy="4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771841" y="4830393"/>
            <a:ext cx="989280" cy="3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383041" y="4039833"/>
            <a:ext cx="1510560" cy="38736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568801" y="4078713"/>
            <a:ext cx="1203840" cy="3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383041" y="2504792"/>
            <a:ext cx="1510560" cy="460800"/>
          </a:xfrm>
          <a:prstGeom prst="roundRect">
            <a:avLst>
              <a:gd name="adj" fmla="val 310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440641" y="2619992"/>
            <a:ext cx="13896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27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27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V="1">
            <a:off x="1149121" y="3532953"/>
            <a:ext cx="1440" cy="211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383041" y="2504793"/>
            <a:ext cx="1510560" cy="2616480"/>
          </a:xfrm>
          <a:prstGeom prst="roundRect">
            <a:avLst>
              <a:gd name="adj" fmla="val 9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5911201" y="615951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>
            <a:off x="383041" y="4778553"/>
            <a:ext cx="1510560" cy="344160"/>
          </a:xfrm>
          <a:prstGeom prst="roundRect">
            <a:avLst>
              <a:gd name="adj" fmla="val 41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6" name="AutoShape 22"/>
          <p:cNvSpPr>
            <a:spLocks noChangeArrowheads="1"/>
          </p:cNvSpPr>
          <p:nvPr/>
        </p:nvSpPr>
        <p:spPr bwMode="auto">
          <a:xfrm>
            <a:off x="383041" y="4427193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1149121" y="3354392"/>
            <a:ext cx="1440" cy="1324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8" name="AutoShape 24"/>
          <p:cNvSpPr>
            <a:spLocks noChangeArrowheads="1"/>
          </p:cNvSpPr>
          <p:nvPr/>
        </p:nvSpPr>
        <p:spPr bwMode="auto">
          <a:xfrm>
            <a:off x="5911201" y="4085913"/>
            <a:ext cx="1510560" cy="365760"/>
          </a:xfrm>
          <a:prstGeom prst="roundRect">
            <a:avLst>
              <a:gd name="adj" fmla="val 394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963361" y="3067833"/>
            <a:ext cx="43344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970561" y="3784953"/>
            <a:ext cx="4248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640801" y="4437273"/>
            <a:ext cx="1023840" cy="4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771841" y="4830393"/>
            <a:ext cx="989280" cy="3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98333" name="AutoShape 29"/>
          <p:cNvSpPr>
            <a:spLocks noChangeArrowheads="1"/>
          </p:cNvSpPr>
          <p:nvPr/>
        </p:nvSpPr>
        <p:spPr bwMode="auto">
          <a:xfrm>
            <a:off x="383041" y="4039833"/>
            <a:ext cx="1510560" cy="38736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568801" y="4080152"/>
            <a:ext cx="1203840" cy="3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</p:txBody>
      </p:sp>
      <p:sp>
        <p:nvSpPr>
          <p:cNvPr id="98335" name="AutoShape 31"/>
          <p:cNvSpPr>
            <a:spLocks noChangeArrowheads="1"/>
          </p:cNvSpPr>
          <p:nvPr/>
        </p:nvSpPr>
        <p:spPr bwMode="auto">
          <a:xfrm>
            <a:off x="383041" y="2504792"/>
            <a:ext cx="1510560" cy="460800"/>
          </a:xfrm>
          <a:prstGeom prst="roundRect">
            <a:avLst>
              <a:gd name="adj" fmla="val 310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440641" y="2619992"/>
            <a:ext cx="13896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27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27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98337" name="Group 33"/>
          <p:cNvGrpSpPr>
            <a:grpSpLocks/>
          </p:cNvGrpSpPr>
          <p:nvPr/>
        </p:nvGrpSpPr>
        <p:grpSpPr bwMode="auto">
          <a:xfrm>
            <a:off x="2206081" y="3669753"/>
            <a:ext cx="1507680" cy="2653920"/>
            <a:chOff x="1532" y="2159"/>
            <a:chExt cx="1047" cy="1843"/>
          </a:xfrm>
        </p:grpSpPr>
        <p:sp>
          <p:nvSpPr>
            <p:cNvPr id="98356" name="Line 34"/>
            <p:cNvSpPr>
              <a:spLocks noChangeShapeType="1"/>
            </p:cNvSpPr>
            <p:nvPr/>
          </p:nvSpPr>
          <p:spPr bwMode="auto">
            <a:xfrm flipV="1">
              <a:off x="2063" y="287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7" name="AutoShape 35"/>
            <p:cNvSpPr>
              <a:spLocks noChangeArrowheads="1"/>
            </p:cNvSpPr>
            <p:nvPr/>
          </p:nvSpPr>
          <p:spPr bwMode="auto">
            <a:xfrm>
              <a:off x="1532" y="215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8" name="AutoShape 36"/>
            <p:cNvSpPr>
              <a:spLocks noChangeArrowheads="1"/>
            </p:cNvSpPr>
            <p:nvPr/>
          </p:nvSpPr>
          <p:spPr bwMode="auto">
            <a:xfrm>
              <a:off x="1532" y="247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9" name="AutoShape 37"/>
            <p:cNvSpPr>
              <a:spLocks noChangeArrowheads="1"/>
            </p:cNvSpPr>
            <p:nvPr/>
          </p:nvSpPr>
          <p:spPr bwMode="auto">
            <a:xfrm>
              <a:off x="1532" y="3736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0" name="AutoShape 38"/>
            <p:cNvSpPr>
              <a:spLocks noChangeArrowheads="1"/>
            </p:cNvSpPr>
            <p:nvPr/>
          </p:nvSpPr>
          <p:spPr bwMode="auto">
            <a:xfrm>
              <a:off x="1532" y="349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1" name="Line 39"/>
            <p:cNvSpPr>
              <a:spLocks noChangeShapeType="1"/>
            </p:cNvSpPr>
            <p:nvPr/>
          </p:nvSpPr>
          <p:spPr bwMode="auto">
            <a:xfrm>
              <a:off x="2063" y="274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2" name="AutoShape 40"/>
            <p:cNvSpPr>
              <a:spLocks noChangeArrowheads="1"/>
            </p:cNvSpPr>
            <p:nvPr/>
          </p:nvSpPr>
          <p:spPr bwMode="auto">
            <a:xfrm>
              <a:off x="1532" y="297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3" name="Text Box 41"/>
            <p:cNvSpPr txBox="1">
              <a:spLocks noChangeArrowheads="1"/>
            </p:cNvSpPr>
            <p:nvPr/>
          </p:nvSpPr>
          <p:spPr bwMode="auto">
            <a:xfrm>
              <a:off x="1935" y="255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98364" name="Text Box 42"/>
            <p:cNvSpPr txBox="1">
              <a:spLocks noChangeArrowheads="1"/>
            </p:cNvSpPr>
            <p:nvPr/>
          </p:nvSpPr>
          <p:spPr bwMode="auto">
            <a:xfrm>
              <a:off x="1940" y="3046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98365" name="Text Box 43"/>
            <p:cNvSpPr txBox="1">
              <a:spLocks noChangeArrowheads="1"/>
            </p:cNvSpPr>
            <p:nvPr/>
          </p:nvSpPr>
          <p:spPr bwMode="auto">
            <a:xfrm>
              <a:off x="1711" y="350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98366" name="Text Box 44"/>
            <p:cNvSpPr txBox="1">
              <a:spLocks noChangeArrowheads="1"/>
            </p:cNvSpPr>
            <p:nvPr/>
          </p:nvSpPr>
          <p:spPr bwMode="auto">
            <a:xfrm>
              <a:off x="1801" y="3772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98367" name="AutoShape 45"/>
            <p:cNvSpPr>
              <a:spLocks noChangeArrowheads="1"/>
            </p:cNvSpPr>
            <p:nvPr/>
          </p:nvSpPr>
          <p:spPr bwMode="auto">
            <a:xfrm>
              <a:off x="1532" y="322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8" name="Text Box 46"/>
            <p:cNvSpPr txBox="1">
              <a:spLocks noChangeArrowheads="1"/>
            </p:cNvSpPr>
            <p:nvPr/>
          </p:nvSpPr>
          <p:spPr bwMode="auto">
            <a:xfrm>
              <a:off x="1661" y="3251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98369" name="AutoShape 47"/>
            <p:cNvSpPr>
              <a:spLocks noChangeArrowheads="1"/>
            </p:cNvSpPr>
            <p:nvPr/>
          </p:nvSpPr>
          <p:spPr bwMode="auto">
            <a:xfrm>
              <a:off x="1532" y="215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70" name="Text Box 48"/>
            <p:cNvSpPr txBox="1">
              <a:spLocks noChangeArrowheads="1"/>
            </p:cNvSpPr>
            <p:nvPr/>
          </p:nvSpPr>
          <p:spPr bwMode="auto">
            <a:xfrm>
              <a:off x="1572" y="223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98338" name="AutoShape 49"/>
          <p:cNvSpPr>
            <a:spLocks noChangeArrowheads="1"/>
          </p:cNvSpPr>
          <p:nvPr/>
        </p:nvSpPr>
        <p:spPr bwMode="auto">
          <a:xfrm>
            <a:off x="5911201" y="2424153"/>
            <a:ext cx="1510560" cy="4276800"/>
          </a:xfrm>
          <a:prstGeom prst="roundRect">
            <a:avLst>
              <a:gd name="adj" fmla="val 9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39" name="AutoShape 50"/>
          <p:cNvSpPr>
            <a:spLocks noChangeArrowheads="1"/>
          </p:cNvSpPr>
          <p:nvPr/>
        </p:nvSpPr>
        <p:spPr bwMode="auto">
          <a:xfrm>
            <a:off x="5911201" y="319455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0" name="AutoShape 51"/>
          <p:cNvSpPr>
            <a:spLocks noChangeArrowheads="1"/>
          </p:cNvSpPr>
          <p:nvPr/>
        </p:nvSpPr>
        <p:spPr bwMode="auto">
          <a:xfrm>
            <a:off x="5911201" y="5171673"/>
            <a:ext cx="1510560" cy="365760"/>
          </a:xfrm>
          <a:prstGeom prst="roundRect">
            <a:avLst>
              <a:gd name="adj" fmla="val 394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1" name="AutoShape 52"/>
          <p:cNvSpPr>
            <a:spLocks noChangeArrowheads="1"/>
          </p:cNvSpPr>
          <p:nvPr/>
        </p:nvSpPr>
        <p:spPr bwMode="auto">
          <a:xfrm>
            <a:off x="5911201" y="3671192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2" name="AutoShape 53"/>
          <p:cNvSpPr>
            <a:spLocks noChangeArrowheads="1"/>
          </p:cNvSpPr>
          <p:nvPr/>
        </p:nvSpPr>
        <p:spPr bwMode="auto">
          <a:xfrm>
            <a:off x="5911201" y="5600792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3" name="AutoShape 54"/>
          <p:cNvSpPr>
            <a:spLocks noChangeArrowheads="1"/>
          </p:cNvSpPr>
          <p:nvPr/>
        </p:nvSpPr>
        <p:spPr bwMode="auto">
          <a:xfrm>
            <a:off x="5911201" y="263439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4" name="AutoShape 55"/>
          <p:cNvSpPr>
            <a:spLocks noChangeArrowheads="1"/>
          </p:cNvSpPr>
          <p:nvPr/>
        </p:nvSpPr>
        <p:spPr bwMode="auto">
          <a:xfrm>
            <a:off x="383041" y="296559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5" name="Text Box 56"/>
          <p:cNvSpPr txBox="1">
            <a:spLocks noChangeArrowheads="1"/>
          </p:cNvSpPr>
          <p:nvPr/>
        </p:nvSpPr>
        <p:spPr bwMode="auto">
          <a:xfrm>
            <a:off x="747361" y="2160633"/>
            <a:ext cx="1002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Shell #1</a:t>
            </a:r>
          </a:p>
        </p:txBody>
      </p:sp>
      <p:sp>
        <p:nvSpPr>
          <p:cNvPr id="98346" name="Text Box 57"/>
          <p:cNvSpPr txBox="1">
            <a:spLocks noChangeArrowheads="1"/>
          </p:cNvSpPr>
          <p:nvPr/>
        </p:nvSpPr>
        <p:spPr bwMode="auto">
          <a:xfrm>
            <a:off x="2579041" y="3324153"/>
            <a:ext cx="851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Shell #2</a:t>
            </a:r>
          </a:p>
        </p:txBody>
      </p:sp>
      <p:sp>
        <p:nvSpPr>
          <p:cNvPr id="98347" name="Text Box 58"/>
          <p:cNvSpPr txBox="1">
            <a:spLocks noChangeArrowheads="1"/>
          </p:cNvSpPr>
          <p:nvPr/>
        </p:nvSpPr>
        <p:spPr bwMode="auto">
          <a:xfrm>
            <a:off x="5886721" y="2105913"/>
            <a:ext cx="21052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908001" y="3951993"/>
            <a:ext cx="5510880" cy="2162880"/>
            <a:chOff x="1325" y="2355"/>
            <a:chExt cx="3827" cy="1502"/>
          </a:xfrm>
        </p:grpSpPr>
        <p:sp>
          <p:nvSpPr>
            <p:cNvPr id="98352" name="AutoShape 60"/>
            <p:cNvSpPr>
              <a:spLocks noChangeArrowheads="1"/>
            </p:cNvSpPr>
            <p:nvPr/>
          </p:nvSpPr>
          <p:spPr bwMode="auto">
            <a:xfrm>
              <a:off x="4104" y="2784"/>
              <a:ext cx="1049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 for shell</a:t>
              </a:r>
            </a:p>
          </p:txBody>
        </p:sp>
        <p:sp>
          <p:nvSpPr>
            <p:cNvPr id="98353" name="Line 61"/>
            <p:cNvSpPr>
              <a:spLocks noChangeShapeType="1"/>
            </p:cNvSpPr>
            <p:nvPr/>
          </p:nvSpPr>
          <p:spPr bwMode="auto">
            <a:xfrm flipV="1">
              <a:off x="1325" y="2897"/>
              <a:ext cx="2780" cy="161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4" name="Line 62"/>
            <p:cNvSpPr>
              <a:spLocks noChangeShapeType="1"/>
            </p:cNvSpPr>
            <p:nvPr/>
          </p:nvSpPr>
          <p:spPr bwMode="auto">
            <a:xfrm flipV="1">
              <a:off x="2590" y="2960"/>
              <a:ext cx="1496" cy="899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5" name="Text Box 63"/>
            <p:cNvSpPr txBox="1">
              <a:spLocks noChangeArrowheads="1"/>
            </p:cNvSpPr>
            <p:nvPr/>
          </p:nvSpPr>
          <p:spPr bwMode="auto">
            <a:xfrm>
              <a:off x="2775" y="2355"/>
              <a:ext cx="1093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Same page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table mapping!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368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More Demand Paging Tricks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This can be used to let different processes share memory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UNIX supports shared memory through the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shmget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shmat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shmdt</a:t>
            </a:r>
            <a:r>
              <a:rPr lang="en-GB" altLang="en-US" dirty="0">
                <a:latin typeface="Courier New" charset="0"/>
              </a:rPr>
              <a:t> </a:t>
            </a:r>
            <a:r>
              <a:rPr lang="en-GB" altLang="en-US" dirty="0"/>
              <a:t>system calls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Allocates a region of memory that is shared across multiple processes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Some of the benefits of multiple threads per process, but the rest of the processes address space is protected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Why not just use multiple processes with shared memory regions?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Memory-mapped files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Idea: Make a file on disk look like a block of memory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Works just like faulting in pages from executable files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In fact, many OS's use the same code for both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One wrinkle: Writes to the memory region must be reflected in the file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How does this work?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writing to the page, mark the </a:t>
            </a:r>
            <a:r>
              <a:rPr lang="ja-JP" altLang="en-GB" dirty="0"/>
              <a:t>“</a:t>
            </a:r>
            <a:r>
              <a:rPr lang="en-GB" altLang="ja-JP" dirty="0"/>
              <a:t>modified</a:t>
            </a:r>
            <a:r>
              <a:rPr lang="ja-JP" altLang="en-GB" dirty="0"/>
              <a:t>”</a:t>
            </a:r>
            <a:r>
              <a:rPr lang="en-GB" altLang="ja-JP" dirty="0"/>
              <a:t> bit in the PTE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page is removed from memory, write back to original file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33870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/>
              <a:t>Remember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fork()</a:t>
            </a:r>
            <a:r>
              <a:rPr lang="en-GB" altLang="en-US" dirty="0"/>
              <a:t>?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fork() </a:t>
            </a:r>
            <a:r>
              <a:rPr lang="en-GB" altLang="en-US" dirty="0"/>
              <a:t>creates an exact copy of a process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does this imply about page tables?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we fork a new process, does it make sense to make a copy of all of its memory?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Why or why not?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if the child process doesn't end up touching most of the memory the parent was using?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Extreme example: What happens if a process does an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exec() </a:t>
            </a:r>
            <a:r>
              <a:rPr lang="en-GB" altLang="en-US" dirty="0"/>
              <a:t>immediately after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fork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GB" altLang="en-US" dirty="0" smtClean="0"/>
              <a:t>?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61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19396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Idea: Give the child process access to the same memory, but don't let it write to any of the pages directly!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1) Parent forks a child process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2) Child gets a copy of the parent's page tables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They point to the same physical frames!!!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04508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9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0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1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2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3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4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5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04516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04517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04518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04519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20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04521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22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4452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04495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6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7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8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9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0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1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2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3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4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5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6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7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4453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4" name="AutoShape 34"/>
          <p:cNvSpPr>
            <a:spLocks noChangeArrowheads="1"/>
          </p:cNvSpPr>
          <p:nvPr/>
        </p:nvSpPr>
        <p:spPr bwMode="auto">
          <a:xfrm>
            <a:off x="309024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99333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5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6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7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8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9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0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1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2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3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04464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593601" y="2478601"/>
            <a:ext cx="3096000" cy="3067200"/>
            <a:chOff x="3190" y="1721"/>
            <a:chExt cx="2150" cy="2130"/>
          </a:xfrm>
        </p:grpSpPr>
        <p:grpSp>
          <p:nvGrpSpPr>
            <p:cNvPr id="104466" name="Group 46"/>
            <p:cNvGrpSpPr>
              <a:grpSpLocks/>
            </p:cNvGrpSpPr>
            <p:nvPr/>
          </p:nvGrpSpPr>
          <p:grpSpPr bwMode="auto">
            <a:xfrm>
              <a:off x="3215" y="1949"/>
              <a:ext cx="2125" cy="1902"/>
              <a:chOff x="3215" y="1949"/>
              <a:chExt cx="2125" cy="1902"/>
            </a:xfrm>
          </p:grpSpPr>
          <p:grpSp>
            <p:nvGrpSpPr>
              <p:cNvPr id="104469" name="Group 47"/>
              <p:cNvGrpSpPr>
                <a:grpSpLocks/>
              </p:cNvGrpSpPr>
              <p:nvPr/>
            </p:nvGrpSpPr>
            <p:grpSpPr bwMode="auto">
              <a:xfrm>
                <a:off x="4293" y="1949"/>
                <a:ext cx="1047" cy="1843"/>
                <a:chOff x="4293" y="1949"/>
                <a:chExt cx="1047" cy="1843"/>
              </a:xfrm>
            </p:grpSpPr>
            <p:sp>
              <p:nvSpPr>
                <p:cNvPr id="104480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4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1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2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3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3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3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4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3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5" name="Line 53"/>
                <p:cNvSpPr>
                  <a:spLocks noChangeShapeType="1"/>
                </p:cNvSpPr>
                <p:nvPr/>
              </p:nvSpPr>
              <p:spPr bwMode="auto">
                <a:xfrm>
                  <a:off x="4824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6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3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0448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0448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2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0449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04491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3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9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04493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9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3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4470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1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2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3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4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5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6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7" name="Line 70"/>
              <p:cNvSpPr>
                <a:spLocks noChangeShapeType="1"/>
              </p:cNvSpPr>
              <p:nvPr/>
            </p:nvSpPr>
            <p:spPr bwMode="auto">
              <a:xfrm flipH="1">
                <a:off x="3755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8" name="AutoShape 71"/>
              <p:cNvSpPr>
                <a:spLocks noChangeArrowheads="1"/>
              </p:cNvSpPr>
              <p:nvPr/>
            </p:nvSpPr>
            <p:spPr bwMode="auto">
              <a:xfrm>
                <a:off x="5096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9" name="Line 72"/>
              <p:cNvSpPr>
                <a:spLocks noChangeShapeType="1"/>
              </p:cNvSpPr>
              <p:nvPr/>
            </p:nvSpPr>
            <p:spPr bwMode="auto">
              <a:xfrm flipH="1">
                <a:off x="3214" y="2952"/>
                <a:ext cx="3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4467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04468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12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19396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All pages (both parent and child) marked read-only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Why???</a:t>
            </a:r>
          </a:p>
        </p:txBody>
      </p:sp>
      <p:grpSp>
        <p:nvGrpSpPr>
          <p:cNvPr id="106499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06570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1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2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3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4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5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6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7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06578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06579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06580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06581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82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06583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84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6500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06557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58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59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0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1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2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3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4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5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6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7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8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9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6501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2" name="AutoShape 34"/>
          <p:cNvSpPr>
            <a:spLocks noChangeArrowheads="1"/>
          </p:cNvSpPr>
          <p:nvPr/>
        </p:nvSpPr>
        <p:spPr bwMode="auto">
          <a:xfrm>
            <a:off x="309024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99333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3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4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5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6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7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8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9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10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11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06512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106513" name="Group 45"/>
          <p:cNvGrpSpPr>
            <a:grpSpLocks/>
          </p:cNvGrpSpPr>
          <p:nvPr/>
        </p:nvGrpSpPr>
        <p:grpSpPr bwMode="auto">
          <a:xfrm>
            <a:off x="4593601" y="2478601"/>
            <a:ext cx="3096000" cy="3067200"/>
            <a:chOff x="3190" y="1721"/>
            <a:chExt cx="2150" cy="2130"/>
          </a:xfrm>
        </p:grpSpPr>
        <p:grpSp>
          <p:nvGrpSpPr>
            <p:cNvPr id="106528" name="Group 46"/>
            <p:cNvGrpSpPr>
              <a:grpSpLocks/>
            </p:cNvGrpSpPr>
            <p:nvPr/>
          </p:nvGrpSpPr>
          <p:grpSpPr bwMode="auto">
            <a:xfrm>
              <a:off x="3215" y="1949"/>
              <a:ext cx="2125" cy="1902"/>
              <a:chOff x="3215" y="1949"/>
              <a:chExt cx="2125" cy="1902"/>
            </a:xfrm>
          </p:grpSpPr>
          <p:grpSp>
            <p:nvGrpSpPr>
              <p:cNvPr id="106531" name="Group 47"/>
              <p:cNvGrpSpPr>
                <a:grpSpLocks/>
              </p:cNvGrpSpPr>
              <p:nvPr/>
            </p:nvGrpSpPr>
            <p:grpSpPr bwMode="auto">
              <a:xfrm>
                <a:off x="4293" y="1949"/>
                <a:ext cx="1047" cy="1843"/>
                <a:chOff x="4293" y="1949"/>
                <a:chExt cx="1047" cy="1843"/>
              </a:xfrm>
            </p:grpSpPr>
            <p:sp>
              <p:nvSpPr>
                <p:cNvPr id="10654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4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3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4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3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5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3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6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3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7" name="Line 53"/>
                <p:cNvSpPr>
                  <a:spLocks noChangeShapeType="1"/>
                </p:cNvSpPr>
                <p:nvPr/>
              </p:nvSpPr>
              <p:spPr bwMode="auto">
                <a:xfrm>
                  <a:off x="4824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8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3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0655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0655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2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0655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06553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3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5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06555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5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3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6532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3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4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5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6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7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8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9" name="Line 70"/>
              <p:cNvSpPr>
                <a:spLocks noChangeShapeType="1"/>
              </p:cNvSpPr>
              <p:nvPr/>
            </p:nvSpPr>
            <p:spPr bwMode="auto">
              <a:xfrm flipH="1">
                <a:off x="3755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40" name="AutoShape 71"/>
              <p:cNvSpPr>
                <a:spLocks noChangeArrowheads="1"/>
              </p:cNvSpPr>
              <p:nvPr/>
            </p:nvSpPr>
            <p:spPr bwMode="auto">
              <a:xfrm>
                <a:off x="5096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41" name="Line 72"/>
              <p:cNvSpPr>
                <a:spLocks noChangeShapeType="1"/>
              </p:cNvSpPr>
              <p:nvPr/>
            </p:nvSpPr>
            <p:spPr bwMode="auto">
              <a:xfrm flipH="1">
                <a:off x="3214" y="2952"/>
                <a:ext cx="3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6529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06530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  <p:sp>
        <p:nvSpPr>
          <p:cNvPr id="106514" name="Text Box 75"/>
          <p:cNvSpPr txBox="1">
            <a:spLocks noChangeArrowheads="1"/>
          </p:cNvSpPr>
          <p:nvPr/>
        </p:nvSpPr>
        <p:spPr bwMode="auto">
          <a:xfrm>
            <a:off x="334224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5" name="Text Box 76"/>
          <p:cNvSpPr txBox="1">
            <a:spLocks noChangeArrowheads="1"/>
          </p:cNvSpPr>
          <p:nvPr/>
        </p:nvSpPr>
        <p:spPr bwMode="auto">
          <a:xfrm>
            <a:off x="334224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6" name="Text Box 77"/>
          <p:cNvSpPr txBox="1">
            <a:spLocks noChangeArrowheads="1"/>
          </p:cNvSpPr>
          <p:nvPr/>
        </p:nvSpPr>
        <p:spPr bwMode="auto">
          <a:xfrm>
            <a:off x="334224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7" name="Text Box 78"/>
          <p:cNvSpPr txBox="1">
            <a:spLocks noChangeArrowheads="1"/>
          </p:cNvSpPr>
          <p:nvPr/>
        </p:nvSpPr>
        <p:spPr bwMode="auto">
          <a:xfrm>
            <a:off x="334224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8" name="Text Box 79"/>
          <p:cNvSpPr txBox="1">
            <a:spLocks noChangeArrowheads="1"/>
          </p:cNvSpPr>
          <p:nvPr/>
        </p:nvSpPr>
        <p:spPr bwMode="auto">
          <a:xfrm>
            <a:off x="334224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9" name="Text Box 80"/>
          <p:cNvSpPr txBox="1">
            <a:spLocks noChangeArrowheads="1"/>
          </p:cNvSpPr>
          <p:nvPr/>
        </p:nvSpPr>
        <p:spPr bwMode="auto">
          <a:xfrm>
            <a:off x="334224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0" name="Text Box 81"/>
          <p:cNvSpPr txBox="1">
            <a:spLocks noChangeArrowheads="1"/>
          </p:cNvSpPr>
          <p:nvPr/>
        </p:nvSpPr>
        <p:spPr bwMode="auto">
          <a:xfrm>
            <a:off x="334224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1" name="Text Box 82"/>
          <p:cNvSpPr txBox="1">
            <a:spLocks noChangeArrowheads="1"/>
          </p:cNvSpPr>
          <p:nvPr/>
        </p:nvSpPr>
        <p:spPr bwMode="auto">
          <a:xfrm>
            <a:off x="491040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2" name="Text Box 83"/>
          <p:cNvSpPr txBox="1">
            <a:spLocks noChangeArrowheads="1"/>
          </p:cNvSpPr>
          <p:nvPr/>
        </p:nvSpPr>
        <p:spPr bwMode="auto">
          <a:xfrm>
            <a:off x="491040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3" name="Text Box 84"/>
          <p:cNvSpPr txBox="1">
            <a:spLocks noChangeArrowheads="1"/>
          </p:cNvSpPr>
          <p:nvPr/>
        </p:nvSpPr>
        <p:spPr bwMode="auto">
          <a:xfrm>
            <a:off x="491040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4" name="Text Box 85"/>
          <p:cNvSpPr txBox="1">
            <a:spLocks noChangeArrowheads="1"/>
          </p:cNvSpPr>
          <p:nvPr/>
        </p:nvSpPr>
        <p:spPr bwMode="auto">
          <a:xfrm>
            <a:off x="491040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5" name="Text Box 86"/>
          <p:cNvSpPr txBox="1">
            <a:spLocks noChangeArrowheads="1"/>
          </p:cNvSpPr>
          <p:nvPr/>
        </p:nvSpPr>
        <p:spPr bwMode="auto">
          <a:xfrm>
            <a:off x="491040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6" name="Text Box 87"/>
          <p:cNvSpPr txBox="1">
            <a:spLocks noChangeArrowheads="1"/>
          </p:cNvSpPr>
          <p:nvPr/>
        </p:nvSpPr>
        <p:spPr bwMode="auto">
          <a:xfrm>
            <a:off x="491040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7" name="Text Box 88"/>
          <p:cNvSpPr txBox="1">
            <a:spLocks noChangeArrowheads="1"/>
          </p:cNvSpPr>
          <p:nvPr/>
        </p:nvSpPr>
        <p:spPr bwMode="auto">
          <a:xfrm>
            <a:off x="491040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</p:spTree>
    <p:extLst>
      <p:ext uri="{BB962C8B-B14F-4D97-AF65-F5344CB8AC3E}">
        <p14:creationId xmlns:p14="http://schemas.microsoft.com/office/powerpoint/2010/main" val="15770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1946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reads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Just accesses same memory as parent .... niiiiiice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writes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Protection fault occurs (page is read-only!)</a:t>
            </a:r>
            <a:r>
              <a:rPr lang="x-none" altLang="en-US"/>
              <a:t>‏</a:t>
            </a:r>
            <a:endParaRPr lang="en-GB" altLang="en-US"/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OS copies the page and maps it R/W into the child's addr space</a:t>
            </a:r>
          </a:p>
        </p:txBody>
      </p:sp>
      <p:grpSp>
        <p:nvGrpSpPr>
          <p:cNvPr id="108547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08625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6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7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8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9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0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1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2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08633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08634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08635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08636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7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08638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9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8548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08612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3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4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5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6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7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8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9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0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1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2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3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4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8549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0" name="AutoShape 34"/>
          <p:cNvSpPr>
            <a:spLocks noChangeArrowheads="1"/>
          </p:cNvSpPr>
          <p:nvPr/>
        </p:nvSpPr>
        <p:spPr bwMode="auto">
          <a:xfrm>
            <a:off x="309024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99333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1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2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3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4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5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6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7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8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9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08560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108561" name="Group 45"/>
          <p:cNvGrpSpPr>
            <a:grpSpLocks/>
          </p:cNvGrpSpPr>
          <p:nvPr/>
        </p:nvGrpSpPr>
        <p:grpSpPr bwMode="auto">
          <a:xfrm>
            <a:off x="4593601" y="2478601"/>
            <a:ext cx="3096000" cy="3067200"/>
            <a:chOff x="3190" y="1721"/>
            <a:chExt cx="2150" cy="2130"/>
          </a:xfrm>
        </p:grpSpPr>
        <p:grpSp>
          <p:nvGrpSpPr>
            <p:cNvPr id="108583" name="Group 46"/>
            <p:cNvGrpSpPr>
              <a:grpSpLocks/>
            </p:cNvGrpSpPr>
            <p:nvPr/>
          </p:nvGrpSpPr>
          <p:grpSpPr bwMode="auto">
            <a:xfrm>
              <a:off x="3215" y="1949"/>
              <a:ext cx="2125" cy="1902"/>
              <a:chOff x="3215" y="1949"/>
              <a:chExt cx="2125" cy="1902"/>
            </a:xfrm>
          </p:grpSpPr>
          <p:grpSp>
            <p:nvGrpSpPr>
              <p:cNvPr id="108586" name="Group 47"/>
              <p:cNvGrpSpPr>
                <a:grpSpLocks/>
              </p:cNvGrpSpPr>
              <p:nvPr/>
            </p:nvGrpSpPr>
            <p:grpSpPr bwMode="auto">
              <a:xfrm>
                <a:off x="4293" y="1949"/>
                <a:ext cx="1047" cy="1843"/>
                <a:chOff x="4293" y="1949"/>
                <a:chExt cx="1047" cy="1843"/>
              </a:xfrm>
            </p:grpSpPr>
            <p:sp>
              <p:nvSpPr>
                <p:cNvPr id="10859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4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598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599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3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0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3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1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3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2" name="Line 53"/>
                <p:cNvSpPr>
                  <a:spLocks noChangeShapeType="1"/>
                </p:cNvSpPr>
                <p:nvPr/>
              </p:nvSpPr>
              <p:spPr bwMode="auto">
                <a:xfrm>
                  <a:off x="4824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3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3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0860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0860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2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0860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08608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3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9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08610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11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3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8587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88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89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0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1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2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3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4" name="Line 70"/>
              <p:cNvSpPr>
                <a:spLocks noChangeShapeType="1"/>
              </p:cNvSpPr>
              <p:nvPr/>
            </p:nvSpPr>
            <p:spPr bwMode="auto">
              <a:xfrm flipH="1">
                <a:off x="3755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5" name="AutoShape 71"/>
              <p:cNvSpPr>
                <a:spLocks noChangeArrowheads="1"/>
              </p:cNvSpPr>
              <p:nvPr/>
            </p:nvSpPr>
            <p:spPr bwMode="auto">
              <a:xfrm>
                <a:off x="5096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6" name="Line 72"/>
              <p:cNvSpPr>
                <a:spLocks noChangeShapeType="1"/>
              </p:cNvSpPr>
              <p:nvPr/>
            </p:nvSpPr>
            <p:spPr bwMode="auto">
              <a:xfrm flipH="1">
                <a:off x="3214" y="2952"/>
                <a:ext cx="3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8584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08585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  <p:sp>
        <p:nvSpPr>
          <p:cNvPr id="108562" name="Text Box 75"/>
          <p:cNvSpPr txBox="1">
            <a:spLocks noChangeArrowheads="1"/>
          </p:cNvSpPr>
          <p:nvPr/>
        </p:nvSpPr>
        <p:spPr bwMode="auto">
          <a:xfrm>
            <a:off x="334224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3" name="Text Box 76"/>
          <p:cNvSpPr txBox="1">
            <a:spLocks noChangeArrowheads="1"/>
          </p:cNvSpPr>
          <p:nvPr/>
        </p:nvSpPr>
        <p:spPr bwMode="auto">
          <a:xfrm>
            <a:off x="334224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4" name="Text Box 77"/>
          <p:cNvSpPr txBox="1">
            <a:spLocks noChangeArrowheads="1"/>
          </p:cNvSpPr>
          <p:nvPr/>
        </p:nvSpPr>
        <p:spPr bwMode="auto">
          <a:xfrm>
            <a:off x="334224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5" name="Text Box 78"/>
          <p:cNvSpPr txBox="1">
            <a:spLocks noChangeArrowheads="1"/>
          </p:cNvSpPr>
          <p:nvPr/>
        </p:nvSpPr>
        <p:spPr bwMode="auto">
          <a:xfrm>
            <a:off x="334224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6" name="Text Box 79"/>
          <p:cNvSpPr txBox="1">
            <a:spLocks noChangeArrowheads="1"/>
          </p:cNvSpPr>
          <p:nvPr/>
        </p:nvSpPr>
        <p:spPr bwMode="auto">
          <a:xfrm>
            <a:off x="334224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7" name="Text Box 80"/>
          <p:cNvSpPr txBox="1">
            <a:spLocks noChangeArrowheads="1"/>
          </p:cNvSpPr>
          <p:nvPr/>
        </p:nvSpPr>
        <p:spPr bwMode="auto">
          <a:xfrm>
            <a:off x="334224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8" name="Text Box 81"/>
          <p:cNvSpPr txBox="1">
            <a:spLocks noChangeArrowheads="1"/>
          </p:cNvSpPr>
          <p:nvPr/>
        </p:nvSpPr>
        <p:spPr bwMode="auto">
          <a:xfrm>
            <a:off x="334224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9" name="Text Box 82"/>
          <p:cNvSpPr txBox="1">
            <a:spLocks noChangeArrowheads="1"/>
          </p:cNvSpPr>
          <p:nvPr/>
        </p:nvSpPr>
        <p:spPr bwMode="auto">
          <a:xfrm>
            <a:off x="491040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0" name="Text Box 83"/>
          <p:cNvSpPr txBox="1">
            <a:spLocks noChangeArrowheads="1"/>
          </p:cNvSpPr>
          <p:nvPr/>
        </p:nvSpPr>
        <p:spPr bwMode="auto">
          <a:xfrm>
            <a:off x="491040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1" name="Text Box 84"/>
          <p:cNvSpPr txBox="1">
            <a:spLocks noChangeArrowheads="1"/>
          </p:cNvSpPr>
          <p:nvPr/>
        </p:nvSpPr>
        <p:spPr bwMode="auto">
          <a:xfrm>
            <a:off x="491040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2" name="Text Box 85"/>
          <p:cNvSpPr txBox="1">
            <a:spLocks noChangeArrowheads="1"/>
          </p:cNvSpPr>
          <p:nvPr/>
        </p:nvSpPr>
        <p:spPr bwMode="auto">
          <a:xfrm>
            <a:off x="491040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3" name="Text Box 86"/>
          <p:cNvSpPr txBox="1">
            <a:spLocks noChangeArrowheads="1"/>
          </p:cNvSpPr>
          <p:nvPr/>
        </p:nvSpPr>
        <p:spPr bwMode="auto">
          <a:xfrm>
            <a:off x="491040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4" name="Text Box 87"/>
          <p:cNvSpPr txBox="1">
            <a:spLocks noChangeArrowheads="1"/>
          </p:cNvSpPr>
          <p:nvPr/>
        </p:nvSpPr>
        <p:spPr bwMode="auto">
          <a:xfrm>
            <a:off x="491040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5" name="Text Box 88"/>
          <p:cNvSpPr txBox="1">
            <a:spLocks noChangeArrowheads="1"/>
          </p:cNvSpPr>
          <p:nvPr/>
        </p:nvSpPr>
        <p:spPr bwMode="auto">
          <a:xfrm>
            <a:off x="491040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7313761" y="4059721"/>
            <a:ext cx="207360" cy="210240"/>
            <a:chOff x="5079" y="2819"/>
            <a:chExt cx="144" cy="146"/>
          </a:xfrm>
        </p:grpSpPr>
        <p:sp>
          <p:nvSpPr>
            <p:cNvPr id="108581" name="Line 90"/>
            <p:cNvSpPr>
              <a:spLocks noChangeShapeType="1"/>
            </p:cNvSpPr>
            <p:nvPr/>
          </p:nvSpPr>
          <p:spPr bwMode="auto">
            <a:xfrm flipH="1">
              <a:off x="5078" y="2819"/>
              <a:ext cx="147" cy="132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582" name="Line 91"/>
            <p:cNvSpPr>
              <a:spLocks noChangeShapeType="1"/>
            </p:cNvSpPr>
            <p:nvPr/>
          </p:nvSpPr>
          <p:spPr bwMode="auto">
            <a:xfrm flipH="1" flipV="1">
              <a:off x="5078" y="2819"/>
              <a:ext cx="147" cy="14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3070080" y="5161321"/>
            <a:ext cx="1537920" cy="1408320"/>
            <a:chOff x="2132" y="3584"/>
            <a:chExt cx="1068" cy="978"/>
          </a:xfrm>
        </p:grpSpPr>
        <p:sp>
          <p:nvSpPr>
            <p:cNvPr id="108578" name="AutoShape 93"/>
            <p:cNvSpPr>
              <a:spLocks noChangeArrowheads="1"/>
            </p:cNvSpPr>
            <p:nvPr/>
          </p:nvSpPr>
          <p:spPr bwMode="auto">
            <a:xfrm rot="5400000">
              <a:off x="2584" y="4170"/>
              <a:ext cx="682" cy="104"/>
            </a:xfrm>
            <a:prstGeom prst="roundRect">
              <a:avLst>
                <a:gd name="adj" fmla="val 958"/>
              </a:avLst>
            </a:prstGeom>
            <a:solidFill>
              <a:srgbClr val="23FF2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08579" name="AutoShape 94"/>
            <p:cNvCxnSpPr>
              <a:cxnSpLocks noChangeShapeType="1"/>
              <a:endCxn id="108578" idx="0"/>
            </p:cNvCxnSpPr>
            <p:nvPr/>
          </p:nvCxnSpPr>
          <p:spPr bwMode="auto">
            <a:xfrm flipH="1">
              <a:off x="2976" y="3881"/>
              <a:ext cx="225" cy="341"/>
            </a:xfrm>
            <a:prstGeom prst="curvedConnector3">
              <a:avLst>
                <a:gd name="adj1" fmla="val 50000"/>
              </a:avLst>
            </a:prstGeom>
            <a:noFill/>
            <a:ln w="36720">
              <a:solidFill>
                <a:srgbClr val="2323D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580" name="Text Box 95"/>
            <p:cNvSpPr txBox="1">
              <a:spLocks noChangeArrowheads="1"/>
            </p:cNvSpPr>
            <p:nvPr/>
          </p:nvSpPr>
          <p:spPr bwMode="auto">
            <a:xfrm>
              <a:off x="2132" y="3584"/>
              <a:ext cx="69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Copy page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266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1946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reads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Just accesses same memory as parent .... niiiiiice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writes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Protection fault occurs (page is read-only!)</a:t>
            </a:r>
            <a:r>
              <a:rPr lang="x-none" altLang="en-US"/>
              <a:t>‏</a:t>
            </a:r>
            <a:endParaRPr lang="en-GB" altLang="en-US"/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OS copies the page and maps it R/W into the child's addr space</a:t>
            </a:r>
          </a:p>
        </p:txBody>
      </p:sp>
      <p:grpSp>
        <p:nvGrpSpPr>
          <p:cNvPr id="110595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10672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3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4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5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6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7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8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9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10680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10681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10682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10683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84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10685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86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0596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10659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0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1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2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3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4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5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6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7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8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9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0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1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0597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598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599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0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1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2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3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4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5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6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10607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110608" name="Group 45"/>
          <p:cNvGrpSpPr>
            <a:grpSpLocks/>
          </p:cNvGrpSpPr>
          <p:nvPr/>
        </p:nvGrpSpPr>
        <p:grpSpPr bwMode="auto">
          <a:xfrm>
            <a:off x="4197601" y="2478601"/>
            <a:ext cx="3493440" cy="3067200"/>
            <a:chOff x="2915" y="1721"/>
            <a:chExt cx="2426" cy="2130"/>
          </a:xfrm>
        </p:grpSpPr>
        <p:grpSp>
          <p:nvGrpSpPr>
            <p:cNvPr id="110630" name="Group 46"/>
            <p:cNvGrpSpPr>
              <a:grpSpLocks/>
            </p:cNvGrpSpPr>
            <p:nvPr/>
          </p:nvGrpSpPr>
          <p:grpSpPr bwMode="auto">
            <a:xfrm>
              <a:off x="2915" y="1949"/>
              <a:ext cx="2426" cy="1902"/>
              <a:chOff x="2915" y="1949"/>
              <a:chExt cx="2426" cy="1902"/>
            </a:xfrm>
          </p:grpSpPr>
          <p:grpSp>
            <p:nvGrpSpPr>
              <p:cNvPr id="110633" name="Group 47"/>
              <p:cNvGrpSpPr>
                <a:grpSpLocks/>
              </p:cNvGrpSpPr>
              <p:nvPr/>
            </p:nvGrpSpPr>
            <p:grpSpPr bwMode="auto">
              <a:xfrm>
                <a:off x="4294" y="1949"/>
                <a:ext cx="1047" cy="1843"/>
                <a:chOff x="4294" y="1949"/>
                <a:chExt cx="1047" cy="1843"/>
              </a:xfrm>
            </p:grpSpPr>
            <p:sp>
              <p:nvSpPr>
                <p:cNvPr id="110644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5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5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4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6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4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7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4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8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4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9" name="Line 53"/>
                <p:cNvSpPr>
                  <a:spLocks noChangeShapeType="1"/>
                </p:cNvSpPr>
                <p:nvPr/>
              </p:nvSpPr>
              <p:spPr bwMode="auto">
                <a:xfrm>
                  <a:off x="4825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0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4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1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1065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1065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3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1065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10655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4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3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10657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4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4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0634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5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6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7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8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9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0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1" name="Line 70"/>
              <p:cNvSpPr>
                <a:spLocks noChangeShapeType="1"/>
              </p:cNvSpPr>
              <p:nvPr/>
            </p:nvSpPr>
            <p:spPr bwMode="auto">
              <a:xfrm flipH="1">
                <a:off x="3756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2" name="AutoShape 71"/>
              <p:cNvSpPr>
                <a:spLocks noChangeArrowheads="1"/>
              </p:cNvSpPr>
              <p:nvPr/>
            </p:nvSpPr>
            <p:spPr bwMode="auto">
              <a:xfrm>
                <a:off x="5097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3" name="Line 72"/>
              <p:cNvSpPr>
                <a:spLocks noChangeShapeType="1"/>
              </p:cNvSpPr>
              <p:nvPr/>
            </p:nvSpPr>
            <p:spPr bwMode="auto">
              <a:xfrm flipH="1">
                <a:off x="2914" y="2952"/>
                <a:ext cx="6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0631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10632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  <p:sp>
        <p:nvSpPr>
          <p:cNvPr id="110609" name="Text Box 75"/>
          <p:cNvSpPr txBox="1">
            <a:spLocks noChangeArrowheads="1"/>
          </p:cNvSpPr>
          <p:nvPr/>
        </p:nvSpPr>
        <p:spPr bwMode="auto">
          <a:xfrm>
            <a:off x="334224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0" name="Text Box 76"/>
          <p:cNvSpPr txBox="1">
            <a:spLocks noChangeArrowheads="1"/>
          </p:cNvSpPr>
          <p:nvPr/>
        </p:nvSpPr>
        <p:spPr bwMode="auto">
          <a:xfrm>
            <a:off x="334224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1" name="Text Box 77"/>
          <p:cNvSpPr txBox="1">
            <a:spLocks noChangeArrowheads="1"/>
          </p:cNvSpPr>
          <p:nvPr/>
        </p:nvSpPr>
        <p:spPr bwMode="auto">
          <a:xfrm>
            <a:off x="334224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2" name="Text Box 78"/>
          <p:cNvSpPr txBox="1">
            <a:spLocks noChangeArrowheads="1"/>
          </p:cNvSpPr>
          <p:nvPr/>
        </p:nvSpPr>
        <p:spPr bwMode="auto">
          <a:xfrm>
            <a:off x="334224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3" name="Text Box 79"/>
          <p:cNvSpPr txBox="1">
            <a:spLocks noChangeArrowheads="1"/>
          </p:cNvSpPr>
          <p:nvPr/>
        </p:nvSpPr>
        <p:spPr bwMode="auto">
          <a:xfrm>
            <a:off x="334224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4" name="Text Box 80"/>
          <p:cNvSpPr txBox="1">
            <a:spLocks noChangeArrowheads="1"/>
          </p:cNvSpPr>
          <p:nvPr/>
        </p:nvSpPr>
        <p:spPr bwMode="auto">
          <a:xfrm>
            <a:off x="334224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5" name="Text Box 81"/>
          <p:cNvSpPr txBox="1">
            <a:spLocks noChangeArrowheads="1"/>
          </p:cNvSpPr>
          <p:nvPr/>
        </p:nvSpPr>
        <p:spPr bwMode="auto">
          <a:xfrm>
            <a:off x="334224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6" name="Text Box 82"/>
          <p:cNvSpPr txBox="1">
            <a:spLocks noChangeArrowheads="1"/>
          </p:cNvSpPr>
          <p:nvPr/>
        </p:nvSpPr>
        <p:spPr bwMode="auto">
          <a:xfrm>
            <a:off x="491040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7" name="Text Box 83"/>
          <p:cNvSpPr txBox="1">
            <a:spLocks noChangeArrowheads="1"/>
          </p:cNvSpPr>
          <p:nvPr/>
        </p:nvSpPr>
        <p:spPr bwMode="auto">
          <a:xfrm>
            <a:off x="491040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8" name="Text Box 84"/>
          <p:cNvSpPr txBox="1">
            <a:spLocks noChangeArrowheads="1"/>
          </p:cNvSpPr>
          <p:nvPr/>
        </p:nvSpPr>
        <p:spPr bwMode="auto">
          <a:xfrm>
            <a:off x="491040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9" name="Text Box 85"/>
          <p:cNvSpPr txBox="1">
            <a:spLocks noChangeArrowheads="1"/>
          </p:cNvSpPr>
          <p:nvPr/>
        </p:nvSpPr>
        <p:spPr bwMode="auto">
          <a:xfrm>
            <a:off x="491040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20" name="Text Box 86"/>
          <p:cNvSpPr txBox="1">
            <a:spLocks noChangeArrowheads="1"/>
          </p:cNvSpPr>
          <p:nvPr/>
        </p:nvSpPr>
        <p:spPr bwMode="auto">
          <a:xfrm>
            <a:off x="491040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21" name="Text Box 87"/>
          <p:cNvSpPr txBox="1">
            <a:spLocks noChangeArrowheads="1"/>
          </p:cNvSpPr>
          <p:nvPr/>
        </p:nvSpPr>
        <p:spPr bwMode="auto">
          <a:xfrm>
            <a:off x="491040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22" name="Text Box 88"/>
          <p:cNvSpPr txBox="1">
            <a:spLocks noChangeArrowheads="1"/>
          </p:cNvSpPr>
          <p:nvPr/>
        </p:nvSpPr>
        <p:spPr bwMode="auto">
          <a:xfrm>
            <a:off x="491040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grpSp>
        <p:nvGrpSpPr>
          <p:cNvPr id="110623" name="Group 89"/>
          <p:cNvGrpSpPr>
            <a:grpSpLocks/>
          </p:cNvGrpSpPr>
          <p:nvPr/>
        </p:nvGrpSpPr>
        <p:grpSpPr bwMode="auto">
          <a:xfrm>
            <a:off x="7313761" y="4059721"/>
            <a:ext cx="207360" cy="210240"/>
            <a:chOff x="5079" y="2819"/>
            <a:chExt cx="144" cy="146"/>
          </a:xfrm>
        </p:grpSpPr>
        <p:sp>
          <p:nvSpPr>
            <p:cNvPr id="110628" name="Line 90"/>
            <p:cNvSpPr>
              <a:spLocks noChangeShapeType="1"/>
            </p:cNvSpPr>
            <p:nvPr/>
          </p:nvSpPr>
          <p:spPr bwMode="auto">
            <a:xfrm flipH="1">
              <a:off x="5078" y="2819"/>
              <a:ext cx="147" cy="132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29" name="Line 91"/>
            <p:cNvSpPr>
              <a:spLocks noChangeShapeType="1"/>
            </p:cNvSpPr>
            <p:nvPr/>
          </p:nvSpPr>
          <p:spPr bwMode="auto">
            <a:xfrm flipH="1" flipV="1">
              <a:off x="5078" y="2819"/>
              <a:ext cx="147" cy="14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0624" name="Group 92"/>
          <p:cNvGrpSpPr>
            <a:grpSpLocks/>
          </p:cNvGrpSpPr>
          <p:nvPr/>
        </p:nvGrpSpPr>
        <p:grpSpPr bwMode="auto">
          <a:xfrm>
            <a:off x="4135681" y="5564520"/>
            <a:ext cx="146880" cy="921600"/>
            <a:chOff x="2872" y="3864"/>
            <a:chExt cx="102" cy="640"/>
          </a:xfrm>
        </p:grpSpPr>
        <p:sp>
          <p:nvSpPr>
            <p:cNvPr id="110627" name="AutoShape 93"/>
            <p:cNvSpPr>
              <a:spLocks noChangeArrowheads="1"/>
            </p:cNvSpPr>
            <p:nvPr/>
          </p:nvSpPr>
          <p:spPr bwMode="auto">
            <a:xfrm rot="5400000">
              <a:off x="2605" y="4133"/>
              <a:ext cx="641" cy="103"/>
            </a:xfrm>
            <a:prstGeom prst="roundRect">
              <a:avLst>
                <a:gd name="adj" fmla="val 958"/>
              </a:avLst>
            </a:prstGeom>
            <a:solidFill>
              <a:srgbClr val="23FF2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0625" name="AutoShape 94"/>
          <p:cNvSpPr>
            <a:spLocks noChangeArrowheads="1"/>
          </p:cNvSpPr>
          <p:nvPr/>
        </p:nvSpPr>
        <p:spPr bwMode="auto">
          <a:xfrm>
            <a:off x="463968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23FF2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5551" tIns="5551" rIns="5551" bIns="5551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RW</a:t>
            </a:r>
          </a:p>
        </p:txBody>
      </p:sp>
      <p:sp>
        <p:nvSpPr>
          <p:cNvPr id="110626" name="AutoShape 94"/>
          <p:cNvSpPr>
            <a:spLocks noChangeArrowheads="1"/>
          </p:cNvSpPr>
          <p:nvPr/>
        </p:nvSpPr>
        <p:spPr bwMode="auto">
          <a:xfrm>
            <a:off x="3070080" y="40827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C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5551" tIns="5551" rIns="5551" bIns="5551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RW</a:t>
            </a:r>
          </a:p>
        </p:txBody>
      </p:sp>
    </p:spTree>
    <p:extLst>
      <p:ext uri="{BB962C8B-B14F-4D97-AF65-F5344CB8AC3E}">
        <p14:creationId xmlns:p14="http://schemas.microsoft.com/office/powerpoint/2010/main" val="807631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51984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Remember how paging works: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427201" y="3773161"/>
            <a:ext cx="475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6857281" y="1978921"/>
            <a:ext cx="1033920" cy="480960"/>
            <a:chOff x="4762" y="1374"/>
            <a:chExt cx="718" cy="334"/>
          </a:xfrm>
        </p:grpSpPr>
        <p:sp>
          <p:nvSpPr>
            <p:cNvPr id="113718" name="AutoShape 5"/>
            <p:cNvSpPr>
              <a:spLocks noChangeArrowheads="1"/>
            </p:cNvSpPr>
            <p:nvPr/>
          </p:nvSpPr>
          <p:spPr bwMode="auto">
            <a:xfrm>
              <a:off x="4762" y="1374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9" name="AutoShape 6"/>
            <p:cNvSpPr>
              <a:spLocks noChangeArrowheads="1"/>
            </p:cNvSpPr>
            <p:nvPr/>
          </p:nvSpPr>
          <p:spPr bwMode="auto">
            <a:xfrm>
              <a:off x="4762" y="1374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113669" name="Group 7"/>
          <p:cNvGrpSpPr>
            <a:grpSpLocks/>
          </p:cNvGrpSpPr>
          <p:nvPr/>
        </p:nvGrpSpPr>
        <p:grpSpPr bwMode="auto">
          <a:xfrm>
            <a:off x="6857281" y="2462761"/>
            <a:ext cx="1033920" cy="480960"/>
            <a:chOff x="4762" y="1710"/>
            <a:chExt cx="718" cy="334"/>
          </a:xfrm>
        </p:grpSpPr>
        <p:sp>
          <p:nvSpPr>
            <p:cNvPr id="113716" name="AutoShape 8"/>
            <p:cNvSpPr>
              <a:spLocks noChangeArrowheads="1"/>
            </p:cNvSpPr>
            <p:nvPr/>
          </p:nvSpPr>
          <p:spPr bwMode="auto">
            <a:xfrm>
              <a:off x="4762" y="17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7" name="AutoShape 9"/>
            <p:cNvSpPr>
              <a:spLocks noChangeArrowheads="1"/>
            </p:cNvSpPr>
            <p:nvPr/>
          </p:nvSpPr>
          <p:spPr bwMode="auto">
            <a:xfrm>
              <a:off x="4762" y="17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113670" name="Group 10"/>
          <p:cNvGrpSpPr>
            <a:grpSpLocks/>
          </p:cNvGrpSpPr>
          <p:nvPr/>
        </p:nvGrpSpPr>
        <p:grpSpPr bwMode="auto">
          <a:xfrm>
            <a:off x="6857281" y="2946601"/>
            <a:ext cx="1033920" cy="480960"/>
            <a:chOff x="4762" y="2046"/>
            <a:chExt cx="718" cy="334"/>
          </a:xfrm>
        </p:grpSpPr>
        <p:sp>
          <p:nvSpPr>
            <p:cNvPr id="113714" name="AutoShape 11"/>
            <p:cNvSpPr>
              <a:spLocks noChangeArrowheads="1"/>
            </p:cNvSpPr>
            <p:nvPr/>
          </p:nvSpPr>
          <p:spPr bwMode="auto">
            <a:xfrm>
              <a:off x="4762" y="204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5" name="AutoShape 12"/>
            <p:cNvSpPr>
              <a:spLocks noChangeArrowheads="1"/>
            </p:cNvSpPr>
            <p:nvPr/>
          </p:nvSpPr>
          <p:spPr bwMode="auto">
            <a:xfrm>
              <a:off x="4762" y="204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113671" name="Group 13"/>
          <p:cNvGrpSpPr>
            <a:grpSpLocks/>
          </p:cNvGrpSpPr>
          <p:nvPr/>
        </p:nvGrpSpPr>
        <p:grpSpPr bwMode="auto">
          <a:xfrm>
            <a:off x="6857281" y="4398121"/>
            <a:ext cx="1033920" cy="480960"/>
            <a:chOff x="4762" y="3054"/>
            <a:chExt cx="718" cy="334"/>
          </a:xfrm>
        </p:grpSpPr>
        <p:sp>
          <p:nvSpPr>
            <p:cNvPr id="113712" name="AutoShape 14"/>
            <p:cNvSpPr>
              <a:spLocks noChangeArrowheads="1"/>
            </p:cNvSpPr>
            <p:nvPr/>
          </p:nvSpPr>
          <p:spPr bwMode="auto">
            <a:xfrm>
              <a:off x="4762" y="3054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3" name="AutoShape 15"/>
            <p:cNvSpPr>
              <a:spLocks noChangeArrowheads="1"/>
            </p:cNvSpPr>
            <p:nvPr/>
          </p:nvSpPr>
          <p:spPr bwMode="auto">
            <a:xfrm>
              <a:off x="4762" y="3054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113672" name="AutoShape 16"/>
          <p:cNvSpPr>
            <a:spLocks noChangeArrowheads="1"/>
          </p:cNvSpPr>
          <p:nvPr/>
        </p:nvSpPr>
        <p:spPr bwMode="auto">
          <a:xfrm rot="-5400000">
            <a:off x="7116481" y="400212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113673" name="Group 17"/>
          <p:cNvGrpSpPr>
            <a:grpSpLocks/>
          </p:cNvGrpSpPr>
          <p:nvPr/>
        </p:nvGrpSpPr>
        <p:grpSpPr bwMode="auto">
          <a:xfrm>
            <a:off x="6857281" y="3430441"/>
            <a:ext cx="1033920" cy="480960"/>
            <a:chOff x="4762" y="2382"/>
            <a:chExt cx="718" cy="334"/>
          </a:xfrm>
        </p:grpSpPr>
        <p:sp>
          <p:nvSpPr>
            <p:cNvPr id="113710" name="AutoShape 18"/>
            <p:cNvSpPr>
              <a:spLocks noChangeArrowheads="1"/>
            </p:cNvSpPr>
            <p:nvPr/>
          </p:nvSpPr>
          <p:spPr bwMode="auto">
            <a:xfrm>
              <a:off x="4762" y="238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1" name="AutoShape 19"/>
            <p:cNvSpPr>
              <a:spLocks noChangeArrowheads="1"/>
            </p:cNvSpPr>
            <p:nvPr/>
          </p:nvSpPr>
          <p:spPr bwMode="auto">
            <a:xfrm>
              <a:off x="4762" y="2382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113674" name="AutoShape 20"/>
          <p:cNvSpPr>
            <a:spLocks noChangeArrowheads="1"/>
          </p:cNvSpPr>
          <p:nvPr/>
        </p:nvSpPr>
        <p:spPr bwMode="auto">
          <a:xfrm>
            <a:off x="6649921" y="1633320"/>
            <a:ext cx="1481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113675" name="Group 21"/>
          <p:cNvGrpSpPr>
            <a:grpSpLocks/>
          </p:cNvGrpSpPr>
          <p:nvPr/>
        </p:nvGrpSpPr>
        <p:grpSpPr bwMode="auto">
          <a:xfrm>
            <a:off x="5366881" y="3084841"/>
            <a:ext cx="826560" cy="273600"/>
            <a:chOff x="3727" y="2142"/>
            <a:chExt cx="574" cy="190"/>
          </a:xfrm>
        </p:grpSpPr>
        <p:sp>
          <p:nvSpPr>
            <p:cNvPr id="113708" name="AutoShape 22"/>
            <p:cNvSpPr>
              <a:spLocks noChangeArrowheads="1"/>
            </p:cNvSpPr>
            <p:nvPr/>
          </p:nvSpPr>
          <p:spPr bwMode="auto">
            <a:xfrm>
              <a:off x="3727" y="2142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09" name="AutoShape 23"/>
            <p:cNvSpPr>
              <a:spLocks noChangeArrowheads="1"/>
            </p:cNvSpPr>
            <p:nvPr/>
          </p:nvSpPr>
          <p:spPr bwMode="auto">
            <a:xfrm>
              <a:off x="3727" y="2142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113676" name="AutoShape 24"/>
          <p:cNvSpPr>
            <a:spLocks noChangeArrowheads="1"/>
          </p:cNvSpPr>
          <p:nvPr/>
        </p:nvSpPr>
        <p:spPr bwMode="auto">
          <a:xfrm>
            <a:off x="4104001" y="2808360"/>
            <a:ext cx="14702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113677" name="Group 25"/>
          <p:cNvGrpSpPr>
            <a:grpSpLocks/>
          </p:cNvGrpSpPr>
          <p:nvPr/>
        </p:nvGrpSpPr>
        <p:grpSpPr bwMode="auto">
          <a:xfrm>
            <a:off x="4053601" y="3084841"/>
            <a:ext cx="1310400" cy="273600"/>
            <a:chOff x="2815" y="2142"/>
            <a:chExt cx="910" cy="190"/>
          </a:xfrm>
        </p:grpSpPr>
        <p:sp>
          <p:nvSpPr>
            <p:cNvPr id="113706" name="AutoShape 26"/>
            <p:cNvSpPr>
              <a:spLocks noChangeArrowheads="1"/>
            </p:cNvSpPr>
            <p:nvPr/>
          </p:nvSpPr>
          <p:spPr bwMode="auto">
            <a:xfrm>
              <a:off x="2815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07" name="AutoShape 27"/>
            <p:cNvSpPr>
              <a:spLocks noChangeArrowheads="1"/>
            </p:cNvSpPr>
            <p:nvPr/>
          </p:nvSpPr>
          <p:spPr bwMode="auto">
            <a:xfrm>
              <a:off x="2815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3678" name="Line 28"/>
          <p:cNvSpPr>
            <a:spLocks noChangeShapeType="1"/>
          </p:cNvSpPr>
          <p:nvPr/>
        </p:nvSpPr>
        <p:spPr bwMode="auto">
          <a:xfrm>
            <a:off x="6196321" y="3223081"/>
            <a:ext cx="6220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3679" name="Group 29"/>
          <p:cNvGrpSpPr>
            <a:grpSpLocks/>
          </p:cNvGrpSpPr>
          <p:nvPr/>
        </p:nvGrpSpPr>
        <p:grpSpPr bwMode="auto">
          <a:xfrm>
            <a:off x="1910881" y="3084841"/>
            <a:ext cx="1310400" cy="273600"/>
            <a:chOff x="1327" y="2142"/>
            <a:chExt cx="910" cy="190"/>
          </a:xfrm>
        </p:grpSpPr>
        <p:sp>
          <p:nvSpPr>
            <p:cNvPr id="113704" name="AutoShape 30"/>
            <p:cNvSpPr>
              <a:spLocks noChangeArrowheads="1"/>
            </p:cNvSpPr>
            <p:nvPr/>
          </p:nvSpPr>
          <p:spPr bwMode="auto">
            <a:xfrm>
              <a:off x="1327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05" name="AutoShape 31"/>
            <p:cNvSpPr>
              <a:spLocks noChangeArrowheads="1"/>
            </p:cNvSpPr>
            <p:nvPr/>
          </p:nvSpPr>
          <p:spPr bwMode="auto">
            <a:xfrm>
              <a:off x="1327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3680" name="AutoShape 32"/>
          <p:cNvSpPr>
            <a:spLocks noChangeArrowheads="1"/>
          </p:cNvSpPr>
          <p:nvPr/>
        </p:nvSpPr>
        <p:spPr bwMode="auto">
          <a:xfrm>
            <a:off x="1910881" y="33613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1" name="AutoShape 33"/>
          <p:cNvSpPr>
            <a:spLocks noChangeArrowheads="1"/>
          </p:cNvSpPr>
          <p:nvPr/>
        </p:nvSpPr>
        <p:spPr bwMode="auto">
          <a:xfrm>
            <a:off x="1910881" y="36378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2" name="AutoShape 34"/>
          <p:cNvSpPr>
            <a:spLocks noChangeArrowheads="1"/>
          </p:cNvSpPr>
          <p:nvPr/>
        </p:nvSpPr>
        <p:spPr bwMode="auto">
          <a:xfrm>
            <a:off x="1910881" y="28083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3" name="AutoShape 35"/>
          <p:cNvSpPr>
            <a:spLocks noChangeArrowheads="1"/>
          </p:cNvSpPr>
          <p:nvPr/>
        </p:nvSpPr>
        <p:spPr bwMode="auto">
          <a:xfrm>
            <a:off x="1910881" y="39142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4" name="AutoShape 36"/>
          <p:cNvSpPr>
            <a:spLocks noChangeArrowheads="1"/>
          </p:cNvSpPr>
          <p:nvPr/>
        </p:nvSpPr>
        <p:spPr bwMode="auto">
          <a:xfrm>
            <a:off x="1910881" y="25318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5" name="AutoShape 37"/>
          <p:cNvSpPr>
            <a:spLocks noChangeArrowheads="1"/>
          </p:cNvSpPr>
          <p:nvPr/>
        </p:nvSpPr>
        <p:spPr bwMode="auto">
          <a:xfrm>
            <a:off x="1910881" y="41907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6" name="AutoShape 38"/>
          <p:cNvSpPr>
            <a:spLocks noChangeArrowheads="1"/>
          </p:cNvSpPr>
          <p:nvPr/>
        </p:nvSpPr>
        <p:spPr bwMode="auto">
          <a:xfrm>
            <a:off x="2079360" y="2255400"/>
            <a:ext cx="11635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page table</a:t>
            </a:r>
          </a:p>
        </p:txBody>
      </p:sp>
      <p:grpSp>
        <p:nvGrpSpPr>
          <p:cNvPr id="113687" name="Group 39"/>
          <p:cNvGrpSpPr>
            <a:grpSpLocks/>
          </p:cNvGrpSpPr>
          <p:nvPr/>
        </p:nvGrpSpPr>
        <p:grpSpPr bwMode="auto">
          <a:xfrm>
            <a:off x="735841" y="1080361"/>
            <a:ext cx="2139840" cy="550080"/>
            <a:chOff x="511" y="750"/>
            <a:chExt cx="1486" cy="382"/>
          </a:xfrm>
        </p:grpSpPr>
        <p:grpSp>
          <p:nvGrpSpPr>
            <p:cNvPr id="113697" name="Group 40"/>
            <p:cNvGrpSpPr>
              <a:grpSpLocks/>
            </p:cNvGrpSpPr>
            <p:nvPr/>
          </p:nvGrpSpPr>
          <p:grpSpPr bwMode="auto">
            <a:xfrm>
              <a:off x="1423" y="942"/>
              <a:ext cx="574" cy="190"/>
              <a:chOff x="1423" y="942"/>
              <a:chExt cx="574" cy="190"/>
            </a:xfrm>
          </p:grpSpPr>
          <p:sp>
            <p:nvSpPr>
              <p:cNvPr id="113702" name="AutoShape 41"/>
              <p:cNvSpPr>
                <a:spLocks noChangeArrowheads="1"/>
              </p:cNvSpPr>
              <p:nvPr/>
            </p:nvSpPr>
            <p:spPr bwMode="auto">
              <a:xfrm>
                <a:off x="1423" y="942"/>
                <a:ext cx="575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00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3703" name="AutoShape 42"/>
              <p:cNvSpPr>
                <a:spLocks noChangeArrowheads="1"/>
              </p:cNvSpPr>
              <p:nvPr/>
            </p:nvSpPr>
            <p:spPr bwMode="auto">
              <a:xfrm>
                <a:off x="1423" y="942"/>
                <a:ext cx="575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0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3698" name="AutoShape 43"/>
            <p:cNvSpPr>
              <a:spLocks noChangeArrowheads="1"/>
            </p:cNvSpPr>
            <p:nvPr/>
          </p:nvSpPr>
          <p:spPr bwMode="auto">
            <a:xfrm>
              <a:off x="760" y="750"/>
              <a:ext cx="91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3699" name="Group 44"/>
            <p:cNvGrpSpPr>
              <a:grpSpLocks/>
            </p:cNvGrpSpPr>
            <p:nvPr/>
          </p:nvGrpSpPr>
          <p:grpSpPr bwMode="auto">
            <a:xfrm>
              <a:off x="511" y="942"/>
              <a:ext cx="910" cy="190"/>
              <a:chOff x="511" y="942"/>
              <a:chExt cx="910" cy="190"/>
            </a:xfrm>
          </p:grpSpPr>
          <p:sp>
            <p:nvSpPr>
              <p:cNvPr id="113700" name="AutoShape 45"/>
              <p:cNvSpPr>
                <a:spLocks noChangeArrowheads="1"/>
              </p:cNvSpPr>
              <p:nvPr/>
            </p:nvSpPr>
            <p:spPr bwMode="auto">
              <a:xfrm>
                <a:off x="511" y="942"/>
                <a:ext cx="911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00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3701" name="AutoShape 46"/>
              <p:cNvSpPr>
                <a:spLocks noChangeArrowheads="1"/>
              </p:cNvSpPr>
              <p:nvPr/>
            </p:nvSpPr>
            <p:spPr bwMode="auto">
              <a:xfrm>
                <a:off x="511" y="942"/>
                <a:ext cx="911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00">
                    <a:latin typeface="Calibri" charset="0"/>
                    <a:ea typeface="Calibri" charset="0"/>
                    <a:cs typeface="Calibri" charset="0"/>
                  </a:rPr>
                  <a:t>virtual page #</a:t>
                </a:r>
              </a:p>
            </p:txBody>
          </p:sp>
        </p:grpSp>
      </p:grpSp>
      <p:sp>
        <p:nvSpPr>
          <p:cNvPr id="113688" name="Freeform 47"/>
          <p:cNvSpPr>
            <a:spLocks/>
          </p:cNvSpPr>
          <p:nvPr/>
        </p:nvSpPr>
        <p:spPr bwMode="auto">
          <a:xfrm>
            <a:off x="1357921" y="1633320"/>
            <a:ext cx="485280" cy="1589760"/>
          </a:xfrm>
          <a:custGeom>
            <a:avLst/>
            <a:gdLst>
              <a:gd name="T0" fmla="*/ 0 w 1484"/>
              <a:gd name="T1" fmla="*/ 0 h 4869"/>
              <a:gd name="T2" fmla="*/ 0 w 1484"/>
              <a:gd name="T3" fmla="*/ 2147483646 h 4869"/>
              <a:gd name="T4" fmla="*/ 2147483646 w 1484"/>
              <a:gd name="T5" fmla="*/ 2147483646 h 4869"/>
              <a:gd name="T6" fmla="*/ 0 60000 65536"/>
              <a:gd name="T7" fmla="*/ 0 60000 65536"/>
              <a:gd name="T8" fmla="*/ 0 60000 65536"/>
              <a:gd name="T9" fmla="*/ 0 w 1484"/>
              <a:gd name="T10" fmla="*/ 0 h 4869"/>
              <a:gd name="T11" fmla="*/ 1484 w 148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4" h="4869">
                <a:moveTo>
                  <a:pt x="0" y="0"/>
                </a:moveTo>
                <a:lnTo>
                  <a:pt x="0" y="4868"/>
                </a:lnTo>
                <a:lnTo>
                  <a:pt x="1483" y="486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9" name="Freeform 48"/>
          <p:cNvSpPr>
            <a:spLocks/>
          </p:cNvSpPr>
          <p:nvPr/>
        </p:nvSpPr>
        <p:spPr bwMode="auto">
          <a:xfrm>
            <a:off x="2463841" y="1633320"/>
            <a:ext cx="3317760" cy="1451520"/>
          </a:xfrm>
          <a:custGeom>
            <a:avLst/>
            <a:gdLst>
              <a:gd name="T0" fmla="*/ 0 w 10162"/>
              <a:gd name="T1" fmla="*/ 0 h 4446"/>
              <a:gd name="T2" fmla="*/ 0 w 10162"/>
              <a:gd name="T3" fmla="*/ 2147483646 h 4446"/>
              <a:gd name="T4" fmla="*/ 2147483646 w 10162"/>
              <a:gd name="T5" fmla="*/ 2147483646 h 4446"/>
              <a:gd name="T6" fmla="*/ 2147483646 w 10162"/>
              <a:gd name="T7" fmla="*/ 2147483646 h 4446"/>
              <a:gd name="T8" fmla="*/ 0 60000 65536"/>
              <a:gd name="T9" fmla="*/ 0 60000 65536"/>
              <a:gd name="T10" fmla="*/ 0 60000 65536"/>
              <a:gd name="T11" fmla="*/ 0 60000 65536"/>
              <a:gd name="T12" fmla="*/ 0 w 10162"/>
              <a:gd name="T13" fmla="*/ 0 h 4446"/>
              <a:gd name="T14" fmla="*/ 10162 w 10162"/>
              <a:gd name="T15" fmla="*/ 4446 h 4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62" h="4446">
                <a:moveTo>
                  <a:pt x="0" y="0"/>
                </a:moveTo>
                <a:lnTo>
                  <a:pt x="0" y="666"/>
                </a:lnTo>
                <a:lnTo>
                  <a:pt x="10161" y="666"/>
                </a:lnTo>
                <a:lnTo>
                  <a:pt x="10161" y="4445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90" name="Line 49"/>
          <p:cNvSpPr>
            <a:spLocks noChangeShapeType="1"/>
          </p:cNvSpPr>
          <p:nvPr/>
        </p:nvSpPr>
        <p:spPr bwMode="auto">
          <a:xfrm>
            <a:off x="3224161" y="3223081"/>
            <a:ext cx="7603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91" name="Text Box 50"/>
          <p:cNvSpPr txBox="1">
            <a:spLocks noChangeArrowheads="1"/>
          </p:cNvSpPr>
          <p:nvPr/>
        </p:nvSpPr>
        <p:spPr bwMode="auto">
          <a:xfrm rot="-5400000">
            <a:off x="7193521" y="3991320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000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113692" name="Text Box 51"/>
          <p:cNvSpPr txBox="1">
            <a:spLocks noChangeArrowheads="1"/>
          </p:cNvSpPr>
          <p:nvPr/>
        </p:nvSpPr>
        <p:spPr bwMode="auto">
          <a:xfrm>
            <a:off x="4338721" y="3892681"/>
            <a:ext cx="1542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Page table entry</a:t>
            </a:r>
          </a:p>
        </p:txBody>
      </p:sp>
      <p:sp>
        <p:nvSpPr>
          <p:cNvPr id="113693" name="Line 52"/>
          <p:cNvSpPr>
            <a:spLocks noChangeShapeType="1"/>
          </p:cNvSpPr>
          <p:nvPr/>
        </p:nvSpPr>
        <p:spPr bwMode="auto">
          <a:xfrm flipH="1" flipV="1">
            <a:off x="3273121" y="3354121"/>
            <a:ext cx="1029600" cy="642240"/>
          </a:xfrm>
          <a:prstGeom prst="line">
            <a:avLst/>
          </a:prstGeom>
          <a:noFill/>
          <a:ln w="1836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336960" y="5495402"/>
            <a:ext cx="8807040" cy="95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kern="0" dirty="0" smtClean="0"/>
              <a:t>Recall that page tables for one process can be very large!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b="0" kern="0" dirty="0" smtClean="0"/>
              <a:t>2^20 PTEs * 4 bytes per PTE = 4 Mbytes per process</a:t>
            </a:r>
            <a:endParaRPr lang="en-GB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816040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1"/>
          <p:cNvGrpSpPr>
            <a:grpSpLocks/>
          </p:cNvGrpSpPr>
          <p:nvPr/>
        </p:nvGrpSpPr>
        <p:grpSpPr bwMode="auto">
          <a:xfrm>
            <a:off x="3299041" y="4850281"/>
            <a:ext cx="1310400" cy="273600"/>
            <a:chOff x="2291" y="3368"/>
            <a:chExt cx="910" cy="190"/>
          </a:xfrm>
        </p:grpSpPr>
        <p:sp>
          <p:nvSpPr>
            <p:cNvPr id="115816" name="AutoShape 2"/>
            <p:cNvSpPr>
              <a:spLocks noChangeArrowheads="1"/>
            </p:cNvSpPr>
            <p:nvPr/>
          </p:nvSpPr>
          <p:spPr bwMode="auto">
            <a:xfrm>
              <a:off x="2291" y="336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7" name="AutoShape 3"/>
            <p:cNvSpPr>
              <a:spLocks noChangeArrowheads="1"/>
            </p:cNvSpPr>
            <p:nvPr/>
          </p:nvSpPr>
          <p:spPr bwMode="auto">
            <a:xfrm>
              <a:off x="2291" y="336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5714" name="AutoShape 4"/>
          <p:cNvSpPr>
            <a:spLocks noChangeArrowheads="1"/>
          </p:cNvSpPr>
          <p:nvPr/>
        </p:nvSpPr>
        <p:spPr bwMode="auto">
          <a:xfrm>
            <a:off x="3299041" y="42973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5" name="AutoShape 5"/>
          <p:cNvSpPr>
            <a:spLocks noChangeArrowheads="1"/>
          </p:cNvSpPr>
          <p:nvPr/>
        </p:nvSpPr>
        <p:spPr bwMode="auto">
          <a:xfrm>
            <a:off x="3299041" y="45738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6" name="AutoShape 6"/>
          <p:cNvSpPr>
            <a:spLocks noChangeArrowheads="1"/>
          </p:cNvSpPr>
          <p:nvPr/>
        </p:nvSpPr>
        <p:spPr bwMode="auto">
          <a:xfrm>
            <a:off x="3299041" y="37443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7" name="AutoShape 7"/>
          <p:cNvSpPr>
            <a:spLocks noChangeArrowheads="1"/>
          </p:cNvSpPr>
          <p:nvPr/>
        </p:nvSpPr>
        <p:spPr bwMode="auto">
          <a:xfrm>
            <a:off x="3299041" y="40208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8" name="AutoShape 8"/>
          <p:cNvSpPr>
            <a:spLocks noChangeArrowheads="1"/>
          </p:cNvSpPr>
          <p:nvPr/>
        </p:nvSpPr>
        <p:spPr bwMode="auto">
          <a:xfrm>
            <a:off x="3299041" y="34678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9" name="AutoShape 9"/>
          <p:cNvSpPr>
            <a:spLocks noChangeArrowheads="1"/>
          </p:cNvSpPr>
          <p:nvPr/>
        </p:nvSpPr>
        <p:spPr bwMode="auto">
          <a:xfrm>
            <a:off x="3299041" y="51267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20" name="Group 10"/>
          <p:cNvGrpSpPr>
            <a:grpSpLocks/>
          </p:cNvGrpSpPr>
          <p:nvPr/>
        </p:nvGrpSpPr>
        <p:grpSpPr bwMode="auto">
          <a:xfrm>
            <a:off x="3168001" y="4979881"/>
            <a:ext cx="1310400" cy="273600"/>
            <a:chOff x="2200" y="3458"/>
            <a:chExt cx="910" cy="190"/>
          </a:xfrm>
        </p:grpSpPr>
        <p:sp>
          <p:nvSpPr>
            <p:cNvPr id="115814" name="AutoShape 11"/>
            <p:cNvSpPr>
              <a:spLocks noChangeArrowheads="1"/>
            </p:cNvSpPr>
            <p:nvPr/>
          </p:nvSpPr>
          <p:spPr bwMode="auto">
            <a:xfrm>
              <a:off x="2200" y="345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5" name="AutoShape 12"/>
            <p:cNvSpPr>
              <a:spLocks noChangeArrowheads="1"/>
            </p:cNvSpPr>
            <p:nvPr/>
          </p:nvSpPr>
          <p:spPr bwMode="auto">
            <a:xfrm>
              <a:off x="2200" y="345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21" name="AutoShape 13"/>
          <p:cNvSpPr>
            <a:spLocks noChangeArrowheads="1"/>
          </p:cNvSpPr>
          <p:nvPr/>
        </p:nvSpPr>
        <p:spPr bwMode="auto">
          <a:xfrm>
            <a:off x="3168000" y="4426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2" name="AutoShape 14"/>
          <p:cNvSpPr>
            <a:spLocks noChangeArrowheads="1"/>
          </p:cNvSpPr>
          <p:nvPr/>
        </p:nvSpPr>
        <p:spPr bwMode="auto">
          <a:xfrm>
            <a:off x="3168000" y="4703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3" name="AutoShape 15"/>
          <p:cNvSpPr>
            <a:spLocks noChangeArrowheads="1"/>
          </p:cNvSpPr>
          <p:nvPr/>
        </p:nvSpPr>
        <p:spPr bwMode="auto">
          <a:xfrm>
            <a:off x="3168000" y="3873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4" name="AutoShape 16"/>
          <p:cNvSpPr>
            <a:spLocks noChangeArrowheads="1"/>
          </p:cNvSpPr>
          <p:nvPr/>
        </p:nvSpPr>
        <p:spPr bwMode="auto">
          <a:xfrm>
            <a:off x="3168000" y="4150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5" name="AutoShape 17"/>
          <p:cNvSpPr>
            <a:spLocks noChangeArrowheads="1"/>
          </p:cNvSpPr>
          <p:nvPr/>
        </p:nvSpPr>
        <p:spPr bwMode="auto">
          <a:xfrm>
            <a:off x="3168000" y="35974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6" name="AutoShape 18"/>
          <p:cNvSpPr>
            <a:spLocks noChangeArrowheads="1"/>
          </p:cNvSpPr>
          <p:nvPr/>
        </p:nvSpPr>
        <p:spPr bwMode="auto">
          <a:xfrm>
            <a:off x="3168000" y="52563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27" name="Group 19"/>
          <p:cNvGrpSpPr>
            <a:grpSpLocks/>
          </p:cNvGrpSpPr>
          <p:nvPr/>
        </p:nvGrpSpPr>
        <p:grpSpPr bwMode="auto">
          <a:xfrm>
            <a:off x="3036961" y="5110921"/>
            <a:ext cx="1310400" cy="273600"/>
            <a:chOff x="2109" y="3549"/>
            <a:chExt cx="910" cy="190"/>
          </a:xfrm>
        </p:grpSpPr>
        <p:sp>
          <p:nvSpPr>
            <p:cNvPr id="115812" name="AutoShape 20"/>
            <p:cNvSpPr>
              <a:spLocks noChangeArrowheads="1"/>
            </p:cNvSpPr>
            <p:nvPr/>
          </p:nvSpPr>
          <p:spPr bwMode="auto">
            <a:xfrm>
              <a:off x="2109" y="354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3" name="AutoShape 21"/>
            <p:cNvSpPr>
              <a:spLocks noChangeArrowheads="1"/>
            </p:cNvSpPr>
            <p:nvPr/>
          </p:nvSpPr>
          <p:spPr bwMode="auto">
            <a:xfrm>
              <a:off x="2109" y="354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28" name="AutoShape 22"/>
          <p:cNvSpPr>
            <a:spLocks noChangeArrowheads="1"/>
          </p:cNvSpPr>
          <p:nvPr/>
        </p:nvSpPr>
        <p:spPr bwMode="auto">
          <a:xfrm>
            <a:off x="3036961" y="455796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9" name="AutoShape 23"/>
          <p:cNvSpPr>
            <a:spLocks noChangeArrowheads="1"/>
          </p:cNvSpPr>
          <p:nvPr/>
        </p:nvSpPr>
        <p:spPr bwMode="auto">
          <a:xfrm>
            <a:off x="3036961" y="483444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0" name="AutoShape 24"/>
          <p:cNvSpPr>
            <a:spLocks noChangeArrowheads="1"/>
          </p:cNvSpPr>
          <p:nvPr/>
        </p:nvSpPr>
        <p:spPr bwMode="auto">
          <a:xfrm>
            <a:off x="3036961" y="40050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1" name="AutoShape 25"/>
          <p:cNvSpPr>
            <a:spLocks noChangeArrowheads="1"/>
          </p:cNvSpPr>
          <p:nvPr/>
        </p:nvSpPr>
        <p:spPr bwMode="auto">
          <a:xfrm>
            <a:off x="3036961" y="428148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2" name="AutoShape 26"/>
          <p:cNvSpPr>
            <a:spLocks noChangeArrowheads="1"/>
          </p:cNvSpPr>
          <p:nvPr/>
        </p:nvSpPr>
        <p:spPr bwMode="auto">
          <a:xfrm>
            <a:off x="3036961" y="372852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3" name="AutoShape 27"/>
          <p:cNvSpPr>
            <a:spLocks noChangeArrowheads="1"/>
          </p:cNvSpPr>
          <p:nvPr/>
        </p:nvSpPr>
        <p:spPr bwMode="auto">
          <a:xfrm>
            <a:off x="3036961" y="53874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34" name="Group 28"/>
          <p:cNvGrpSpPr>
            <a:grpSpLocks/>
          </p:cNvGrpSpPr>
          <p:nvPr/>
        </p:nvGrpSpPr>
        <p:grpSpPr bwMode="auto">
          <a:xfrm>
            <a:off x="2905921" y="5240521"/>
            <a:ext cx="1310400" cy="273600"/>
            <a:chOff x="2018" y="3639"/>
            <a:chExt cx="910" cy="190"/>
          </a:xfrm>
        </p:grpSpPr>
        <p:sp>
          <p:nvSpPr>
            <p:cNvPr id="115810" name="AutoShape 29"/>
            <p:cNvSpPr>
              <a:spLocks noChangeArrowheads="1"/>
            </p:cNvSpPr>
            <p:nvPr/>
          </p:nvSpPr>
          <p:spPr bwMode="auto">
            <a:xfrm>
              <a:off x="2018" y="363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1" name="AutoShape 30"/>
            <p:cNvSpPr>
              <a:spLocks noChangeArrowheads="1"/>
            </p:cNvSpPr>
            <p:nvPr/>
          </p:nvSpPr>
          <p:spPr bwMode="auto">
            <a:xfrm>
              <a:off x="2018" y="363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35" name="AutoShape 31"/>
          <p:cNvSpPr>
            <a:spLocks noChangeArrowheads="1"/>
          </p:cNvSpPr>
          <p:nvPr/>
        </p:nvSpPr>
        <p:spPr bwMode="auto">
          <a:xfrm>
            <a:off x="2905920" y="468756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6" name="AutoShape 32"/>
          <p:cNvSpPr>
            <a:spLocks noChangeArrowheads="1"/>
          </p:cNvSpPr>
          <p:nvPr/>
        </p:nvSpPr>
        <p:spPr bwMode="auto">
          <a:xfrm>
            <a:off x="2905920" y="496404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7" name="AutoShape 33"/>
          <p:cNvSpPr>
            <a:spLocks noChangeArrowheads="1"/>
          </p:cNvSpPr>
          <p:nvPr/>
        </p:nvSpPr>
        <p:spPr bwMode="auto">
          <a:xfrm>
            <a:off x="2905920" y="41346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8" name="AutoShape 34"/>
          <p:cNvSpPr>
            <a:spLocks noChangeArrowheads="1"/>
          </p:cNvSpPr>
          <p:nvPr/>
        </p:nvSpPr>
        <p:spPr bwMode="auto">
          <a:xfrm>
            <a:off x="2905920" y="441108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9" name="AutoShape 35"/>
          <p:cNvSpPr>
            <a:spLocks noChangeArrowheads="1"/>
          </p:cNvSpPr>
          <p:nvPr/>
        </p:nvSpPr>
        <p:spPr bwMode="auto">
          <a:xfrm>
            <a:off x="2905920" y="385812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40" name="AutoShape 36"/>
          <p:cNvSpPr>
            <a:spLocks noChangeArrowheads="1"/>
          </p:cNvSpPr>
          <p:nvPr/>
        </p:nvSpPr>
        <p:spPr bwMode="auto">
          <a:xfrm>
            <a:off x="2905920" y="55170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41" name="Rectangle 37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15742" name="Rectangle 38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Allow portions of the page tables to be kept in memory at one time</a:t>
            </a:r>
          </a:p>
        </p:txBody>
      </p:sp>
      <p:grpSp>
        <p:nvGrpSpPr>
          <p:cNvPr id="115743" name="Group 39"/>
          <p:cNvGrpSpPr>
            <a:grpSpLocks/>
          </p:cNvGrpSpPr>
          <p:nvPr/>
        </p:nvGrpSpPr>
        <p:grpSpPr bwMode="auto">
          <a:xfrm>
            <a:off x="7279201" y="2779561"/>
            <a:ext cx="1033920" cy="480960"/>
            <a:chOff x="5055" y="1930"/>
            <a:chExt cx="718" cy="334"/>
          </a:xfrm>
        </p:grpSpPr>
        <p:sp>
          <p:nvSpPr>
            <p:cNvPr id="115808" name="AutoShape 40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9" name="AutoShape 41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115744" name="Group 42"/>
          <p:cNvGrpSpPr>
            <a:grpSpLocks/>
          </p:cNvGrpSpPr>
          <p:nvPr/>
        </p:nvGrpSpPr>
        <p:grpSpPr bwMode="auto">
          <a:xfrm>
            <a:off x="7279201" y="3263401"/>
            <a:ext cx="1033920" cy="480960"/>
            <a:chOff x="5055" y="2266"/>
            <a:chExt cx="718" cy="334"/>
          </a:xfrm>
        </p:grpSpPr>
        <p:sp>
          <p:nvSpPr>
            <p:cNvPr id="115806" name="AutoShape 43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7" name="AutoShape 44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115745" name="Group 45"/>
          <p:cNvGrpSpPr>
            <a:grpSpLocks/>
          </p:cNvGrpSpPr>
          <p:nvPr/>
        </p:nvGrpSpPr>
        <p:grpSpPr bwMode="auto">
          <a:xfrm>
            <a:off x="7279201" y="3747241"/>
            <a:ext cx="1033920" cy="480960"/>
            <a:chOff x="5055" y="2602"/>
            <a:chExt cx="718" cy="334"/>
          </a:xfrm>
        </p:grpSpPr>
        <p:sp>
          <p:nvSpPr>
            <p:cNvPr id="115804" name="AutoShape 46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5" name="AutoShape 47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115746" name="Group 48"/>
          <p:cNvGrpSpPr>
            <a:grpSpLocks/>
          </p:cNvGrpSpPr>
          <p:nvPr/>
        </p:nvGrpSpPr>
        <p:grpSpPr bwMode="auto">
          <a:xfrm>
            <a:off x="7279201" y="5198761"/>
            <a:ext cx="1033920" cy="480960"/>
            <a:chOff x="5055" y="3610"/>
            <a:chExt cx="718" cy="334"/>
          </a:xfrm>
        </p:grpSpPr>
        <p:sp>
          <p:nvSpPr>
            <p:cNvPr id="115802" name="AutoShape 49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3" name="AutoShape 50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115747" name="AutoShape 51"/>
          <p:cNvSpPr>
            <a:spLocks noChangeArrowheads="1"/>
          </p:cNvSpPr>
          <p:nvPr/>
        </p:nvSpPr>
        <p:spPr bwMode="auto">
          <a:xfrm rot="-5400000">
            <a:off x="7538401" y="480276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115748" name="Group 52"/>
          <p:cNvGrpSpPr>
            <a:grpSpLocks/>
          </p:cNvGrpSpPr>
          <p:nvPr/>
        </p:nvGrpSpPr>
        <p:grpSpPr bwMode="auto">
          <a:xfrm>
            <a:off x="7279201" y="4231081"/>
            <a:ext cx="1033920" cy="480960"/>
            <a:chOff x="5055" y="2938"/>
            <a:chExt cx="718" cy="334"/>
          </a:xfrm>
        </p:grpSpPr>
        <p:sp>
          <p:nvSpPr>
            <p:cNvPr id="115800" name="AutoShape 53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1" name="AutoShape 54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115749" name="AutoShape 55"/>
          <p:cNvSpPr>
            <a:spLocks noChangeArrowheads="1"/>
          </p:cNvSpPr>
          <p:nvPr/>
        </p:nvSpPr>
        <p:spPr bwMode="auto">
          <a:xfrm>
            <a:off x="7071841" y="2433960"/>
            <a:ext cx="18129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115750" name="Group 56"/>
          <p:cNvGrpSpPr>
            <a:grpSpLocks/>
          </p:cNvGrpSpPr>
          <p:nvPr/>
        </p:nvGrpSpPr>
        <p:grpSpPr bwMode="auto">
          <a:xfrm>
            <a:off x="6147361" y="3885481"/>
            <a:ext cx="826560" cy="273600"/>
            <a:chOff x="4269" y="2698"/>
            <a:chExt cx="574" cy="190"/>
          </a:xfrm>
        </p:grpSpPr>
        <p:sp>
          <p:nvSpPr>
            <p:cNvPr id="115798" name="AutoShape 57"/>
            <p:cNvSpPr>
              <a:spLocks noChangeArrowheads="1"/>
            </p:cNvSpPr>
            <p:nvPr/>
          </p:nvSpPr>
          <p:spPr bwMode="auto">
            <a:xfrm>
              <a:off x="4269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99" name="AutoShape 58"/>
            <p:cNvSpPr>
              <a:spLocks noChangeArrowheads="1"/>
            </p:cNvSpPr>
            <p:nvPr/>
          </p:nvSpPr>
          <p:spPr bwMode="auto">
            <a:xfrm>
              <a:off x="4269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115751" name="AutoShape 59"/>
          <p:cNvSpPr>
            <a:spLocks noChangeArrowheads="1"/>
          </p:cNvSpPr>
          <p:nvPr/>
        </p:nvSpPr>
        <p:spPr bwMode="auto">
          <a:xfrm>
            <a:off x="4704481" y="3609000"/>
            <a:ext cx="1877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115752" name="Group 60"/>
          <p:cNvGrpSpPr>
            <a:grpSpLocks/>
          </p:cNvGrpSpPr>
          <p:nvPr/>
        </p:nvGrpSpPr>
        <p:grpSpPr bwMode="auto">
          <a:xfrm>
            <a:off x="4834081" y="3885481"/>
            <a:ext cx="1310400" cy="273600"/>
            <a:chOff x="3357" y="2698"/>
            <a:chExt cx="910" cy="190"/>
          </a:xfrm>
        </p:grpSpPr>
        <p:sp>
          <p:nvSpPr>
            <p:cNvPr id="115796" name="AutoShape 61"/>
            <p:cNvSpPr>
              <a:spLocks noChangeArrowheads="1"/>
            </p:cNvSpPr>
            <p:nvPr/>
          </p:nvSpPr>
          <p:spPr bwMode="auto">
            <a:xfrm>
              <a:off x="3357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97" name="AutoShape 62"/>
            <p:cNvSpPr>
              <a:spLocks noChangeArrowheads="1"/>
            </p:cNvSpPr>
            <p:nvPr/>
          </p:nvSpPr>
          <p:spPr bwMode="auto">
            <a:xfrm>
              <a:off x="3357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53" name="Line 63"/>
          <p:cNvSpPr>
            <a:spLocks noChangeShapeType="1"/>
          </p:cNvSpPr>
          <p:nvPr/>
        </p:nvSpPr>
        <p:spPr bwMode="auto">
          <a:xfrm>
            <a:off x="6998400" y="4023721"/>
            <a:ext cx="241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54" name="Group 64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15794" name="AutoShape 6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95" name="AutoShape 66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15755" name="AutoShape 67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6" name="AutoShape 68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7" name="AutoShape 69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8" name="AutoShape 70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9" name="AutoShape 71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0" name="AutoShape 72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61" name="Group 73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15784" name="Group 74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15792" name="AutoShape 7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5793" name="AutoShape 76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5785" name="AutoShape 77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5786" name="Group 78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15790" name="AutoShape 7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5791" name="AutoShape 80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15787" name="Group 81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15788" name="AutoShape 8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5789" name="AutoShape 83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15762" name="Freeform 84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3" name="Freeform 85"/>
          <p:cNvSpPr>
            <a:spLocks/>
          </p:cNvSpPr>
          <p:nvPr/>
        </p:nvSpPr>
        <p:spPr bwMode="auto">
          <a:xfrm>
            <a:off x="3644641" y="2461321"/>
            <a:ext cx="2933280" cy="1395360"/>
          </a:xfrm>
          <a:custGeom>
            <a:avLst/>
            <a:gdLst>
              <a:gd name="T0" fmla="*/ 0 w 8981"/>
              <a:gd name="T1" fmla="*/ 0 h 4275"/>
              <a:gd name="T2" fmla="*/ 0 w 8981"/>
              <a:gd name="T3" fmla="*/ 2147483646 h 4275"/>
              <a:gd name="T4" fmla="*/ 2147483646 w 8981"/>
              <a:gd name="T5" fmla="*/ 2147483646 h 4275"/>
              <a:gd name="T6" fmla="*/ 2147483646 w 8981"/>
              <a:gd name="T7" fmla="*/ 2147483646 h 4275"/>
              <a:gd name="T8" fmla="*/ 0 60000 65536"/>
              <a:gd name="T9" fmla="*/ 0 60000 65536"/>
              <a:gd name="T10" fmla="*/ 0 60000 65536"/>
              <a:gd name="T11" fmla="*/ 0 60000 65536"/>
              <a:gd name="T12" fmla="*/ 0 w 8981"/>
              <a:gd name="T13" fmla="*/ 0 h 4275"/>
              <a:gd name="T14" fmla="*/ 8981 w 8981"/>
              <a:gd name="T15" fmla="*/ 4275 h 4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81" h="4275">
                <a:moveTo>
                  <a:pt x="0" y="0"/>
                </a:moveTo>
                <a:lnTo>
                  <a:pt x="0" y="640"/>
                </a:lnTo>
                <a:lnTo>
                  <a:pt x="8980" y="640"/>
                </a:lnTo>
                <a:lnTo>
                  <a:pt x="8980" y="4274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4" name="Line 86"/>
          <p:cNvSpPr>
            <a:spLocks noChangeShapeType="1"/>
          </p:cNvSpPr>
          <p:nvPr/>
        </p:nvSpPr>
        <p:spPr bwMode="auto">
          <a:xfrm flipV="1">
            <a:off x="4059361" y="4172041"/>
            <a:ext cx="1416960" cy="1365120"/>
          </a:xfrm>
          <a:prstGeom prst="line">
            <a:avLst/>
          </a:prstGeom>
          <a:noFill/>
          <a:ln w="45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5" name="Text Box 87"/>
          <p:cNvSpPr txBox="1">
            <a:spLocks noChangeArrowheads="1"/>
          </p:cNvSpPr>
          <p:nvPr/>
        </p:nvSpPr>
        <p:spPr bwMode="auto">
          <a:xfrm rot="-5400000">
            <a:off x="7615441" y="4790521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grpSp>
        <p:nvGrpSpPr>
          <p:cNvPr id="115766" name="Group 88"/>
          <p:cNvGrpSpPr>
            <a:grpSpLocks/>
          </p:cNvGrpSpPr>
          <p:nvPr/>
        </p:nvGrpSpPr>
        <p:grpSpPr bwMode="auto">
          <a:xfrm>
            <a:off x="2757601" y="5400361"/>
            <a:ext cx="1310400" cy="273600"/>
            <a:chOff x="1915" y="3750"/>
            <a:chExt cx="910" cy="190"/>
          </a:xfrm>
        </p:grpSpPr>
        <p:sp>
          <p:nvSpPr>
            <p:cNvPr id="115782" name="AutoShape 89"/>
            <p:cNvSpPr>
              <a:spLocks noChangeArrowheads="1"/>
            </p:cNvSpPr>
            <p:nvPr/>
          </p:nvSpPr>
          <p:spPr bwMode="auto">
            <a:xfrm>
              <a:off x="1915" y="3750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83" name="AutoShape 90"/>
            <p:cNvSpPr>
              <a:spLocks noChangeArrowheads="1"/>
            </p:cNvSpPr>
            <p:nvPr/>
          </p:nvSpPr>
          <p:spPr bwMode="auto">
            <a:xfrm>
              <a:off x="1915" y="3750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67" name="AutoShape 91"/>
          <p:cNvSpPr>
            <a:spLocks noChangeArrowheads="1"/>
          </p:cNvSpPr>
          <p:nvPr/>
        </p:nvSpPr>
        <p:spPr bwMode="auto">
          <a:xfrm>
            <a:off x="2757601" y="4847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8" name="AutoShape 92"/>
          <p:cNvSpPr>
            <a:spLocks noChangeArrowheads="1"/>
          </p:cNvSpPr>
          <p:nvPr/>
        </p:nvSpPr>
        <p:spPr bwMode="auto">
          <a:xfrm>
            <a:off x="2757601" y="51238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9" name="AutoShape 93"/>
          <p:cNvSpPr>
            <a:spLocks noChangeArrowheads="1"/>
          </p:cNvSpPr>
          <p:nvPr/>
        </p:nvSpPr>
        <p:spPr bwMode="auto">
          <a:xfrm>
            <a:off x="2757601" y="4294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0" name="AutoShape 94"/>
          <p:cNvSpPr>
            <a:spLocks noChangeArrowheads="1"/>
          </p:cNvSpPr>
          <p:nvPr/>
        </p:nvSpPr>
        <p:spPr bwMode="auto">
          <a:xfrm>
            <a:off x="2757601" y="4570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1" name="AutoShape 95"/>
          <p:cNvSpPr>
            <a:spLocks noChangeArrowheads="1"/>
          </p:cNvSpPr>
          <p:nvPr/>
        </p:nvSpPr>
        <p:spPr bwMode="auto">
          <a:xfrm>
            <a:off x="2757601" y="4017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2" name="AutoShape 96"/>
          <p:cNvSpPr>
            <a:spLocks noChangeArrowheads="1"/>
          </p:cNvSpPr>
          <p:nvPr/>
        </p:nvSpPr>
        <p:spPr bwMode="auto">
          <a:xfrm>
            <a:off x="2757601" y="56768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3" name="AutoShape 97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4" name="Freeform 98"/>
          <p:cNvSpPr>
            <a:spLocks/>
          </p:cNvSpPr>
          <p:nvPr/>
        </p:nvSpPr>
        <p:spPr bwMode="auto">
          <a:xfrm>
            <a:off x="2269441" y="2433961"/>
            <a:ext cx="504000" cy="3106080"/>
          </a:xfrm>
          <a:custGeom>
            <a:avLst/>
            <a:gdLst>
              <a:gd name="T0" fmla="*/ 0 w 1545"/>
              <a:gd name="T1" fmla="*/ 0 h 9511"/>
              <a:gd name="T2" fmla="*/ 0 w 1545"/>
              <a:gd name="T3" fmla="*/ 2147483646 h 9511"/>
              <a:gd name="T4" fmla="*/ 2147483646 w 1545"/>
              <a:gd name="T5" fmla="*/ 2147483646 h 9511"/>
              <a:gd name="T6" fmla="*/ 0 60000 65536"/>
              <a:gd name="T7" fmla="*/ 0 60000 65536"/>
              <a:gd name="T8" fmla="*/ 0 60000 65536"/>
              <a:gd name="T9" fmla="*/ 0 w 1545"/>
              <a:gd name="T10" fmla="*/ 0 h 9511"/>
              <a:gd name="T11" fmla="*/ 1545 w 1545"/>
              <a:gd name="T12" fmla="*/ 9511 h 95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5" h="9511">
                <a:moveTo>
                  <a:pt x="0" y="0"/>
                </a:moveTo>
                <a:lnTo>
                  <a:pt x="0" y="9510"/>
                </a:lnTo>
                <a:lnTo>
                  <a:pt x="1544" y="9510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5" name="Line 99"/>
          <p:cNvSpPr>
            <a:spLocks noChangeShapeType="1"/>
          </p:cNvSpPr>
          <p:nvPr/>
        </p:nvSpPr>
        <p:spPr bwMode="auto">
          <a:xfrm>
            <a:off x="2008801" y="4020841"/>
            <a:ext cx="766080" cy="15264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6" name="Text Box 100"/>
          <p:cNvSpPr txBox="1">
            <a:spLocks noChangeArrowheads="1"/>
          </p:cNvSpPr>
          <p:nvPr/>
        </p:nvSpPr>
        <p:spPr bwMode="auto">
          <a:xfrm>
            <a:off x="2888641" y="3456361"/>
            <a:ext cx="4464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7" name="Text Box 101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 i="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 i="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8" name="Text Box 102"/>
          <p:cNvSpPr txBox="1">
            <a:spLocks noChangeArrowheads="1"/>
          </p:cNvSpPr>
          <p:nvPr/>
        </p:nvSpPr>
        <p:spPr bwMode="auto">
          <a:xfrm>
            <a:off x="3114721" y="2962441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 i="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 i="1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Addresses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084881"/>
            <a:ext cx="7896225" cy="1654359"/>
          </a:xfrm>
        </p:spPr>
        <p:txBody>
          <a:bodyPr>
            <a:normAutofit fontScale="700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 </a:t>
            </a:r>
            <a:r>
              <a:rPr lang="en-GB" altLang="en-US" i="1" dirty="0">
                <a:solidFill>
                  <a:srgbClr val="993333"/>
                </a:solidFill>
              </a:rPr>
              <a:t>virtual address</a:t>
            </a:r>
            <a:r>
              <a:rPr lang="en-GB" altLang="en-US" dirty="0"/>
              <a:t> is a memory address that a process uses to access its own memory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virtual address is </a:t>
            </a:r>
            <a:r>
              <a:rPr lang="en-GB" altLang="en-US" i="1" dirty="0">
                <a:solidFill>
                  <a:srgbClr val="993333"/>
                </a:solidFill>
              </a:rPr>
              <a:t>not the same</a:t>
            </a:r>
            <a:r>
              <a:rPr lang="en-GB" altLang="en-US" dirty="0"/>
              <a:t> as the actual physical RAM address in which it is stored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When a process accesses a virtual address, the MMU hardware </a:t>
            </a:r>
            <a:r>
              <a:rPr lang="en-GB" altLang="en-US" i="1" dirty="0">
                <a:solidFill>
                  <a:srgbClr val="993333"/>
                </a:solidFill>
              </a:rPr>
              <a:t>translates</a:t>
            </a:r>
            <a:r>
              <a:rPr lang="en-GB" altLang="en-US" dirty="0"/>
              <a:t> the virtual address into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OS determines the mapping from virtual address to physical address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4707361" y="4262761"/>
            <a:ext cx="1440" cy="292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589921" y="2755081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589921" y="342756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589921" y="607284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589921" y="5560201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707361" y="399348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589921" y="447444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36641" y="3577320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446721" y="4621321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965761" y="5574601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030561" y="6094441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928161" y="4473000"/>
            <a:ext cx="1470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 space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095201" y="6296040"/>
            <a:ext cx="1245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3441" y="2745000"/>
            <a:ext cx="1317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2691361" y="3002761"/>
            <a:ext cx="1440" cy="146736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691361" y="4814281"/>
            <a:ext cx="1440" cy="146160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295680" y="3881161"/>
            <a:ext cx="13075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Stack pointer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275520" y="6126120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Program counter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5827681" y="4019401"/>
            <a:ext cx="38304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5849281" y="6242761"/>
            <a:ext cx="38304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>
            <a:off x="3589921" y="499572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860641" y="5053321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3589921" y="2755081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880801" y="2988361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55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1"/>
          <p:cNvGrpSpPr>
            <a:grpSpLocks/>
          </p:cNvGrpSpPr>
          <p:nvPr/>
        </p:nvGrpSpPr>
        <p:grpSpPr bwMode="auto">
          <a:xfrm>
            <a:off x="2836801" y="3056040"/>
            <a:ext cx="308160" cy="437760"/>
            <a:chOff x="1970" y="2122"/>
            <a:chExt cx="214" cy="304"/>
          </a:xfrm>
        </p:grpSpPr>
        <p:grpSp>
          <p:nvGrpSpPr>
            <p:cNvPr id="117847" name="Group 2"/>
            <p:cNvGrpSpPr>
              <a:grpSpLocks/>
            </p:cNvGrpSpPr>
            <p:nvPr/>
          </p:nvGrpSpPr>
          <p:grpSpPr bwMode="auto">
            <a:xfrm>
              <a:off x="1970" y="2339"/>
              <a:ext cx="213" cy="42"/>
              <a:chOff x="1970" y="2339"/>
              <a:chExt cx="213" cy="42"/>
            </a:xfrm>
          </p:grpSpPr>
          <p:sp>
            <p:nvSpPr>
              <p:cNvPr id="117854" name="AutoShape 3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55" name="AutoShape 4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48" name="AutoShape 5"/>
            <p:cNvSpPr>
              <a:spLocks noChangeArrowheads="1"/>
            </p:cNvSpPr>
            <p:nvPr/>
          </p:nvSpPr>
          <p:spPr bwMode="auto">
            <a:xfrm>
              <a:off x="1970" y="225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49" name="AutoShape 6"/>
            <p:cNvSpPr>
              <a:spLocks noChangeArrowheads="1"/>
            </p:cNvSpPr>
            <p:nvPr/>
          </p:nvSpPr>
          <p:spPr bwMode="auto">
            <a:xfrm>
              <a:off x="1970" y="22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0" name="AutoShape 7"/>
            <p:cNvSpPr>
              <a:spLocks noChangeArrowheads="1"/>
            </p:cNvSpPr>
            <p:nvPr/>
          </p:nvSpPr>
          <p:spPr bwMode="auto">
            <a:xfrm>
              <a:off x="1970" y="21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1" name="AutoShape 8"/>
            <p:cNvSpPr>
              <a:spLocks noChangeArrowheads="1"/>
            </p:cNvSpPr>
            <p:nvPr/>
          </p:nvSpPr>
          <p:spPr bwMode="auto">
            <a:xfrm>
              <a:off x="1970" y="2209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2" name="AutoShape 9"/>
            <p:cNvSpPr>
              <a:spLocks noChangeArrowheads="1"/>
            </p:cNvSpPr>
            <p:nvPr/>
          </p:nvSpPr>
          <p:spPr bwMode="auto">
            <a:xfrm>
              <a:off x="1970" y="21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3" name="AutoShape 10"/>
            <p:cNvSpPr>
              <a:spLocks noChangeArrowheads="1"/>
            </p:cNvSpPr>
            <p:nvPr/>
          </p:nvSpPr>
          <p:spPr bwMode="auto">
            <a:xfrm>
              <a:off x="1970" y="238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7762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17763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Allow portions of the page tables to be kept in memory at one time</a:t>
            </a:r>
          </a:p>
        </p:txBody>
      </p:sp>
      <p:grpSp>
        <p:nvGrpSpPr>
          <p:cNvPr id="117764" name="Group 13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17845" name="AutoShape 14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46" name="AutoShape 1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17765" name="AutoShape 16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6" name="AutoShape 17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7" name="AutoShape 18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8" name="AutoShape 19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9" name="AutoShape 20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0" name="AutoShape 21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7771" name="Group 22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17835" name="Group 23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17843" name="AutoShape 24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44" name="AutoShape 2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7836" name="AutoShape 26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7837" name="Group 27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17841" name="AutoShape 28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42" name="AutoShape 2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17838" name="Group 30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17839" name="AutoShape 31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40" name="AutoShape 3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17772" name="Freeform 33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3" name="AutoShape 34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4" name="Line 35"/>
          <p:cNvSpPr>
            <a:spLocks noChangeShapeType="1"/>
          </p:cNvSpPr>
          <p:nvPr/>
        </p:nvSpPr>
        <p:spPr bwMode="auto">
          <a:xfrm flipV="1">
            <a:off x="2008801" y="3639241"/>
            <a:ext cx="828000" cy="39312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5" name="Text Box 36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6" name="Text Box 37"/>
          <p:cNvSpPr txBox="1">
            <a:spLocks noChangeArrowheads="1"/>
          </p:cNvSpPr>
          <p:nvPr/>
        </p:nvSpPr>
        <p:spPr bwMode="auto">
          <a:xfrm>
            <a:off x="2263681" y="2537640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7777" name="Group 38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17826" name="Group 39"/>
            <p:cNvGrpSpPr>
              <a:grpSpLocks/>
            </p:cNvGrpSpPr>
            <p:nvPr/>
          </p:nvGrpSpPr>
          <p:grpSpPr bwMode="auto">
            <a:xfrm>
              <a:off x="1970" y="2747"/>
              <a:ext cx="213" cy="42"/>
              <a:chOff x="1970" y="2747"/>
              <a:chExt cx="213" cy="42"/>
            </a:xfrm>
          </p:grpSpPr>
          <p:sp>
            <p:nvSpPr>
              <p:cNvPr id="117833" name="AutoShape 40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34" name="AutoShape 41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27" name="AutoShape 42"/>
            <p:cNvSpPr>
              <a:spLocks noChangeArrowheads="1"/>
            </p:cNvSpPr>
            <p:nvPr/>
          </p:nvSpPr>
          <p:spPr bwMode="auto">
            <a:xfrm>
              <a:off x="1970" y="266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8" name="AutoShape 43"/>
            <p:cNvSpPr>
              <a:spLocks noChangeArrowheads="1"/>
            </p:cNvSpPr>
            <p:nvPr/>
          </p:nvSpPr>
          <p:spPr bwMode="auto">
            <a:xfrm>
              <a:off x="1970" y="27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9" name="AutoShape 44"/>
            <p:cNvSpPr>
              <a:spLocks noChangeArrowheads="1"/>
            </p:cNvSpPr>
            <p:nvPr/>
          </p:nvSpPr>
          <p:spPr bwMode="auto">
            <a:xfrm>
              <a:off x="1970" y="257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30" name="AutoShape 45"/>
            <p:cNvSpPr>
              <a:spLocks noChangeArrowheads="1"/>
            </p:cNvSpPr>
            <p:nvPr/>
          </p:nvSpPr>
          <p:spPr bwMode="auto">
            <a:xfrm>
              <a:off x="1970" y="261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31" name="AutoShape 46"/>
            <p:cNvSpPr>
              <a:spLocks noChangeArrowheads="1"/>
            </p:cNvSpPr>
            <p:nvPr/>
          </p:nvSpPr>
          <p:spPr bwMode="auto">
            <a:xfrm>
              <a:off x="1970" y="253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32" name="AutoShape 47"/>
            <p:cNvSpPr>
              <a:spLocks noChangeArrowheads="1"/>
            </p:cNvSpPr>
            <p:nvPr/>
          </p:nvSpPr>
          <p:spPr bwMode="auto">
            <a:xfrm>
              <a:off x="1970" y="27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7778" name="Group 48"/>
          <p:cNvGrpSpPr>
            <a:grpSpLocks/>
          </p:cNvGrpSpPr>
          <p:nvPr/>
        </p:nvGrpSpPr>
        <p:grpSpPr bwMode="auto">
          <a:xfrm>
            <a:off x="2836801" y="4264201"/>
            <a:ext cx="308160" cy="437760"/>
            <a:chOff x="1970" y="2961"/>
            <a:chExt cx="214" cy="304"/>
          </a:xfrm>
        </p:grpSpPr>
        <p:grpSp>
          <p:nvGrpSpPr>
            <p:cNvPr id="117817" name="Group 49"/>
            <p:cNvGrpSpPr>
              <a:grpSpLocks/>
            </p:cNvGrpSpPr>
            <p:nvPr/>
          </p:nvGrpSpPr>
          <p:grpSpPr bwMode="auto">
            <a:xfrm>
              <a:off x="1970" y="3178"/>
              <a:ext cx="213" cy="42"/>
              <a:chOff x="1970" y="3178"/>
              <a:chExt cx="213" cy="42"/>
            </a:xfrm>
          </p:grpSpPr>
          <p:sp>
            <p:nvSpPr>
              <p:cNvPr id="117824" name="AutoShape 50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25" name="AutoShape 51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18" name="AutoShape 52"/>
            <p:cNvSpPr>
              <a:spLocks noChangeArrowheads="1"/>
            </p:cNvSpPr>
            <p:nvPr/>
          </p:nvSpPr>
          <p:spPr bwMode="auto">
            <a:xfrm>
              <a:off x="1970" y="30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9" name="AutoShape 53"/>
            <p:cNvSpPr>
              <a:spLocks noChangeArrowheads="1"/>
            </p:cNvSpPr>
            <p:nvPr/>
          </p:nvSpPr>
          <p:spPr bwMode="auto">
            <a:xfrm>
              <a:off x="1970" y="31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0" name="AutoShape 54"/>
            <p:cNvSpPr>
              <a:spLocks noChangeArrowheads="1"/>
            </p:cNvSpPr>
            <p:nvPr/>
          </p:nvSpPr>
          <p:spPr bwMode="auto">
            <a:xfrm>
              <a:off x="1970" y="30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1" name="AutoShape 55"/>
            <p:cNvSpPr>
              <a:spLocks noChangeArrowheads="1"/>
            </p:cNvSpPr>
            <p:nvPr/>
          </p:nvSpPr>
          <p:spPr bwMode="auto">
            <a:xfrm>
              <a:off x="1970" y="304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2" name="AutoShape 56"/>
            <p:cNvSpPr>
              <a:spLocks noChangeArrowheads="1"/>
            </p:cNvSpPr>
            <p:nvPr/>
          </p:nvSpPr>
          <p:spPr bwMode="auto">
            <a:xfrm>
              <a:off x="1970" y="296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3" name="AutoShape 57"/>
            <p:cNvSpPr>
              <a:spLocks noChangeArrowheads="1"/>
            </p:cNvSpPr>
            <p:nvPr/>
          </p:nvSpPr>
          <p:spPr bwMode="auto">
            <a:xfrm>
              <a:off x="1970" y="32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7779" name="Group 58"/>
          <p:cNvGrpSpPr>
            <a:grpSpLocks/>
          </p:cNvGrpSpPr>
          <p:nvPr/>
        </p:nvGrpSpPr>
        <p:grpSpPr bwMode="auto">
          <a:xfrm>
            <a:off x="2836801" y="4884840"/>
            <a:ext cx="308160" cy="437760"/>
            <a:chOff x="1970" y="3392"/>
            <a:chExt cx="214" cy="304"/>
          </a:xfrm>
        </p:grpSpPr>
        <p:grpSp>
          <p:nvGrpSpPr>
            <p:cNvPr id="117808" name="Group 59"/>
            <p:cNvGrpSpPr>
              <a:grpSpLocks/>
            </p:cNvGrpSpPr>
            <p:nvPr/>
          </p:nvGrpSpPr>
          <p:grpSpPr bwMode="auto">
            <a:xfrm>
              <a:off x="1970" y="3609"/>
              <a:ext cx="213" cy="42"/>
              <a:chOff x="1970" y="3609"/>
              <a:chExt cx="213" cy="42"/>
            </a:xfrm>
          </p:grpSpPr>
          <p:sp>
            <p:nvSpPr>
              <p:cNvPr id="117815" name="AutoShape 60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16" name="AutoShape 61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09" name="AutoShape 62"/>
            <p:cNvSpPr>
              <a:spLocks noChangeArrowheads="1"/>
            </p:cNvSpPr>
            <p:nvPr/>
          </p:nvSpPr>
          <p:spPr bwMode="auto">
            <a:xfrm>
              <a:off x="1970" y="35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0" name="AutoShape 63"/>
            <p:cNvSpPr>
              <a:spLocks noChangeArrowheads="1"/>
            </p:cNvSpPr>
            <p:nvPr/>
          </p:nvSpPr>
          <p:spPr bwMode="auto">
            <a:xfrm>
              <a:off x="1970" y="35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1" name="AutoShape 64"/>
            <p:cNvSpPr>
              <a:spLocks noChangeArrowheads="1"/>
            </p:cNvSpPr>
            <p:nvPr/>
          </p:nvSpPr>
          <p:spPr bwMode="auto">
            <a:xfrm>
              <a:off x="1970" y="34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2" name="AutoShape 65"/>
            <p:cNvSpPr>
              <a:spLocks noChangeArrowheads="1"/>
            </p:cNvSpPr>
            <p:nvPr/>
          </p:nvSpPr>
          <p:spPr bwMode="auto">
            <a:xfrm>
              <a:off x="1970" y="347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3" name="AutoShape 66"/>
            <p:cNvSpPr>
              <a:spLocks noChangeArrowheads="1"/>
            </p:cNvSpPr>
            <p:nvPr/>
          </p:nvSpPr>
          <p:spPr bwMode="auto">
            <a:xfrm>
              <a:off x="1970" y="339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4" name="AutoShape 67"/>
            <p:cNvSpPr>
              <a:spLocks noChangeArrowheads="1"/>
            </p:cNvSpPr>
            <p:nvPr/>
          </p:nvSpPr>
          <p:spPr bwMode="auto">
            <a:xfrm>
              <a:off x="1970" y="36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7780" name="Group 68"/>
          <p:cNvGrpSpPr>
            <a:grpSpLocks/>
          </p:cNvGrpSpPr>
          <p:nvPr/>
        </p:nvGrpSpPr>
        <p:grpSpPr bwMode="auto">
          <a:xfrm>
            <a:off x="2836801" y="5504041"/>
            <a:ext cx="308160" cy="439200"/>
            <a:chOff x="1970" y="3822"/>
            <a:chExt cx="214" cy="305"/>
          </a:xfrm>
        </p:grpSpPr>
        <p:grpSp>
          <p:nvGrpSpPr>
            <p:cNvPr id="117799" name="Group 69"/>
            <p:cNvGrpSpPr>
              <a:grpSpLocks/>
            </p:cNvGrpSpPr>
            <p:nvPr/>
          </p:nvGrpSpPr>
          <p:grpSpPr bwMode="auto">
            <a:xfrm>
              <a:off x="1970" y="4040"/>
              <a:ext cx="213" cy="42"/>
              <a:chOff x="1970" y="4040"/>
              <a:chExt cx="213" cy="42"/>
            </a:xfrm>
          </p:grpSpPr>
          <p:sp>
            <p:nvSpPr>
              <p:cNvPr id="117806" name="AutoShape 70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07" name="AutoShape 71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00" name="AutoShape 72"/>
            <p:cNvSpPr>
              <a:spLocks noChangeArrowheads="1"/>
            </p:cNvSpPr>
            <p:nvPr/>
          </p:nvSpPr>
          <p:spPr bwMode="auto">
            <a:xfrm>
              <a:off x="1970" y="39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1" name="AutoShape 73"/>
            <p:cNvSpPr>
              <a:spLocks noChangeArrowheads="1"/>
            </p:cNvSpPr>
            <p:nvPr/>
          </p:nvSpPr>
          <p:spPr bwMode="auto">
            <a:xfrm>
              <a:off x="1970" y="39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2" name="AutoShape 74"/>
            <p:cNvSpPr>
              <a:spLocks noChangeArrowheads="1"/>
            </p:cNvSpPr>
            <p:nvPr/>
          </p:nvSpPr>
          <p:spPr bwMode="auto">
            <a:xfrm>
              <a:off x="1970" y="386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3" name="AutoShape 75"/>
            <p:cNvSpPr>
              <a:spLocks noChangeArrowheads="1"/>
            </p:cNvSpPr>
            <p:nvPr/>
          </p:nvSpPr>
          <p:spPr bwMode="auto">
            <a:xfrm>
              <a:off x="1970" y="391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4" name="AutoShape 76"/>
            <p:cNvSpPr>
              <a:spLocks noChangeArrowheads="1"/>
            </p:cNvSpPr>
            <p:nvPr/>
          </p:nvSpPr>
          <p:spPr bwMode="auto">
            <a:xfrm>
              <a:off x="1970" y="38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5" name="AutoShape 77"/>
            <p:cNvSpPr>
              <a:spLocks noChangeArrowheads="1"/>
            </p:cNvSpPr>
            <p:nvPr/>
          </p:nvSpPr>
          <p:spPr bwMode="auto">
            <a:xfrm>
              <a:off x="1970" y="408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7781" name="Text Box 78"/>
          <p:cNvSpPr txBox="1">
            <a:spLocks noChangeArrowheads="1"/>
          </p:cNvSpPr>
          <p:nvPr/>
        </p:nvSpPr>
        <p:spPr bwMode="auto">
          <a:xfrm>
            <a:off x="3307681" y="373716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sp>
        <p:nvSpPr>
          <p:cNvPr id="117782" name="Text Box 79"/>
          <p:cNvSpPr txBox="1">
            <a:spLocks noChangeArrowheads="1"/>
          </p:cNvSpPr>
          <p:nvPr/>
        </p:nvSpPr>
        <p:spPr bwMode="auto">
          <a:xfrm>
            <a:off x="3307681" y="438228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pic>
        <p:nvPicPr>
          <p:cNvPr id="117783" name="Picture 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81" y="2405161"/>
            <a:ext cx="734400" cy="76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7" name="Group 81"/>
          <p:cNvGrpSpPr>
            <a:grpSpLocks/>
          </p:cNvGrpSpPr>
          <p:nvPr/>
        </p:nvGrpSpPr>
        <p:grpSpPr bwMode="auto">
          <a:xfrm>
            <a:off x="5492161" y="3172681"/>
            <a:ext cx="308160" cy="966240"/>
            <a:chOff x="3814" y="2203"/>
            <a:chExt cx="214" cy="671"/>
          </a:xfrm>
        </p:grpSpPr>
        <p:grpSp>
          <p:nvGrpSpPr>
            <p:cNvPr id="117788" name="Group 82"/>
            <p:cNvGrpSpPr>
              <a:grpSpLocks/>
            </p:cNvGrpSpPr>
            <p:nvPr/>
          </p:nvGrpSpPr>
          <p:grpSpPr bwMode="auto">
            <a:xfrm>
              <a:off x="3814" y="2569"/>
              <a:ext cx="214" cy="305"/>
              <a:chOff x="3814" y="2569"/>
              <a:chExt cx="214" cy="305"/>
            </a:xfrm>
          </p:grpSpPr>
          <p:grpSp>
            <p:nvGrpSpPr>
              <p:cNvPr id="117790" name="Group 83"/>
              <p:cNvGrpSpPr>
                <a:grpSpLocks/>
              </p:cNvGrpSpPr>
              <p:nvPr/>
            </p:nvGrpSpPr>
            <p:grpSpPr bwMode="auto">
              <a:xfrm>
                <a:off x="3814" y="2787"/>
                <a:ext cx="213" cy="42"/>
                <a:chOff x="3814" y="2787"/>
                <a:chExt cx="213" cy="42"/>
              </a:xfrm>
            </p:grpSpPr>
            <p:sp>
              <p:nvSpPr>
                <p:cNvPr id="117797" name="AutoShape 84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7798" name="AutoShape 85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7791" name="AutoShape 86"/>
              <p:cNvSpPr>
                <a:spLocks noChangeArrowheads="1"/>
              </p:cNvSpPr>
              <p:nvPr/>
            </p:nvSpPr>
            <p:spPr bwMode="auto">
              <a:xfrm>
                <a:off x="3814" y="270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2" name="AutoShape 87"/>
              <p:cNvSpPr>
                <a:spLocks noChangeArrowheads="1"/>
              </p:cNvSpPr>
              <p:nvPr/>
            </p:nvSpPr>
            <p:spPr bwMode="auto">
              <a:xfrm>
                <a:off x="3814" y="274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3" name="AutoShape 88"/>
              <p:cNvSpPr>
                <a:spLocks noChangeArrowheads="1"/>
              </p:cNvSpPr>
              <p:nvPr/>
            </p:nvSpPr>
            <p:spPr bwMode="auto">
              <a:xfrm>
                <a:off x="3814" y="261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4" name="AutoShape 89"/>
              <p:cNvSpPr>
                <a:spLocks noChangeArrowheads="1"/>
              </p:cNvSpPr>
              <p:nvPr/>
            </p:nvSpPr>
            <p:spPr bwMode="auto">
              <a:xfrm>
                <a:off x="3814" y="2657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5" name="AutoShape 90"/>
              <p:cNvSpPr>
                <a:spLocks noChangeArrowheads="1"/>
              </p:cNvSpPr>
              <p:nvPr/>
            </p:nvSpPr>
            <p:spPr bwMode="auto">
              <a:xfrm>
                <a:off x="3814" y="2569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6" name="AutoShape 91"/>
              <p:cNvSpPr>
                <a:spLocks noChangeArrowheads="1"/>
              </p:cNvSpPr>
              <p:nvPr/>
            </p:nvSpPr>
            <p:spPr bwMode="auto">
              <a:xfrm>
                <a:off x="3814" y="283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789" name="Line 92"/>
            <p:cNvSpPr>
              <a:spLocks noChangeShapeType="1"/>
            </p:cNvSpPr>
            <p:nvPr/>
          </p:nvSpPr>
          <p:spPr bwMode="auto">
            <a:xfrm>
              <a:off x="3940" y="2203"/>
              <a:ext cx="1" cy="3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294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1"/>
          <p:cNvGrpSpPr>
            <a:grpSpLocks/>
          </p:cNvGrpSpPr>
          <p:nvPr/>
        </p:nvGrpSpPr>
        <p:grpSpPr bwMode="auto">
          <a:xfrm>
            <a:off x="2836801" y="3056040"/>
            <a:ext cx="308160" cy="437760"/>
            <a:chOff x="1970" y="2122"/>
            <a:chExt cx="214" cy="304"/>
          </a:xfrm>
        </p:grpSpPr>
        <p:grpSp>
          <p:nvGrpSpPr>
            <p:cNvPr id="119906" name="Group 2"/>
            <p:cNvGrpSpPr>
              <a:grpSpLocks/>
            </p:cNvGrpSpPr>
            <p:nvPr/>
          </p:nvGrpSpPr>
          <p:grpSpPr bwMode="auto">
            <a:xfrm>
              <a:off x="1970" y="2339"/>
              <a:ext cx="213" cy="42"/>
              <a:chOff x="1970" y="2339"/>
              <a:chExt cx="213" cy="42"/>
            </a:xfrm>
          </p:grpSpPr>
          <p:sp>
            <p:nvSpPr>
              <p:cNvPr id="119913" name="AutoShape 3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914" name="AutoShape 4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907" name="AutoShape 5"/>
            <p:cNvSpPr>
              <a:spLocks noChangeArrowheads="1"/>
            </p:cNvSpPr>
            <p:nvPr/>
          </p:nvSpPr>
          <p:spPr bwMode="auto">
            <a:xfrm>
              <a:off x="1970" y="225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08" name="AutoShape 6"/>
            <p:cNvSpPr>
              <a:spLocks noChangeArrowheads="1"/>
            </p:cNvSpPr>
            <p:nvPr/>
          </p:nvSpPr>
          <p:spPr bwMode="auto">
            <a:xfrm>
              <a:off x="1970" y="22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09" name="AutoShape 7"/>
            <p:cNvSpPr>
              <a:spLocks noChangeArrowheads="1"/>
            </p:cNvSpPr>
            <p:nvPr/>
          </p:nvSpPr>
          <p:spPr bwMode="auto">
            <a:xfrm>
              <a:off x="1970" y="21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10" name="AutoShape 8"/>
            <p:cNvSpPr>
              <a:spLocks noChangeArrowheads="1"/>
            </p:cNvSpPr>
            <p:nvPr/>
          </p:nvSpPr>
          <p:spPr bwMode="auto">
            <a:xfrm>
              <a:off x="1970" y="2209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11" name="AutoShape 9"/>
            <p:cNvSpPr>
              <a:spLocks noChangeArrowheads="1"/>
            </p:cNvSpPr>
            <p:nvPr/>
          </p:nvSpPr>
          <p:spPr bwMode="auto">
            <a:xfrm>
              <a:off x="1970" y="21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12" name="AutoShape 10"/>
            <p:cNvSpPr>
              <a:spLocks noChangeArrowheads="1"/>
            </p:cNvSpPr>
            <p:nvPr/>
          </p:nvSpPr>
          <p:spPr bwMode="auto">
            <a:xfrm>
              <a:off x="1970" y="238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981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19811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Allow portions of the page tables to be kept in memory at one time</a:t>
            </a:r>
          </a:p>
        </p:txBody>
      </p:sp>
      <p:grpSp>
        <p:nvGrpSpPr>
          <p:cNvPr id="119812" name="Group 13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19904" name="AutoShape 14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05" name="AutoShape 1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19813" name="AutoShape 16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4" name="AutoShape 17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5" name="AutoShape 18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6" name="AutoShape 19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7" name="AutoShape 20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8" name="AutoShape 21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9819" name="Group 22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19894" name="Group 23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19902" name="AutoShape 24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903" name="AutoShape 2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9895" name="AutoShape 26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9896" name="Group 27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19900" name="AutoShape 28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901" name="AutoShape 2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19897" name="Group 30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19898" name="AutoShape 31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99" name="AutoShape 3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19820" name="Freeform 33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1" name="AutoShape 34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2" name="Line 35"/>
          <p:cNvSpPr>
            <a:spLocks noChangeShapeType="1"/>
          </p:cNvSpPr>
          <p:nvPr/>
        </p:nvSpPr>
        <p:spPr bwMode="auto">
          <a:xfrm flipV="1">
            <a:off x="2008801" y="3639241"/>
            <a:ext cx="828000" cy="39312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3" name="Text Box 36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4" name="Text Box 37"/>
          <p:cNvSpPr txBox="1">
            <a:spLocks noChangeArrowheads="1"/>
          </p:cNvSpPr>
          <p:nvPr/>
        </p:nvSpPr>
        <p:spPr bwMode="auto">
          <a:xfrm>
            <a:off x="2263681" y="2537640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9825" name="Group 38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19885" name="Group 39"/>
            <p:cNvGrpSpPr>
              <a:grpSpLocks/>
            </p:cNvGrpSpPr>
            <p:nvPr/>
          </p:nvGrpSpPr>
          <p:grpSpPr bwMode="auto">
            <a:xfrm>
              <a:off x="1970" y="2747"/>
              <a:ext cx="213" cy="42"/>
              <a:chOff x="1970" y="2747"/>
              <a:chExt cx="213" cy="42"/>
            </a:xfrm>
          </p:grpSpPr>
          <p:sp>
            <p:nvSpPr>
              <p:cNvPr id="119892" name="AutoShape 40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93" name="AutoShape 41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86" name="AutoShape 42"/>
            <p:cNvSpPr>
              <a:spLocks noChangeArrowheads="1"/>
            </p:cNvSpPr>
            <p:nvPr/>
          </p:nvSpPr>
          <p:spPr bwMode="auto">
            <a:xfrm>
              <a:off x="1970" y="266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7" name="AutoShape 43"/>
            <p:cNvSpPr>
              <a:spLocks noChangeArrowheads="1"/>
            </p:cNvSpPr>
            <p:nvPr/>
          </p:nvSpPr>
          <p:spPr bwMode="auto">
            <a:xfrm>
              <a:off x="1970" y="27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8" name="AutoShape 44"/>
            <p:cNvSpPr>
              <a:spLocks noChangeArrowheads="1"/>
            </p:cNvSpPr>
            <p:nvPr/>
          </p:nvSpPr>
          <p:spPr bwMode="auto">
            <a:xfrm>
              <a:off x="1970" y="257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9" name="AutoShape 45"/>
            <p:cNvSpPr>
              <a:spLocks noChangeArrowheads="1"/>
            </p:cNvSpPr>
            <p:nvPr/>
          </p:nvSpPr>
          <p:spPr bwMode="auto">
            <a:xfrm>
              <a:off x="1970" y="261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90" name="AutoShape 46"/>
            <p:cNvSpPr>
              <a:spLocks noChangeArrowheads="1"/>
            </p:cNvSpPr>
            <p:nvPr/>
          </p:nvSpPr>
          <p:spPr bwMode="auto">
            <a:xfrm>
              <a:off x="1970" y="253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91" name="AutoShape 47"/>
            <p:cNvSpPr>
              <a:spLocks noChangeArrowheads="1"/>
            </p:cNvSpPr>
            <p:nvPr/>
          </p:nvSpPr>
          <p:spPr bwMode="auto">
            <a:xfrm>
              <a:off x="1970" y="27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9826" name="Group 48"/>
          <p:cNvGrpSpPr>
            <a:grpSpLocks/>
          </p:cNvGrpSpPr>
          <p:nvPr/>
        </p:nvGrpSpPr>
        <p:grpSpPr bwMode="auto">
          <a:xfrm>
            <a:off x="2836801" y="4264201"/>
            <a:ext cx="308160" cy="437760"/>
            <a:chOff x="1970" y="2961"/>
            <a:chExt cx="214" cy="304"/>
          </a:xfrm>
        </p:grpSpPr>
        <p:grpSp>
          <p:nvGrpSpPr>
            <p:cNvPr id="119876" name="Group 49"/>
            <p:cNvGrpSpPr>
              <a:grpSpLocks/>
            </p:cNvGrpSpPr>
            <p:nvPr/>
          </p:nvGrpSpPr>
          <p:grpSpPr bwMode="auto">
            <a:xfrm>
              <a:off x="1970" y="3178"/>
              <a:ext cx="213" cy="42"/>
              <a:chOff x="1970" y="3178"/>
              <a:chExt cx="213" cy="42"/>
            </a:xfrm>
          </p:grpSpPr>
          <p:sp>
            <p:nvSpPr>
              <p:cNvPr id="119883" name="AutoShape 50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84" name="AutoShape 51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77" name="AutoShape 52"/>
            <p:cNvSpPr>
              <a:spLocks noChangeArrowheads="1"/>
            </p:cNvSpPr>
            <p:nvPr/>
          </p:nvSpPr>
          <p:spPr bwMode="auto">
            <a:xfrm>
              <a:off x="1970" y="30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8" name="AutoShape 53"/>
            <p:cNvSpPr>
              <a:spLocks noChangeArrowheads="1"/>
            </p:cNvSpPr>
            <p:nvPr/>
          </p:nvSpPr>
          <p:spPr bwMode="auto">
            <a:xfrm>
              <a:off x="1970" y="31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9" name="AutoShape 54"/>
            <p:cNvSpPr>
              <a:spLocks noChangeArrowheads="1"/>
            </p:cNvSpPr>
            <p:nvPr/>
          </p:nvSpPr>
          <p:spPr bwMode="auto">
            <a:xfrm>
              <a:off x="1970" y="30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0" name="AutoShape 55"/>
            <p:cNvSpPr>
              <a:spLocks noChangeArrowheads="1"/>
            </p:cNvSpPr>
            <p:nvPr/>
          </p:nvSpPr>
          <p:spPr bwMode="auto">
            <a:xfrm>
              <a:off x="1970" y="304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1" name="AutoShape 56"/>
            <p:cNvSpPr>
              <a:spLocks noChangeArrowheads="1"/>
            </p:cNvSpPr>
            <p:nvPr/>
          </p:nvSpPr>
          <p:spPr bwMode="auto">
            <a:xfrm>
              <a:off x="1970" y="296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2" name="AutoShape 57"/>
            <p:cNvSpPr>
              <a:spLocks noChangeArrowheads="1"/>
            </p:cNvSpPr>
            <p:nvPr/>
          </p:nvSpPr>
          <p:spPr bwMode="auto">
            <a:xfrm>
              <a:off x="1970" y="32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9827" name="Group 58"/>
          <p:cNvGrpSpPr>
            <a:grpSpLocks/>
          </p:cNvGrpSpPr>
          <p:nvPr/>
        </p:nvGrpSpPr>
        <p:grpSpPr bwMode="auto">
          <a:xfrm>
            <a:off x="2836801" y="4884840"/>
            <a:ext cx="308160" cy="437760"/>
            <a:chOff x="1970" y="3392"/>
            <a:chExt cx="214" cy="304"/>
          </a:xfrm>
        </p:grpSpPr>
        <p:grpSp>
          <p:nvGrpSpPr>
            <p:cNvPr id="119867" name="Group 59"/>
            <p:cNvGrpSpPr>
              <a:grpSpLocks/>
            </p:cNvGrpSpPr>
            <p:nvPr/>
          </p:nvGrpSpPr>
          <p:grpSpPr bwMode="auto">
            <a:xfrm>
              <a:off x="1970" y="3609"/>
              <a:ext cx="213" cy="42"/>
              <a:chOff x="1970" y="3609"/>
              <a:chExt cx="213" cy="42"/>
            </a:xfrm>
          </p:grpSpPr>
          <p:sp>
            <p:nvSpPr>
              <p:cNvPr id="119874" name="AutoShape 60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75" name="AutoShape 61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68" name="AutoShape 62"/>
            <p:cNvSpPr>
              <a:spLocks noChangeArrowheads="1"/>
            </p:cNvSpPr>
            <p:nvPr/>
          </p:nvSpPr>
          <p:spPr bwMode="auto">
            <a:xfrm>
              <a:off x="1970" y="35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9" name="AutoShape 63"/>
            <p:cNvSpPr>
              <a:spLocks noChangeArrowheads="1"/>
            </p:cNvSpPr>
            <p:nvPr/>
          </p:nvSpPr>
          <p:spPr bwMode="auto">
            <a:xfrm>
              <a:off x="1970" y="35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0" name="AutoShape 64"/>
            <p:cNvSpPr>
              <a:spLocks noChangeArrowheads="1"/>
            </p:cNvSpPr>
            <p:nvPr/>
          </p:nvSpPr>
          <p:spPr bwMode="auto">
            <a:xfrm>
              <a:off x="1970" y="34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1" name="AutoShape 65"/>
            <p:cNvSpPr>
              <a:spLocks noChangeArrowheads="1"/>
            </p:cNvSpPr>
            <p:nvPr/>
          </p:nvSpPr>
          <p:spPr bwMode="auto">
            <a:xfrm>
              <a:off x="1970" y="347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2" name="AutoShape 66"/>
            <p:cNvSpPr>
              <a:spLocks noChangeArrowheads="1"/>
            </p:cNvSpPr>
            <p:nvPr/>
          </p:nvSpPr>
          <p:spPr bwMode="auto">
            <a:xfrm>
              <a:off x="1970" y="339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3" name="AutoShape 67"/>
            <p:cNvSpPr>
              <a:spLocks noChangeArrowheads="1"/>
            </p:cNvSpPr>
            <p:nvPr/>
          </p:nvSpPr>
          <p:spPr bwMode="auto">
            <a:xfrm>
              <a:off x="1970" y="36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9828" name="Group 68"/>
          <p:cNvGrpSpPr>
            <a:grpSpLocks/>
          </p:cNvGrpSpPr>
          <p:nvPr/>
        </p:nvGrpSpPr>
        <p:grpSpPr bwMode="auto">
          <a:xfrm>
            <a:off x="2836801" y="5504041"/>
            <a:ext cx="308160" cy="439200"/>
            <a:chOff x="1970" y="3822"/>
            <a:chExt cx="214" cy="305"/>
          </a:xfrm>
        </p:grpSpPr>
        <p:grpSp>
          <p:nvGrpSpPr>
            <p:cNvPr id="119858" name="Group 69"/>
            <p:cNvGrpSpPr>
              <a:grpSpLocks/>
            </p:cNvGrpSpPr>
            <p:nvPr/>
          </p:nvGrpSpPr>
          <p:grpSpPr bwMode="auto">
            <a:xfrm>
              <a:off x="1970" y="4040"/>
              <a:ext cx="213" cy="42"/>
              <a:chOff x="1970" y="4040"/>
              <a:chExt cx="213" cy="42"/>
            </a:xfrm>
          </p:grpSpPr>
          <p:sp>
            <p:nvSpPr>
              <p:cNvPr id="119865" name="AutoShape 70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66" name="AutoShape 71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59" name="AutoShape 72"/>
            <p:cNvSpPr>
              <a:spLocks noChangeArrowheads="1"/>
            </p:cNvSpPr>
            <p:nvPr/>
          </p:nvSpPr>
          <p:spPr bwMode="auto">
            <a:xfrm>
              <a:off x="1970" y="39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0" name="AutoShape 73"/>
            <p:cNvSpPr>
              <a:spLocks noChangeArrowheads="1"/>
            </p:cNvSpPr>
            <p:nvPr/>
          </p:nvSpPr>
          <p:spPr bwMode="auto">
            <a:xfrm>
              <a:off x="1970" y="39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1" name="AutoShape 74"/>
            <p:cNvSpPr>
              <a:spLocks noChangeArrowheads="1"/>
            </p:cNvSpPr>
            <p:nvPr/>
          </p:nvSpPr>
          <p:spPr bwMode="auto">
            <a:xfrm>
              <a:off x="1970" y="386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2" name="AutoShape 75"/>
            <p:cNvSpPr>
              <a:spLocks noChangeArrowheads="1"/>
            </p:cNvSpPr>
            <p:nvPr/>
          </p:nvSpPr>
          <p:spPr bwMode="auto">
            <a:xfrm>
              <a:off x="1970" y="391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3" name="AutoShape 76"/>
            <p:cNvSpPr>
              <a:spLocks noChangeArrowheads="1"/>
            </p:cNvSpPr>
            <p:nvPr/>
          </p:nvSpPr>
          <p:spPr bwMode="auto">
            <a:xfrm>
              <a:off x="1970" y="38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4" name="AutoShape 77"/>
            <p:cNvSpPr>
              <a:spLocks noChangeArrowheads="1"/>
            </p:cNvSpPr>
            <p:nvPr/>
          </p:nvSpPr>
          <p:spPr bwMode="auto">
            <a:xfrm>
              <a:off x="1970" y="408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9829" name="Text Box 78"/>
          <p:cNvSpPr txBox="1">
            <a:spLocks noChangeArrowheads="1"/>
          </p:cNvSpPr>
          <p:nvPr/>
        </p:nvSpPr>
        <p:spPr bwMode="auto">
          <a:xfrm>
            <a:off x="3307681" y="438228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pic>
        <p:nvPicPr>
          <p:cNvPr id="119830" name="Picture 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81" y="2405161"/>
            <a:ext cx="734400" cy="76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19831" name="Group 80"/>
          <p:cNvGrpSpPr>
            <a:grpSpLocks/>
          </p:cNvGrpSpPr>
          <p:nvPr/>
        </p:nvGrpSpPr>
        <p:grpSpPr bwMode="auto">
          <a:xfrm>
            <a:off x="5492161" y="3172681"/>
            <a:ext cx="308160" cy="966240"/>
            <a:chOff x="3814" y="2203"/>
            <a:chExt cx="214" cy="671"/>
          </a:xfrm>
        </p:grpSpPr>
        <p:grpSp>
          <p:nvGrpSpPr>
            <p:cNvPr id="119847" name="Group 81"/>
            <p:cNvGrpSpPr>
              <a:grpSpLocks/>
            </p:cNvGrpSpPr>
            <p:nvPr/>
          </p:nvGrpSpPr>
          <p:grpSpPr bwMode="auto">
            <a:xfrm>
              <a:off x="3814" y="2569"/>
              <a:ext cx="214" cy="305"/>
              <a:chOff x="3814" y="2569"/>
              <a:chExt cx="214" cy="305"/>
            </a:xfrm>
          </p:grpSpPr>
          <p:grpSp>
            <p:nvGrpSpPr>
              <p:cNvPr id="119849" name="Group 82"/>
              <p:cNvGrpSpPr>
                <a:grpSpLocks/>
              </p:cNvGrpSpPr>
              <p:nvPr/>
            </p:nvGrpSpPr>
            <p:grpSpPr bwMode="auto">
              <a:xfrm>
                <a:off x="3814" y="2787"/>
                <a:ext cx="213" cy="42"/>
                <a:chOff x="3814" y="2787"/>
                <a:chExt cx="213" cy="42"/>
              </a:xfrm>
            </p:grpSpPr>
            <p:sp>
              <p:nvSpPr>
                <p:cNvPr id="119856" name="AutoShape 83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9857" name="AutoShape 84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9850" name="AutoShape 85"/>
              <p:cNvSpPr>
                <a:spLocks noChangeArrowheads="1"/>
              </p:cNvSpPr>
              <p:nvPr/>
            </p:nvSpPr>
            <p:spPr bwMode="auto">
              <a:xfrm>
                <a:off x="3814" y="270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1" name="AutoShape 86"/>
              <p:cNvSpPr>
                <a:spLocks noChangeArrowheads="1"/>
              </p:cNvSpPr>
              <p:nvPr/>
            </p:nvSpPr>
            <p:spPr bwMode="auto">
              <a:xfrm>
                <a:off x="3814" y="274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2" name="AutoShape 87"/>
              <p:cNvSpPr>
                <a:spLocks noChangeArrowheads="1"/>
              </p:cNvSpPr>
              <p:nvPr/>
            </p:nvSpPr>
            <p:spPr bwMode="auto">
              <a:xfrm>
                <a:off x="3814" y="261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3" name="AutoShape 88"/>
              <p:cNvSpPr>
                <a:spLocks noChangeArrowheads="1"/>
              </p:cNvSpPr>
              <p:nvPr/>
            </p:nvSpPr>
            <p:spPr bwMode="auto">
              <a:xfrm>
                <a:off x="3814" y="2657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4" name="AutoShape 89"/>
              <p:cNvSpPr>
                <a:spLocks noChangeArrowheads="1"/>
              </p:cNvSpPr>
              <p:nvPr/>
            </p:nvSpPr>
            <p:spPr bwMode="auto">
              <a:xfrm>
                <a:off x="3814" y="2569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5" name="AutoShape 90"/>
              <p:cNvSpPr>
                <a:spLocks noChangeArrowheads="1"/>
              </p:cNvSpPr>
              <p:nvPr/>
            </p:nvSpPr>
            <p:spPr bwMode="auto">
              <a:xfrm>
                <a:off x="3814" y="283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48" name="Line 91"/>
            <p:cNvSpPr>
              <a:spLocks noChangeShapeType="1"/>
            </p:cNvSpPr>
            <p:nvPr/>
          </p:nvSpPr>
          <p:spPr bwMode="auto">
            <a:xfrm>
              <a:off x="3940" y="2203"/>
              <a:ext cx="1" cy="3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20" name="Group 92"/>
          <p:cNvGrpSpPr>
            <a:grpSpLocks/>
          </p:cNvGrpSpPr>
          <p:nvPr/>
        </p:nvGrpSpPr>
        <p:grpSpPr bwMode="auto">
          <a:xfrm>
            <a:off x="2836800" y="3643560"/>
            <a:ext cx="2649600" cy="437760"/>
            <a:chOff x="1970" y="2530"/>
            <a:chExt cx="1840" cy="304"/>
          </a:xfrm>
        </p:grpSpPr>
        <p:grpSp>
          <p:nvGrpSpPr>
            <p:cNvPr id="119836" name="Group 93"/>
            <p:cNvGrpSpPr>
              <a:grpSpLocks/>
            </p:cNvGrpSpPr>
            <p:nvPr/>
          </p:nvGrpSpPr>
          <p:grpSpPr bwMode="auto">
            <a:xfrm>
              <a:off x="1970" y="2530"/>
              <a:ext cx="214" cy="304"/>
              <a:chOff x="1970" y="2530"/>
              <a:chExt cx="214" cy="304"/>
            </a:xfrm>
          </p:grpSpPr>
          <p:grpSp>
            <p:nvGrpSpPr>
              <p:cNvPr id="119838" name="Group 94"/>
              <p:cNvGrpSpPr>
                <a:grpSpLocks/>
              </p:cNvGrpSpPr>
              <p:nvPr/>
            </p:nvGrpSpPr>
            <p:grpSpPr bwMode="auto">
              <a:xfrm>
                <a:off x="1970" y="2747"/>
                <a:ext cx="213" cy="42"/>
                <a:chOff x="1970" y="2747"/>
                <a:chExt cx="213" cy="42"/>
              </a:xfrm>
            </p:grpSpPr>
            <p:sp>
              <p:nvSpPr>
                <p:cNvPr id="119845" name="AutoShape 95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9846" name="AutoShape 96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9839" name="AutoShape 97"/>
              <p:cNvSpPr>
                <a:spLocks noChangeArrowheads="1"/>
              </p:cNvSpPr>
              <p:nvPr/>
            </p:nvSpPr>
            <p:spPr bwMode="auto">
              <a:xfrm>
                <a:off x="1970" y="266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0" name="AutoShape 98"/>
              <p:cNvSpPr>
                <a:spLocks noChangeArrowheads="1"/>
              </p:cNvSpPr>
              <p:nvPr/>
            </p:nvSpPr>
            <p:spPr bwMode="auto">
              <a:xfrm>
                <a:off x="1970" y="270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1" name="AutoShape 99"/>
              <p:cNvSpPr>
                <a:spLocks noChangeArrowheads="1"/>
              </p:cNvSpPr>
              <p:nvPr/>
            </p:nvSpPr>
            <p:spPr bwMode="auto">
              <a:xfrm>
                <a:off x="1970" y="257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2" name="AutoShape 100"/>
              <p:cNvSpPr>
                <a:spLocks noChangeArrowheads="1"/>
              </p:cNvSpPr>
              <p:nvPr/>
            </p:nvSpPr>
            <p:spPr bwMode="auto">
              <a:xfrm>
                <a:off x="1970" y="2616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3" name="AutoShape 101"/>
              <p:cNvSpPr>
                <a:spLocks noChangeArrowheads="1"/>
              </p:cNvSpPr>
              <p:nvPr/>
            </p:nvSpPr>
            <p:spPr bwMode="auto">
              <a:xfrm>
                <a:off x="1970" y="253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4" name="AutoShape 102"/>
              <p:cNvSpPr>
                <a:spLocks noChangeArrowheads="1"/>
              </p:cNvSpPr>
              <p:nvPr/>
            </p:nvSpPr>
            <p:spPr bwMode="auto">
              <a:xfrm>
                <a:off x="1970" y="279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37" name="Line 103"/>
            <p:cNvSpPr>
              <a:spLocks noChangeShapeType="1"/>
            </p:cNvSpPr>
            <p:nvPr/>
          </p:nvSpPr>
          <p:spPr bwMode="auto">
            <a:xfrm flipH="1">
              <a:off x="2177" y="2695"/>
              <a:ext cx="163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63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1"/>
          <p:cNvGrpSpPr>
            <a:grpSpLocks/>
          </p:cNvGrpSpPr>
          <p:nvPr/>
        </p:nvGrpSpPr>
        <p:grpSpPr bwMode="auto">
          <a:xfrm>
            <a:off x="2836801" y="3056040"/>
            <a:ext cx="308160" cy="437760"/>
            <a:chOff x="1970" y="2122"/>
            <a:chExt cx="214" cy="304"/>
          </a:xfrm>
        </p:grpSpPr>
        <p:grpSp>
          <p:nvGrpSpPr>
            <p:cNvPr id="121969" name="Group 2"/>
            <p:cNvGrpSpPr>
              <a:grpSpLocks/>
            </p:cNvGrpSpPr>
            <p:nvPr/>
          </p:nvGrpSpPr>
          <p:grpSpPr bwMode="auto">
            <a:xfrm>
              <a:off x="1970" y="2339"/>
              <a:ext cx="213" cy="42"/>
              <a:chOff x="1970" y="2339"/>
              <a:chExt cx="213" cy="42"/>
            </a:xfrm>
          </p:grpSpPr>
          <p:sp>
            <p:nvSpPr>
              <p:cNvPr id="121976" name="AutoShape 3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77" name="AutoShape 4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70" name="AutoShape 5"/>
            <p:cNvSpPr>
              <a:spLocks noChangeArrowheads="1"/>
            </p:cNvSpPr>
            <p:nvPr/>
          </p:nvSpPr>
          <p:spPr bwMode="auto">
            <a:xfrm>
              <a:off x="1970" y="225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1" name="AutoShape 6"/>
            <p:cNvSpPr>
              <a:spLocks noChangeArrowheads="1"/>
            </p:cNvSpPr>
            <p:nvPr/>
          </p:nvSpPr>
          <p:spPr bwMode="auto">
            <a:xfrm>
              <a:off x="1970" y="22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2" name="AutoShape 7"/>
            <p:cNvSpPr>
              <a:spLocks noChangeArrowheads="1"/>
            </p:cNvSpPr>
            <p:nvPr/>
          </p:nvSpPr>
          <p:spPr bwMode="auto">
            <a:xfrm>
              <a:off x="1970" y="21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3" name="AutoShape 8"/>
            <p:cNvSpPr>
              <a:spLocks noChangeArrowheads="1"/>
            </p:cNvSpPr>
            <p:nvPr/>
          </p:nvSpPr>
          <p:spPr bwMode="auto">
            <a:xfrm>
              <a:off x="1970" y="2209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4" name="AutoShape 9"/>
            <p:cNvSpPr>
              <a:spLocks noChangeArrowheads="1"/>
            </p:cNvSpPr>
            <p:nvPr/>
          </p:nvSpPr>
          <p:spPr bwMode="auto">
            <a:xfrm>
              <a:off x="1970" y="21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5" name="AutoShape 10"/>
            <p:cNvSpPr>
              <a:spLocks noChangeArrowheads="1"/>
            </p:cNvSpPr>
            <p:nvPr/>
          </p:nvSpPr>
          <p:spPr bwMode="auto">
            <a:xfrm>
              <a:off x="1970" y="238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185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21859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Allow portions of the page tables to be kept in memory at one time</a:t>
            </a:r>
          </a:p>
        </p:txBody>
      </p:sp>
      <p:grpSp>
        <p:nvGrpSpPr>
          <p:cNvPr id="121860" name="Group 13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21967" name="AutoShape 14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68" name="AutoShape 1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21861" name="AutoShape 16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2" name="AutoShape 17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3" name="AutoShape 18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4" name="AutoShape 19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5" name="AutoShape 20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6" name="AutoShape 21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21867" name="Group 22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21957" name="Group 23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21965" name="AutoShape 24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66" name="AutoShape 2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21958" name="AutoShape 26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21959" name="Group 27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21963" name="AutoShape 28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64" name="AutoShape 2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21960" name="Group 30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21961" name="AutoShape 31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62" name="AutoShape 3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21868" name="Freeform 33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9" name="AutoShape 34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70" name="Line 35"/>
          <p:cNvSpPr>
            <a:spLocks noChangeShapeType="1"/>
          </p:cNvSpPr>
          <p:nvPr/>
        </p:nvSpPr>
        <p:spPr bwMode="auto">
          <a:xfrm flipV="1">
            <a:off x="2008801" y="3639241"/>
            <a:ext cx="828000" cy="39312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71" name="Text Box 36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72" name="Text Box 37"/>
          <p:cNvSpPr txBox="1">
            <a:spLocks noChangeArrowheads="1"/>
          </p:cNvSpPr>
          <p:nvPr/>
        </p:nvSpPr>
        <p:spPr bwMode="auto">
          <a:xfrm>
            <a:off x="2263681" y="2537640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21873" name="Group 38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21948" name="Group 39"/>
            <p:cNvGrpSpPr>
              <a:grpSpLocks/>
            </p:cNvGrpSpPr>
            <p:nvPr/>
          </p:nvGrpSpPr>
          <p:grpSpPr bwMode="auto">
            <a:xfrm>
              <a:off x="1970" y="2747"/>
              <a:ext cx="213" cy="42"/>
              <a:chOff x="1970" y="2747"/>
              <a:chExt cx="213" cy="42"/>
            </a:xfrm>
          </p:grpSpPr>
          <p:sp>
            <p:nvSpPr>
              <p:cNvPr id="121955" name="AutoShape 40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56" name="AutoShape 41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49" name="AutoShape 42"/>
            <p:cNvSpPr>
              <a:spLocks noChangeArrowheads="1"/>
            </p:cNvSpPr>
            <p:nvPr/>
          </p:nvSpPr>
          <p:spPr bwMode="auto">
            <a:xfrm>
              <a:off x="1970" y="266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0" name="AutoShape 43"/>
            <p:cNvSpPr>
              <a:spLocks noChangeArrowheads="1"/>
            </p:cNvSpPr>
            <p:nvPr/>
          </p:nvSpPr>
          <p:spPr bwMode="auto">
            <a:xfrm>
              <a:off x="1970" y="27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1" name="AutoShape 44"/>
            <p:cNvSpPr>
              <a:spLocks noChangeArrowheads="1"/>
            </p:cNvSpPr>
            <p:nvPr/>
          </p:nvSpPr>
          <p:spPr bwMode="auto">
            <a:xfrm>
              <a:off x="1970" y="257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2" name="AutoShape 45"/>
            <p:cNvSpPr>
              <a:spLocks noChangeArrowheads="1"/>
            </p:cNvSpPr>
            <p:nvPr/>
          </p:nvSpPr>
          <p:spPr bwMode="auto">
            <a:xfrm>
              <a:off x="1970" y="261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3" name="AutoShape 46"/>
            <p:cNvSpPr>
              <a:spLocks noChangeArrowheads="1"/>
            </p:cNvSpPr>
            <p:nvPr/>
          </p:nvSpPr>
          <p:spPr bwMode="auto">
            <a:xfrm>
              <a:off x="1970" y="253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4" name="AutoShape 47"/>
            <p:cNvSpPr>
              <a:spLocks noChangeArrowheads="1"/>
            </p:cNvSpPr>
            <p:nvPr/>
          </p:nvSpPr>
          <p:spPr bwMode="auto">
            <a:xfrm>
              <a:off x="1970" y="27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1874" name="Group 48"/>
          <p:cNvGrpSpPr>
            <a:grpSpLocks/>
          </p:cNvGrpSpPr>
          <p:nvPr/>
        </p:nvGrpSpPr>
        <p:grpSpPr bwMode="auto">
          <a:xfrm>
            <a:off x="2836801" y="4264201"/>
            <a:ext cx="308160" cy="437760"/>
            <a:chOff x="1970" y="2961"/>
            <a:chExt cx="214" cy="304"/>
          </a:xfrm>
        </p:grpSpPr>
        <p:grpSp>
          <p:nvGrpSpPr>
            <p:cNvPr id="121939" name="Group 49"/>
            <p:cNvGrpSpPr>
              <a:grpSpLocks/>
            </p:cNvGrpSpPr>
            <p:nvPr/>
          </p:nvGrpSpPr>
          <p:grpSpPr bwMode="auto">
            <a:xfrm>
              <a:off x="1970" y="3178"/>
              <a:ext cx="213" cy="42"/>
              <a:chOff x="1970" y="3178"/>
              <a:chExt cx="213" cy="42"/>
            </a:xfrm>
          </p:grpSpPr>
          <p:sp>
            <p:nvSpPr>
              <p:cNvPr id="121946" name="AutoShape 50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47" name="AutoShape 51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40" name="AutoShape 52"/>
            <p:cNvSpPr>
              <a:spLocks noChangeArrowheads="1"/>
            </p:cNvSpPr>
            <p:nvPr/>
          </p:nvSpPr>
          <p:spPr bwMode="auto">
            <a:xfrm>
              <a:off x="1970" y="30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1" name="AutoShape 53"/>
            <p:cNvSpPr>
              <a:spLocks noChangeArrowheads="1"/>
            </p:cNvSpPr>
            <p:nvPr/>
          </p:nvSpPr>
          <p:spPr bwMode="auto">
            <a:xfrm>
              <a:off x="1970" y="31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2" name="AutoShape 54"/>
            <p:cNvSpPr>
              <a:spLocks noChangeArrowheads="1"/>
            </p:cNvSpPr>
            <p:nvPr/>
          </p:nvSpPr>
          <p:spPr bwMode="auto">
            <a:xfrm>
              <a:off x="1970" y="30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3" name="AutoShape 55"/>
            <p:cNvSpPr>
              <a:spLocks noChangeArrowheads="1"/>
            </p:cNvSpPr>
            <p:nvPr/>
          </p:nvSpPr>
          <p:spPr bwMode="auto">
            <a:xfrm>
              <a:off x="1970" y="304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4" name="AutoShape 56"/>
            <p:cNvSpPr>
              <a:spLocks noChangeArrowheads="1"/>
            </p:cNvSpPr>
            <p:nvPr/>
          </p:nvSpPr>
          <p:spPr bwMode="auto">
            <a:xfrm>
              <a:off x="1970" y="296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5" name="AutoShape 57"/>
            <p:cNvSpPr>
              <a:spLocks noChangeArrowheads="1"/>
            </p:cNvSpPr>
            <p:nvPr/>
          </p:nvSpPr>
          <p:spPr bwMode="auto">
            <a:xfrm>
              <a:off x="1970" y="32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1875" name="Group 58"/>
          <p:cNvGrpSpPr>
            <a:grpSpLocks/>
          </p:cNvGrpSpPr>
          <p:nvPr/>
        </p:nvGrpSpPr>
        <p:grpSpPr bwMode="auto">
          <a:xfrm>
            <a:off x="2836801" y="4884840"/>
            <a:ext cx="308160" cy="437760"/>
            <a:chOff x="1970" y="3392"/>
            <a:chExt cx="214" cy="304"/>
          </a:xfrm>
        </p:grpSpPr>
        <p:grpSp>
          <p:nvGrpSpPr>
            <p:cNvPr id="121930" name="Group 59"/>
            <p:cNvGrpSpPr>
              <a:grpSpLocks/>
            </p:cNvGrpSpPr>
            <p:nvPr/>
          </p:nvGrpSpPr>
          <p:grpSpPr bwMode="auto">
            <a:xfrm>
              <a:off x="1970" y="3609"/>
              <a:ext cx="213" cy="42"/>
              <a:chOff x="1970" y="3609"/>
              <a:chExt cx="213" cy="42"/>
            </a:xfrm>
          </p:grpSpPr>
          <p:sp>
            <p:nvSpPr>
              <p:cNvPr id="121937" name="AutoShape 60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38" name="AutoShape 61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31" name="AutoShape 62"/>
            <p:cNvSpPr>
              <a:spLocks noChangeArrowheads="1"/>
            </p:cNvSpPr>
            <p:nvPr/>
          </p:nvSpPr>
          <p:spPr bwMode="auto">
            <a:xfrm>
              <a:off x="1970" y="35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2" name="AutoShape 63"/>
            <p:cNvSpPr>
              <a:spLocks noChangeArrowheads="1"/>
            </p:cNvSpPr>
            <p:nvPr/>
          </p:nvSpPr>
          <p:spPr bwMode="auto">
            <a:xfrm>
              <a:off x="1970" y="35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3" name="AutoShape 64"/>
            <p:cNvSpPr>
              <a:spLocks noChangeArrowheads="1"/>
            </p:cNvSpPr>
            <p:nvPr/>
          </p:nvSpPr>
          <p:spPr bwMode="auto">
            <a:xfrm>
              <a:off x="1970" y="34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4" name="AutoShape 65"/>
            <p:cNvSpPr>
              <a:spLocks noChangeArrowheads="1"/>
            </p:cNvSpPr>
            <p:nvPr/>
          </p:nvSpPr>
          <p:spPr bwMode="auto">
            <a:xfrm>
              <a:off x="1970" y="347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5" name="AutoShape 66"/>
            <p:cNvSpPr>
              <a:spLocks noChangeArrowheads="1"/>
            </p:cNvSpPr>
            <p:nvPr/>
          </p:nvSpPr>
          <p:spPr bwMode="auto">
            <a:xfrm>
              <a:off x="1970" y="339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6" name="AutoShape 67"/>
            <p:cNvSpPr>
              <a:spLocks noChangeArrowheads="1"/>
            </p:cNvSpPr>
            <p:nvPr/>
          </p:nvSpPr>
          <p:spPr bwMode="auto">
            <a:xfrm>
              <a:off x="1970" y="36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1876" name="Group 68"/>
          <p:cNvGrpSpPr>
            <a:grpSpLocks/>
          </p:cNvGrpSpPr>
          <p:nvPr/>
        </p:nvGrpSpPr>
        <p:grpSpPr bwMode="auto">
          <a:xfrm>
            <a:off x="2836801" y="5504041"/>
            <a:ext cx="308160" cy="439200"/>
            <a:chOff x="1970" y="3822"/>
            <a:chExt cx="214" cy="305"/>
          </a:xfrm>
        </p:grpSpPr>
        <p:grpSp>
          <p:nvGrpSpPr>
            <p:cNvPr id="121921" name="Group 69"/>
            <p:cNvGrpSpPr>
              <a:grpSpLocks/>
            </p:cNvGrpSpPr>
            <p:nvPr/>
          </p:nvGrpSpPr>
          <p:grpSpPr bwMode="auto">
            <a:xfrm>
              <a:off x="1970" y="4040"/>
              <a:ext cx="213" cy="42"/>
              <a:chOff x="1970" y="4040"/>
              <a:chExt cx="213" cy="42"/>
            </a:xfrm>
          </p:grpSpPr>
          <p:sp>
            <p:nvSpPr>
              <p:cNvPr id="121928" name="AutoShape 70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29" name="AutoShape 71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22" name="AutoShape 72"/>
            <p:cNvSpPr>
              <a:spLocks noChangeArrowheads="1"/>
            </p:cNvSpPr>
            <p:nvPr/>
          </p:nvSpPr>
          <p:spPr bwMode="auto">
            <a:xfrm>
              <a:off x="1970" y="39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3" name="AutoShape 73"/>
            <p:cNvSpPr>
              <a:spLocks noChangeArrowheads="1"/>
            </p:cNvSpPr>
            <p:nvPr/>
          </p:nvSpPr>
          <p:spPr bwMode="auto">
            <a:xfrm>
              <a:off x="1970" y="39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4" name="AutoShape 74"/>
            <p:cNvSpPr>
              <a:spLocks noChangeArrowheads="1"/>
            </p:cNvSpPr>
            <p:nvPr/>
          </p:nvSpPr>
          <p:spPr bwMode="auto">
            <a:xfrm>
              <a:off x="1970" y="386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5" name="AutoShape 75"/>
            <p:cNvSpPr>
              <a:spLocks noChangeArrowheads="1"/>
            </p:cNvSpPr>
            <p:nvPr/>
          </p:nvSpPr>
          <p:spPr bwMode="auto">
            <a:xfrm>
              <a:off x="1970" y="391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6" name="AutoShape 76"/>
            <p:cNvSpPr>
              <a:spLocks noChangeArrowheads="1"/>
            </p:cNvSpPr>
            <p:nvPr/>
          </p:nvSpPr>
          <p:spPr bwMode="auto">
            <a:xfrm>
              <a:off x="1970" y="38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7" name="AutoShape 77"/>
            <p:cNvSpPr>
              <a:spLocks noChangeArrowheads="1"/>
            </p:cNvSpPr>
            <p:nvPr/>
          </p:nvSpPr>
          <p:spPr bwMode="auto">
            <a:xfrm>
              <a:off x="1970" y="408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1877" name="Text Box 78"/>
          <p:cNvSpPr txBox="1">
            <a:spLocks noChangeArrowheads="1"/>
          </p:cNvSpPr>
          <p:nvPr/>
        </p:nvSpPr>
        <p:spPr bwMode="auto">
          <a:xfrm>
            <a:off x="3307681" y="438228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grpSp>
        <p:nvGrpSpPr>
          <p:cNvPr id="121878" name="Group 79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21911" name="Group 80"/>
            <p:cNvGrpSpPr>
              <a:grpSpLocks/>
            </p:cNvGrpSpPr>
            <p:nvPr/>
          </p:nvGrpSpPr>
          <p:grpSpPr bwMode="auto">
            <a:xfrm>
              <a:off x="1970" y="2530"/>
              <a:ext cx="214" cy="304"/>
              <a:chOff x="1970" y="2530"/>
              <a:chExt cx="214" cy="304"/>
            </a:xfrm>
          </p:grpSpPr>
          <p:grpSp>
            <p:nvGrpSpPr>
              <p:cNvPr id="121912" name="Group 81"/>
              <p:cNvGrpSpPr>
                <a:grpSpLocks/>
              </p:cNvGrpSpPr>
              <p:nvPr/>
            </p:nvGrpSpPr>
            <p:grpSpPr bwMode="auto">
              <a:xfrm>
                <a:off x="1970" y="2747"/>
                <a:ext cx="213" cy="42"/>
                <a:chOff x="1970" y="2747"/>
                <a:chExt cx="213" cy="42"/>
              </a:xfrm>
            </p:grpSpPr>
            <p:sp>
              <p:nvSpPr>
                <p:cNvPr id="121919" name="AutoShape 82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21920" name="AutoShape 83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21913" name="AutoShape 84"/>
              <p:cNvSpPr>
                <a:spLocks noChangeArrowheads="1"/>
              </p:cNvSpPr>
              <p:nvPr/>
            </p:nvSpPr>
            <p:spPr bwMode="auto">
              <a:xfrm>
                <a:off x="1970" y="266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4" name="AutoShape 85"/>
              <p:cNvSpPr>
                <a:spLocks noChangeArrowheads="1"/>
              </p:cNvSpPr>
              <p:nvPr/>
            </p:nvSpPr>
            <p:spPr bwMode="auto">
              <a:xfrm>
                <a:off x="1970" y="270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5" name="AutoShape 86"/>
              <p:cNvSpPr>
                <a:spLocks noChangeArrowheads="1"/>
              </p:cNvSpPr>
              <p:nvPr/>
            </p:nvSpPr>
            <p:spPr bwMode="auto">
              <a:xfrm>
                <a:off x="1970" y="257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6" name="AutoShape 87"/>
              <p:cNvSpPr>
                <a:spLocks noChangeArrowheads="1"/>
              </p:cNvSpPr>
              <p:nvPr/>
            </p:nvSpPr>
            <p:spPr bwMode="auto">
              <a:xfrm>
                <a:off x="1970" y="2616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7" name="AutoShape 88"/>
              <p:cNvSpPr>
                <a:spLocks noChangeArrowheads="1"/>
              </p:cNvSpPr>
              <p:nvPr/>
            </p:nvSpPr>
            <p:spPr bwMode="auto">
              <a:xfrm>
                <a:off x="1970" y="253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8" name="AutoShape 89"/>
              <p:cNvSpPr>
                <a:spLocks noChangeArrowheads="1"/>
              </p:cNvSpPr>
              <p:nvPr/>
            </p:nvSpPr>
            <p:spPr bwMode="auto">
              <a:xfrm>
                <a:off x="1970" y="279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121879" name="Group 90"/>
          <p:cNvGrpSpPr>
            <a:grpSpLocks/>
          </p:cNvGrpSpPr>
          <p:nvPr/>
        </p:nvGrpSpPr>
        <p:grpSpPr bwMode="auto">
          <a:xfrm>
            <a:off x="7279201" y="2779561"/>
            <a:ext cx="1033920" cy="480960"/>
            <a:chOff x="5055" y="1930"/>
            <a:chExt cx="718" cy="334"/>
          </a:xfrm>
        </p:grpSpPr>
        <p:sp>
          <p:nvSpPr>
            <p:cNvPr id="121909" name="AutoShape 91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10" name="AutoShape 92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121880" name="Group 93"/>
          <p:cNvGrpSpPr>
            <a:grpSpLocks/>
          </p:cNvGrpSpPr>
          <p:nvPr/>
        </p:nvGrpSpPr>
        <p:grpSpPr bwMode="auto">
          <a:xfrm>
            <a:off x="7279201" y="3263401"/>
            <a:ext cx="1033920" cy="480960"/>
            <a:chOff x="5055" y="2266"/>
            <a:chExt cx="718" cy="334"/>
          </a:xfrm>
        </p:grpSpPr>
        <p:sp>
          <p:nvSpPr>
            <p:cNvPr id="121907" name="AutoShape 94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8" name="AutoShape 95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121881" name="Group 96"/>
          <p:cNvGrpSpPr>
            <a:grpSpLocks/>
          </p:cNvGrpSpPr>
          <p:nvPr/>
        </p:nvGrpSpPr>
        <p:grpSpPr bwMode="auto">
          <a:xfrm>
            <a:off x="7279201" y="3747241"/>
            <a:ext cx="1033920" cy="480960"/>
            <a:chOff x="5055" y="2602"/>
            <a:chExt cx="718" cy="334"/>
          </a:xfrm>
        </p:grpSpPr>
        <p:sp>
          <p:nvSpPr>
            <p:cNvPr id="121905" name="AutoShape 97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6" name="AutoShape 98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121882" name="Group 99"/>
          <p:cNvGrpSpPr>
            <a:grpSpLocks/>
          </p:cNvGrpSpPr>
          <p:nvPr/>
        </p:nvGrpSpPr>
        <p:grpSpPr bwMode="auto">
          <a:xfrm>
            <a:off x="7279201" y="5198761"/>
            <a:ext cx="1033920" cy="480960"/>
            <a:chOff x="5055" y="3610"/>
            <a:chExt cx="718" cy="334"/>
          </a:xfrm>
        </p:grpSpPr>
        <p:sp>
          <p:nvSpPr>
            <p:cNvPr id="121903" name="AutoShape 100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4" name="AutoShape 101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121883" name="AutoShape 102"/>
          <p:cNvSpPr>
            <a:spLocks noChangeArrowheads="1"/>
          </p:cNvSpPr>
          <p:nvPr/>
        </p:nvSpPr>
        <p:spPr bwMode="auto">
          <a:xfrm rot="-5400000">
            <a:off x="7538401" y="480276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121884" name="Group 103"/>
          <p:cNvGrpSpPr>
            <a:grpSpLocks/>
          </p:cNvGrpSpPr>
          <p:nvPr/>
        </p:nvGrpSpPr>
        <p:grpSpPr bwMode="auto">
          <a:xfrm>
            <a:off x="7279201" y="4231081"/>
            <a:ext cx="1033920" cy="480960"/>
            <a:chOff x="5055" y="2938"/>
            <a:chExt cx="718" cy="334"/>
          </a:xfrm>
        </p:grpSpPr>
        <p:sp>
          <p:nvSpPr>
            <p:cNvPr id="121901" name="AutoShape 104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2" name="AutoShape 105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121885" name="AutoShape 106"/>
          <p:cNvSpPr>
            <a:spLocks noChangeArrowheads="1"/>
          </p:cNvSpPr>
          <p:nvPr/>
        </p:nvSpPr>
        <p:spPr bwMode="auto">
          <a:xfrm>
            <a:off x="7071841" y="2433960"/>
            <a:ext cx="18446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121886" name="Group 107"/>
          <p:cNvGrpSpPr>
            <a:grpSpLocks/>
          </p:cNvGrpSpPr>
          <p:nvPr/>
        </p:nvGrpSpPr>
        <p:grpSpPr bwMode="auto">
          <a:xfrm>
            <a:off x="6148801" y="3885481"/>
            <a:ext cx="826560" cy="273600"/>
            <a:chOff x="4270" y="2698"/>
            <a:chExt cx="574" cy="190"/>
          </a:xfrm>
        </p:grpSpPr>
        <p:sp>
          <p:nvSpPr>
            <p:cNvPr id="121899" name="AutoShape 108"/>
            <p:cNvSpPr>
              <a:spLocks noChangeArrowheads="1"/>
            </p:cNvSpPr>
            <p:nvPr/>
          </p:nvSpPr>
          <p:spPr bwMode="auto">
            <a:xfrm>
              <a:off x="4270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0" name="AutoShape 109"/>
            <p:cNvSpPr>
              <a:spLocks noChangeArrowheads="1"/>
            </p:cNvSpPr>
            <p:nvPr/>
          </p:nvSpPr>
          <p:spPr bwMode="auto">
            <a:xfrm>
              <a:off x="4270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121887" name="AutoShape 110"/>
          <p:cNvSpPr>
            <a:spLocks noChangeArrowheads="1"/>
          </p:cNvSpPr>
          <p:nvPr/>
        </p:nvSpPr>
        <p:spPr bwMode="auto">
          <a:xfrm>
            <a:off x="4354561" y="3609000"/>
            <a:ext cx="20016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121888" name="Group 111"/>
          <p:cNvGrpSpPr>
            <a:grpSpLocks/>
          </p:cNvGrpSpPr>
          <p:nvPr/>
        </p:nvGrpSpPr>
        <p:grpSpPr bwMode="auto">
          <a:xfrm>
            <a:off x="4835521" y="3885481"/>
            <a:ext cx="1310400" cy="273600"/>
            <a:chOff x="3358" y="2698"/>
            <a:chExt cx="910" cy="190"/>
          </a:xfrm>
        </p:grpSpPr>
        <p:sp>
          <p:nvSpPr>
            <p:cNvPr id="121897" name="AutoShape 112"/>
            <p:cNvSpPr>
              <a:spLocks noChangeArrowheads="1"/>
            </p:cNvSpPr>
            <p:nvPr/>
          </p:nvSpPr>
          <p:spPr bwMode="auto">
            <a:xfrm>
              <a:off x="3358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898" name="AutoShape 113"/>
            <p:cNvSpPr>
              <a:spLocks noChangeArrowheads="1"/>
            </p:cNvSpPr>
            <p:nvPr/>
          </p:nvSpPr>
          <p:spPr bwMode="auto">
            <a:xfrm>
              <a:off x="3358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21889" name="Line 114"/>
          <p:cNvSpPr>
            <a:spLocks noChangeShapeType="1"/>
          </p:cNvSpPr>
          <p:nvPr/>
        </p:nvSpPr>
        <p:spPr bwMode="auto">
          <a:xfrm>
            <a:off x="6998400" y="4023721"/>
            <a:ext cx="241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90" name="Text Box 115"/>
          <p:cNvSpPr txBox="1">
            <a:spLocks noChangeArrowheads="1"/>
          </p:cNvSpPr>
          <p:nvPr/>
        </p:nvSpPr>
        <p:spPr bwMode="auto">
          <a:xfrm rot="-5400000">
            <a:off x="7615441" y="4790521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121891" name="Freeform 116"/>
          <p:cNvSpPr>
            <a:spLocks/>
          </p:cNvSpPr>
          <p:nvPr/>
        </p:nvSpPr>
        <p:spPr bwMode="auto">
          <a:xfrm>
            <a:off x="2211840" y="2433960"/>
            <a:ext cx="610560" cy="1468800"/>
          </a:xfrm>
          <a:custGeom>
            <a:avLst/>
            <a:gdLst>
              <a:gd name="T0" fmla="*/ 0 w 1869"/>
              <a:gd name="T1" fmla="*/ 0 h 4499"/>
              <a:gd name="T2" fmla="*/ 0 w 1869"/>
              <a:gd name="T3" fmla="*/ 2147483646 h 4499"/>
              <a:gd name="T4" fmla="*/ 2147483646 w 1869"/>
              <a:gd name="T5" fmla="*/ 2147483646 h 4499"/>
              <a:gd name="T6" fmla="*/ 0 60000 65536"/>
              <a:gd name="T7" fmla="*/ 0 60000 65536"/>
              <a:gd name="T8" fmla="*/ 0 60000 65536"/>
              <a:gd name="T9" fmla="*/ 0 w 1869"/>
              <a:gd name="T10" fmla="*/ 0 h 4499"/>
              <a:gd name="T11" fmla="*/ 1869 w 1869"/>
              <a:gd name="T12" fmla="*/ 4499 h 4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99">
                <a:moveTo>
                  <a:pt x="0" y="0"/>
                </a:moveTo>
                <a:lnTo>
                  <a:pt x="0" y="4498"/>
                </a:lnTo>
                <a:lnTo>
                  <a:pt x="1868" y="449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92" name="Line 117"/>
          <p:cNvSpPr>
            <a:spLocks noChangeShapeType="1"/>
          </p:cNvSpPr>
          <p:nvPr/>
        </p:nvSpPr>
        <p:spPr bwMode="auto">
          <a:xfrm>
            <a:off x="3153601" y="3931561"/>
            <a:ext cx="1684800" cy="7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93" name="Freeform 118"/>
          <p:cNvSpPr>
            <a:spLocks/>
          </p:cNvSpPr>
          <p:nvPr/>
        </p:nvSpPr>
        <p:spPr bwMode="auto">
          <a:xfrm>
            <a:off x="3644641" y="2461321"/>
            <a:ext cx="2933280" cy="1395360"/>
          </a:xfrm>
          <a:custGeom>
            <a:avLst/>
            <a:gdLst>
              <a:gd name="T0" fmla="*/ 0 w 8981"/>
              <a:gd name="T1" fmla="*/ 0 h 4275"/>
              <a:gd name="T2" fmla="*/ 0 w 8981"/>
              <a:gd name="T3" fmla="*/ 2147483646 h 4275"/>
              <a:gd name="T4" fmla="*/ 2147483646 w 8981"/>
              <a:gd name="T5" fmla="*/ 2147483646 h 4275"/>
              <a:gd name="T6" fmla="*/ 2147483646 w 8981"/>
              <a:gd name="T7" fmla="*/ 2147483646 h 4275"/>
              <a:gd name="T8" fmla="*/ 0 60000 65536"/>
              <a:gd name="T9" fmla="*/ 0 60000 65536"/>
              <a:gd name="T10" fmla="*/ 0 60000 65536"/>
              <a:gd name="T11" fmla="*/ 0 60000 65536"/>
              <a:gd name="T12" fmla="*/ 0 w 8981"/>
              <a:gd name="T13" fmla="*/ 0 h 4275"/>
              <a:gd name="T14" fmla="*/ 8981 w 8981"/>
              <a:gd name="T15" fmla="*/ 4275 h 4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81" h="4275">
                <a:moveTo>
                  <a:pt x="0" y="0"/>
                </a:moveTo>
                <a:lnTo>
                  <a:pt x="0" y="640"/>
                </a:lnTo>
                <a:lnTo>
                  <a:pt x="8980" y="640"/>
                </a:lnTo>
                <a:lnTo>
                  <a:pt x="8980" y="4274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69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5274699"/>
          </a:xfrm>
        </p:spPr>
        <p:txBody>
          <a:bodyPr>
            <a:normAutofit fontScale="77500" lnSpcReduction="20000"/>
          </a:bodyPr>
          <a:lstStyle/>
          <a:p>
            <a:pPr marL="253444" indent="-15840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With two levels of page tables, how big is each table?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Say we allocate 10 bits to the primary page, 10 bits to the secondary page, 12 bits to the page offset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Primary page table is then 2^10 * 4 bytes per PTE == 4 KB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Secondary page table is also 4 KB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Hey ... that's exactly the size of a page on most systems ... cool</a:t>
            </a:r>
          </a:p>
          <a:p>
            <a:pPr marL="253444" indent="-15840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happens on a page fault?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MMU looks up index in primary page table to get secondary page table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Assume this is </a:t>
            </a:r>
            <a:r>
              <a:rPr lang="ja-JP" altLang="en-GB" dirty="0"/>
              <a:t>“</a:t>
            </a:r>
            <a:r>
              <a:rPr lang="en-GB" altLang="ja-JP" dirty="0"/>
              <a:t>wired</a:t>
            </a:r>
            <a:r>
              <a:rPr lang="ja-JP" altLang="en-GB" dirty="0"/>
              <a:t>”</a:t>
            </a:r>
            <a:r>
              <a:rPr lang="en-GB" altLang="ja-JP" dirty="0"/>
              <a:t> to physical memory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MMU tries to access secondary page table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May result in another page fault to load the secondary table!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MMU looks up index in secondary page table to get PFN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CPU can then access physical memory address</a:t>
            </a:r>
          </a:p>
          <a:p>
            <a:pPr marL="253444" indent="-15840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Issues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Page translation has very high overhead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Up to three memory accesses plus two disk I/</a:t>
            </a:r>
            <a:r>
              <a:rPr lang="en-GB" altLang="en-US" dirty="0" err="1"/>
              <a:t>Os</a:t>
            </a:r>
            <a:r>
              <a:rPr lang="en-GB" altLang="en-US" dirty="0"/>
              <a:t>!!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TLB usage is clearly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979043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30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8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844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 smtClean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7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0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21014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/>
              <a:t>Virtual Addresses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1487521" y="4262761"/>
            <a:ext cx="1440" cy="292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68641" y="2755081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68641" y="342756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68641" y="607284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68641" y="5560201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487521" y="399348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68641" y="447444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215360" y="3577320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26881" y="4621321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45921" y="5574601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10721" y="6094441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368641" y="499572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39361" y="5053321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68641" y="2755081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60961" y="2988361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6618241" y="2906281"/>
            <a:ext cx="1540800" cy="3532320"/>
          </a:xfrm>
          <a:prstGeom prst="roundRect">
            <a:avLst>
              <a:gd name="adj" fmla="val 93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618240" y="3070441"/>
            <a:ext cx="1537920" cy="2744640"/>
            <a:chOff x="4596" y="2132"/>
            <a:chExt cx="1068" cy="1906"/>
          </a:xfrm>
        </p:grpSpPr>
        <p:sp>
          <p:nvSpPr>
            <p:cNvPr id="26662" name="AutoShape 20"/>
            <p:cNvSpPr>
              <a:spLocks noChangeArrowheads="1"/>
            </p:cNvSpPr>
            <p:nvPr/>
          </p:nvSpPr>
          <p:spPr bwMode="auto">
            <a:xfrm>
              <a:off x="4596" y="2931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99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3" name="AutoShape 21"/>
            <p:cNvSpPr>
              <a:spLocks noChangeArrowheads="1"/>
            </p:cNvSpPr>
            <p:nvPr/>
          </p:nvSpPr>
          <p:spPr bwMode="auto">
            <a:xfrm>
              <a:off x="4596" y="2132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4" name="AutoShape 22"/>
            <p:cNvSpPr>
              <a:spLocks noChangeArrowheads="1"/>
            </p:cNvSpPr>
            <p:nvPr/>
          </p:nvSpPr>
          <p:spPr bwMode="auto">
            <a:xfrm>
              <a:off x="4596" y="3762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99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5" name="AutoShape 23"/>
            <p:cNvSpPr>
              <a:spLocks noChangeArrowheads="1"/>
            </p:cNvSpPr>
            <p:nvPr/>
          </p:nvSpPr>
          <p:spPr bwMode="auto">
            <a:xfrm>
              <a:off x="4596" y="2348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6" name="AutoShape 24"/>
            <p:cNvSpPr>
              <a:spLocks noChangeArrowheads="1"/>
            </p:cNvSpPr>
            <p:nvPr/>
          </p:nvSpPr>
          <p:spPr bwMode="auto">
            <a:xfrm>
              <a:off x="4596" y="3624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99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7" name="AutoShape 25"/>
            <p:cNvSpPr>
              <a:spLocks noChangeArrowheads="1"/>
            </p:cNvSpPr>
            <p:nvPr/>
          </p:nvSpPr>
          <p:spPr bwMode="auto">
            <a:xfrm>
              <a:off x="4596" y="3900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8" name="AutoShape 26"/>
            <p:cNvSpPr>
              <a:spLocks noChangeArrowheads="1"/>
            </p:cNvSpPr>
            <p:nvPr/>
          </p:nvSpPr>
          <p:spPr bwMode="auto">
            <a:xfrm>
              <a:off x="4596" y="2716"/>
              <a:ext cx="1069" cy="131"/>
            </a:xfrm>
            <a:prstGeom prst="roundRect">
              <a:avLst>
                <a:gd name="adj" fmla="val 769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9" name="AutoShape 27"/>
            <p:cNvSpPr>
              <a:spLocks noChangeArrowheads="1"/>
            </p:cNvSpPr>
            <p:nvPr/>
          </p:nvSpPr>
          <p:spPr bwMode="auto">
            <a:xfrm>
              <a:off x="4596" y="3247"/>
              <a:ext cx="1069" cy="131"/>
            </a:xfrm>
            <a:prstGeom prst="roundRect">
              <a:avLst>
                <a:gd name="adj" fmla="val 76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6644" name="Text Box 28"/>
          <p:cNvSpPr txBox="1">
            <a:spLocks noChangeArrowheads="1"/>
          </p:cNvSpPr>
          <p:nvPr/>
        </p:nvSpPr>
        <p:spPr bwMode="auto">
          <a:xfrm>
            <a:off x="6641281" y="6487561"/>
            <a:ext cx="1614240" cy="25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Physical RAM</a:t>
            </a:r>
          </a:p>
        </p:txBody>
      </p:sp>
      <p:sp>
        <p:nvSpPr>
          <p:cNvPr id="26645" name="AutoShape 29"/>
          <p:cNvSpPr>
            <a:spLocks noChangeArrowheads="1"/>
          </p:cNvSpPr>
          <p:nvPr/>
        </p:nvSpPr>
        <p:spPr bwMode="auto">
          <a:xfrm>
            <a:off x="3971520" y="4130280"/>
            <a:ext cx="1301760" cy="662400"/>
          </a:xfrm>
          <a:prstGeom prst="roundRect">
            <a:avLst>
              <a:gd name="adj" fmla="val 213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568961" y="3725641"/>
            <a:ext cx="1389600" cy="2651040"/>
            <a:chOff x="1784" y="2587"/>
            <a:chExt cx="965" cy="1841"/>
          </a:xfrm>
        </p:grpSpPr>
        <p:sp>
          <p:nvSpPr>
            <p:cNvPr id="26657" name="Line 31"/>
            <p:cNvSpPr>
              <a:spLocks noChangeShapeType="1"/>
            </p:cNvSpPr>
            <p:nvPr/>
          </p:nvSpPr>
          <p:spPr bwMode="auto">
            <a:xfrm>
              <a:off x="1784" y="2587"/>
              <a:ext cx="965" cy="4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8" name="Line 32"/>
            <p:cNvSpPr>
              <a:spLocks noChangeShapeType="1"/>
            </p:cNvSpPr>
            <p:nvPr/>
          </p:nvSpPr>
          <p:spPr bwMode="auto">
            <a:xfrm flipV="1">
              <a:off x="1800" y="3071"/>
              <a:ext cx="942" cy="1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9" name="Line 33"/>
            <p:cNvSpPr>
              <a:spLocks noChangeShapeType="1"/>
            </p:cNvSpPr>
            <p:nvPr/>
          </p:nvSpPr>
          <p:spPr bwMode="auto">
            <a:xfrm flipV="1">
              <a:off x="1800" y="3289"/>
              <a:ext cx="950" cy="11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0" name="Line 34"/>
            <p:cNvSpPr>
              <a:spLocks noChangeShapeType="1"/>
            </p:cNvSpPr>
            <p:nvPr/>
          </p:nvSpPr>
          <p:spPr bwMode="auto">
            <a:xfrm flipV="1">
              <a:off x="1792" y="3204"/>
              <a:ext cx="958" cy="82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1" name="Line 35"/>
            <p:cNvSpPr>
              <a:spLocks noChangeShapeType="1"/>
            </p:cNvSpPr>
            <p:nvPr/>
          </p:nvSpPr>
          <p:spPr bwMode="auto">
            <a:xfrm flipV="1">
              <a:off x="1792" y="3150"/>
              <a:ext cx="926" cy="50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251681" y="3182761"/>
            <a:ext cx="1388160" cy="2548800"/>
            <a:chOff x="3647" y="2210"/>
            <a:chExt cx="964" cy="1770"/>
          </a:xfrm>
        </p:grpSpPr>
        <p:sp>
          <p:nvSpPr>
            <p:cNvPr id="26649" name="Line 37"/>
            <p:cNvSpPr>
              <a:spLocks noChangeShapeType="1"/>
            </p:cNvSpPr>
            <p:nvPr/>
          </p:nvSpPr>
          <p:spPr bwMode="auto">
            <a:xfrm flipV="1">
              <a:off x="3670" y="2434"/>
              <a:ext cx="934" cy="5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0" name="Line 38"/>
            <p:cNvSpPr>
              <a:spLocks noChangeShapeType="1"/>
            </p:cNvSpPr>
            <p:nvPr/>
          </p:nvSpPr>
          <p:spPr bwMode="auto">
            <a:xfrm flipV="1">
              <a:off x="3670" y="2776"/>
              <a:ext cx="926" cy="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1" name="Line 39"/>
            <p:cNvSpPr>
              <a:spLocks noChangeShapeType="1"/>
            </p:cNvSpPr>
            <p:nvPr/>
          </p:nvSpPr>
          <p:spPr bwMode="auto">
            <a:xfrm flipV="1">
              <a:off x="3678" y="2209"/>
              <a:ext cx="911" cy="70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2" name="Line 40"/>
            <p:cNvSpPr>
              <a:spLocks noChangeShapeType="1"/>
            </p:cNvSpPr>
            <p:nvPr/>
          </p:nvSpPr>
          <p:spPr bwMode="auto">
            <a:xfrm flipV="1">
              <a:off x="3670" y="2987"/>
              <a:ext cx="934" cy="1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3" name="Line 41"/>
            <p:cNvSpPr>
              <a:spLocks noChangeShapeType="1"/>
            </p:cNvSpPr>
            <p:nvPr/>
          </p:nvSpPr>
          <p:spPr bwMode="auto">
            <a:xfrm>
              <a:off x="3670" y="3209"/>
              <a:ext cx="934" cy="8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4" name="Line 42"/>
            <p:cNvSpPr>
              <a:spLocks noChangeShapeType="1"/>
            </p:cNvSpPr>
            <p:nvPr/>
          </p:nvSpPr>
          <p:spPr bwMode="auto">
            <a:xfrm>
              <a:off x="3662" y="3265"/>
              <a:ext cx="950" cy="4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5" name="Line 43"/>
            <p:cNvSpPr>
              <a:spLocks noChangeShapeType="1"/>
            </p:cNvSpPr>
            <p:nvPr/>
          </p:nvSpPr>
          <p:spPr bwMode="auto">
            <a:xfrm>
              <a:off x="3670" y="3312"/>
              <a:ext cx="942" cy="52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6" name="Line 44"/>
            <p:cNvSpPr>
              <a:spLocks noChangeShapeType="1"/>
            </p:cNvSpPr>
            <p:nvPr/>
          </p:nvSpPr>
          <p:spPr bwMode="auto">
            <a:xfrm>
              <a:off x="3647" y="3312"/>
              <a:ext cx="965" cy="66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3011041" y="3742921"/>
            <a:ext cx="3333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How does this thing work??</a:t>
            </a: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396875" y="1084881"/>
            <a:ext cx="7896225" cy="165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kern="0" smtClean="0"/>
              <a:t>A </a:t>
            </a:r>
            <a:r>
              <a:rPr lang="en-GB" altLang="en-US" i="1" kern="0" smtClean="0">
                <a:solidFill>
                  <a:srgbClr val="993333"/>
                </a:solidFill>
              </a:rPr>
              <a:t>virtual address</a:t>
            </a:r>
            <a:r>
              <a:rPr lang="en-GB" altLang="en-US" kern="0" smtClean="0"/>
              <a:t> is a memory address that a process uses to access its own memory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smtClean="0"/>
              <a:t>The virtual address is </a:t>
            </a:r>
            <a:r>
              <a:rPr lang="en-GB" altLang="en-US" b="0" i="1" kern="0" smtClean="0">
                <a:solidFill>
                  <a:srgbClr val="993333"/>
                </a:solidFill>
              </a:rPr>
              <a:t>not the same</a:t>
            </a:r>
            <a:r>
              <a:rPr lang="en-GB" altLang="en-US" b="0" kern="0" smtClean="0"/>
              <a:t> as the actual physical RAM address in which it is stored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smtClean="0"/>
              <a:t>When a process accesses a virtual address, the MMU hardware </a:t>
            </a:r>
            <a:r>
              <a:rPr lang="en-GB" altLang="en-US" b="0" i="1" kern="0" smtClean="0">
                <a:solidFill>
                  <a:srgbClr val="993333"/>
                </a:solidFill>
              </a:rPr>
              <a:t>translates</a:t>
            </a:r>
            <a:r>
              <a:rPr lang="en-GB" altLang="en-US" b="0" kern="0" smtClean="0"/>
              <a:t> the virtual address into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smtClean="0"/>
              <a:t>The OS determines the mapping from virtual address to physical address</a:t>
            </a:r>
            <a:endParaRPr lang="en-GB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439906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 smtClean="0"/>
              <a:t>Virtual Address Space 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</a:t>
            </a:r>
            <a:r>
              <a:rPr lang="en-US" sz="1600" dirty="0" smtClean="0">
                <a:latin typeface="+mn-lt"/>
              </a:rPr>
              <a:t>data</a:t>
            </a:r>
          </a:p>
          <a:p>
            <a:pPr algn="ctr"/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  (</a:t>
            </a:r>
            <a:r>
              <a:rPr lang="en-US" sz="1600" dirty="0" err="1" smtClean="0">
                <a:latin typeface="+mn-lt"/>
              </a:rPr>
              <a:t>ptables</a:t>
            </a:r>
            <a:r>
              <a:rPr lang="en-US" sz="1600" dirty="0" smtClean="0">
                <a:latin typeface="+mn-lt"/>
              </a:rPr>
              <a:t>,</a:t>
            </a:r>
            <a:endParaRPr lang="en-US" sz="1600" dirty="0">
              <a:latin typeface="+mn-lt"/>
            </a:endParaRP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, kernel stack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  <a:endParaRPr lang="en-US" sz="1400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21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8264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637796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Fault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85082" cy="4972050"/>
          </a:xfrm>
          <a:solidFill>
            <a:srgbClr val="F6F5BD"/>
          </a:solidFill>
        </p:spPr>
        <p:txBody>
          <a:bodyPr/>
          <a:lstStyle/>
          <a:p>
            <a:r>
              <a:rPr lang="en-US" sz="1600" dirty="0" err="1">
                <a:latin typeface="Courier New"/>
                <a:cs typeface="Courier New"/>
              </a:rPr>
              <a:t>p</a:t>
            </a:r>
            <a:r>
              <a:rPr lang="en-US" sz="1600" dirty="0" err="1" smtClean="0">
                <a:latin typeface="Courier New"/>
                <a:cs typeface="Courier New"/>
              </a:rPr>
              <a:t>agefault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PTE, </a:t>
            </a:r>
            <a:r>
              <a:rPr lang="en-US" sz="1600" dirty="0" err="1" smtClean="0">
                <a:latin typeface="Courier New"/>
                <a:cs typeface="Courier New"/>
              </a:rPr>
              <a:t>acctype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smtClean="0">
                <a:latin typeface="Calibri"/>
                <a:cs typeface="Calibri"/>
              </a:rPr>
              <a:t>lookup address in VM areas</a:t>
            </a:r>
            <a:r>
              <a:rPr lang="en-US" sz="1600" dirty="0" smtClean="0">
                <a:latin typeface="Courier New"/>
                <a:cs typeface="Courier New"/>
              </a:rPr>
              <a:t>	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if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 == NULL    </a:t>
            </a:r>
            <a:r>
              <a:rPr lang="en-US" sz="1600" i="1" dirty="0" smtClean="0">
                <a:latin typeface="Courier New"/>
                <a:cs typeface="Courier New"/>
              </a:rPr>
              <a:t>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address is not mapped in VM</a:t>
            </a:r>
            <a:r>
              <a:rPr lang="en-US" sz="1600" i="1" dirty="0" smtClean="0">
                <a:latin typeface="Courier New"/>
                <a:cs typeface="Courier New"/>
              </a:rPr>
              <a:t>)</a:t>
            </a:r>
            <a:br>
              <a:rPr lang="en-US" sz="1600" i="1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smtClean="0">
                <a:latin typeface="Calibri"/>
                <a:cs typeface="Calibri"/>
              </a:rPr>
              <a:t>send</a:t>
            </a:r>
            <a:r>
              <a:rPr lang="en-US" sz="1600" dirty="0" smtClean="0">
                <a:latin typeface="Courier New"/>
                <a:cs typeface="Courier New"/>
              </a:rPr>
              <a:t> SIGSEGV </a:t>
            </a:r>
            <a:r>
              <a:rPr lang="en-US" sz="1600" dirty="0" smtClean="0">
                <a:latin typeface="Calibri"/>
                <a:cs typeface="Calibri"/>
              </a:rPr>
              <a:t>to process</a:t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ourier New"/>
                <a:cs typeface="Courier New"/>
              </a:rPr>
              <a:t>		return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>
                <a:latin typeface="Courier New"/>
                <a:cs typeface="Courier New"/>
              </a:rPr>
              <a:t>if 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== READ and </a:t>
            </a:r>
            <a:r>
              <a:rPr lang="en-US" sz="1600" dirty="0" err="1">
                <a:latin typeface="Courier New"/>
                <a:cs typeface="Courier New"/>
              </a:rPr>
              <a:t>marea</a:t>
            </a:r>
            <a:r>
              <a:rPr lang="en-US" sz="1600" dirty="0">
                <a:latin typeface="Courier New"/>
                <a:cs typeface="Courier New"/>
              </a:rPr>
              <a:t>-&gt;</a:t>
            </a:r>
            <a:r>
              <a:rPr lang="en-US" sz="1600" dirty="0" err="1">
                <a:latin typeface="Courier New"/>
                <a:cs typeface="Courier New"/>
              </a:rPr>
              <a:t>vm_prot</a:t>
            </a:r>
            <a:r>
              <a:rPr lang="en-US" sz="1600" dirty="0">
                <a:latin typeface="Courier New"/>
                <a:cs typeface="Courier New"/>
              </a:rPr>
              <a:t> == WRITE   (</a:t>
            </a:r>
            <a:r>
              <a:rPr lang="en-US" sz="1600" i="1" dirty="0">
                <a:solidFill>
                  <a:srgbClr val="3366FF"/>
                </a:solidFill>
                <a:latin typeface="Courier New"/>
                <a:cs typeface="Courier New"/>
              </a:rPr>
              <a:t>cow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handleCoW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 ,</a:t>
            </a:r>
            <a:r>
              <a:rPr lang="en-US" sz="1600" dirty="0" err="1">
                <a:latin typeface="Courier New"/>
                <a:cs typeface="Courier New"/>
              </a:rPr>
              <a:t>marea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	return		(</a:t>
            </a:r>
            <a:r>
              <a:rPr lang="en-US" sz="1600" i="1" dirty="0">
                <a:solidFill>
                  <a:srgbClr val="3366FF"/>
                </a:solidFill>
                <a:latin typeface="Courier New"/>
                <a:cs typeface="Courier New"/>
              </a:rPr>
              <a:t>retry memory access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if ok(</a:t>
            </a:r>
            <a:r>
              <a:rPr lang="en-US" sz="1600" dirty="0" err="1" smtClean="0">
                <a:latin typeface="Courier New"/>
                <a:cs typeface="Courier New"/>
              </a:rPr>
              <a:t>acctype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latin typeface="Courier New"/>
                <a:cs typeface="Courier New"/>
              </a:rPr>
              <a:t>vm_prot</a:t>
            </a:r>
            <a:r>
              <a:rPr lang="en-US" sz="1600" dirty="0" smtClean="0">
                <a:latin typeface="Courier New"/>
                <a:cs typeface="Courier New"/>
              </a:rPr>
              <a:t> ) &amp;&amp; (! </a:t>
            </a:r>
            <a:r>
              <a:rPr lang="en-US" sz="1600" dirty="0" err="1" smtClean="0">
                <a:latin typeface="Courier New"/>
                <a:cs typeface="Courier New"/>
              </a:rPr>
              <a:t>PTE.valid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loadpage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return   	</a:t>
            </a:r>
            <a:r>
              <a:rPr lang="en-US" sz="1600" i="1" dirty="0" smtClean="0">
                <a:latin typeface="Courier New"/>
                <a:cs typeface="Courier New"/>
              </a:rPr>
              <a:t>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retry memory access</a:t>
            </a:r>
            <a:r>
              <a:rPr lang="en-US" sz="1600" i="1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protection error, not recoverable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alibri"/>
                <a:cs typeface="Calibri"/>
              </a:rPr>
              <a:t>send </a:t>
            </a:r>
            <a:r>
              <a:rPr lang="en-US" sz="1600" dirty="0" smtClean="0">
                <a:latin typeface="Courier New"/>
                <a:cs typeface="Courier New"/>
              </a:rPr>
              <a:t>SIGSEGV</a:t>
            </a:r>
            <a:r>
              <a:rPr lang="en-US" sz="1600" dirty="0" smtClean="0">
                <a:latin typeface="Calibri"/>
                <a:cs typeface="Calibri"/>
              </a:rPr>
              <a:t> or </a:t>
            </a:r>
            <a:r>
              <a:rPr lang="en-US" sz="1600" dirty="0" smtClean="0">
                <a:latin typeface="Courier New"/>
                <a:cs typeface="Courier New"/>
              </a:rPr>
              <a:t>SIGBUS</a:t>
            </a:r>
            <a:r>
              <a:rPr lang="en-US" sz="1600" dirty="0" smtClean="0">
                <a:latin typeface="Calibri"/>
                <a:cs typeface="Calibri"/>
              </a:rPr>
              <a:t> to process</a:t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ourier New"/>
                <a:cs typeface="Courier New"/>
              </a:rPr>
              <a:t>	return</a:t>
            </a:r>
          </a:p>
        </p:txBody>
      </p:sp>
      <p:sp>
        <p:nvSpPr>
          <p:cNvPr id="4" name="Oval 46"/>
          <p:cNvSpPr>
            <a:spLocks noChangeArrowheads="1"/>
          </p:cNvSpPr>
          <p:nvPr/>
        </p:nvSpPr>
        <p:spPr bwMode="auto">
          <a:xfrm>
            <a:off x="1661834" y="2267544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978041" y="5452502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" name="Oval 48"/>
          <p:cNvSpPr>
            <a:spLocks noChangeArrowheads="1"/>
          </p:cNvSpPr>
          <p:nvPr/>
        </p:nvSpPr>
        <p:spPr bwMode="auto">
          <a:xfrm>
            <a:off x="1410645" y="4574680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053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 Invalid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2535782"/>
            <a:ext cx="8385082" cy="4137973"/>
          </a:xfrm>
          <a:solidFill>
            <a:srgbClr val="F6F5BD"/>
          </a:solidFill>
        </p:spPr>
        <p:txBody>
          <a:bodyPr/>
          <a:lstStyle/>
          <a:p>
            <a:pPr marL="0" indent="0">
              <a:buNone/>
            </a:pPr>
            <a:r>
              <a:rPr lang="tr-TR" sz="1600" dirty="0" err="1" smtClean="0">
                <a:latin typeface="Courier New"/>
                <a:cs typeface="Courier New"/>
              </a:rPr>
              <a:t>loadpage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newpage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page_alloc</a:t>
            </a:r>
            <a:r>
              <a:rPr lang="en-US" sz="1600" dirty="0" smtClean="0">
                <a:latin typeface="Courier New"/>
                <a:cs typeface="Courier New"/>
              </a:rPr>
              <a:t>() 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allocate a new page</a:t>
            </a:r>
            <a: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  <a:t>)</a:t>
            </a:r>
            <a:b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</a:br>
            <a: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>if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alibri"/>
                <a:cs typeface="Calibri"/>
              </a:rPr>
              <a:t>is backed by a file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either a </a:t>
            </a:r>
            <a:r>
              <a:rPr lang="en-US" sz="1600" i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mmap’ed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 file, code or initialized</a:t>
            </a:r>
            <a:b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</a:b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		 data segments, or swapped out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smtClean="0">
                <a:latin typeface="Calibri"/>
                <a:cs typeface="Calibri"/>
              </a:rPr>
              <a:t>start IO for loading page from file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smtClean="0">
                <a:latin typeface="Calibri"/>
                <a:cs typeface="Calibri"/>
              </a:rPr>
              <a:t>make task sleep until I/O completes</a:t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ourier New"/>
                <a:cs typeface="Courier New"/>
              </a:rPr>
              <a:t>	else </a:t>
            </a: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>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an anonymous page with 0 content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memset</a:t>
            </a:r>
            <a:r>
              <a:rPr lang="en-US" sz="1600" dirty="0" smtClean="0">
                <a:latin typeface="Courier New"/>
                <a:cs typeface="Courier New"/>
              </a:rPr>
              <a:t>(newpage,0)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PTE.valid</a:t>
            </a:r>
            <a:r>
              <a:rPr lang="en-US" sz="1600" dirty="0" smtClean="0">
                <a:latin typeface="Courier New"/>
                <a:cs typeface="Courier New"/>
              </a:rPr>
              <a:t> = 1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marea.vm_prot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PTE.address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newpage.pageno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update_address_translation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018" y="1323405"/>
            <a:ext cx="8385082" cy="131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kern="0" dirty="0" smtClean="0">
                <a:latin typeface="Calibri"/>
                <a:cs typeface="Calibri"/>
              </a:rPr>
              <a:t>PTE is </a:t>
            </a:r>
            <a:r>
              <a:rPr lang="tr-TR" kern="0" dirty="0" err="1" smtClean="0">
                <a:latin typeface="Calibri"/>
                <a:cs typeface="Calibri"/>
              </a:rPr>
              <a:t>invalid</a:t>
            </a:r>
            <a:r>
              <a:rPr lang="tr-TR" kern="0" dirty="0" smtClean="0">
                <a:latin typeface="Calibri"/>
                <a:cs typeface="Calibri"/>
              </a:rPr>
              <a:t>. </a:t>
            </a:r>
            <a:r>
              <a:rPr lang="tr-TR" kern="0" dirty="0" err="1" smtClean="0">
                <a:latin typeface="Calibri"/>
                <a:cs typeface="Calibri"/>
              </a:rPr>
              <a:t>Either</a:t>
            </a:r>
            <a:r>
              <a:rPr lang="tr-TR" kern="0" dirty="0" smtClean="0">
                <a:latin typeface="Calibri"/>
                <a:cs typeface="Calibri"/>
              </a:rPr>
              <a:t>:</a:t>
            </a:r>
          </a:p>
          <a:p>
            <a:pPr lvl="1"/>
            <a:r>
              <a:rPr lang="tr-TR" sz="1800" b="0" kern="0" dirty="0" err="1" smtClean="0">
                <a:latin typeface="Calibri"/>
                <a:cs typeface="Calibri"/>
              </a:rPr>
              <a:t>Due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to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1" kern="0" dirty="0" err="1" smtClean="0">
                <a:solidFill>
                  <a:srgbClr val="000000"/>
                </a:solidFill>
                <a:latin typeface="Calibri"/>
                <a:cs typeface="Calibri"/>
              </a:rPr>
              <a:t>demand</a:t>
            </a:r>
            <a:r>
              <a:rPr lang="tr-TR" sz="1800" b="1" kern="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b="1" kern="0" dirty="0" err="1" smtClean="0">
                <a:solidFill>
                  <a:srgbClr val="000000"/>
                </a:solidFill>
                <a:latin typeface="Calibri"/>
                <a:cs typeface="Calibri"/>
              </a:rPr>
              <a:t>paging</a:t>
            </a:r>
            <a:r>
              <a:rPr lang="tr-TR" sz="1800" b="0" kern="0" dirty="0" smtClean="0">
                <a:latin typeface="Calibri"/>
                <a:cs typeface="Calibri"/>
              </a:rPr>
              <a:t>, it is not </a:t>
            </a:r>
            <a:r>
              <a:rPr lang="tr-TR" sz="1800" b="0" kern="0" dirty="0" err="1" smtClean="0">
                <a:latin typeface="Calibri"/>
                <a:cs typeface="Calibri"/>
              </a:rPr>
              <a:t>loaded</a:t>
            </a:r>
            <a:r>
              <a:rPr lang="tr-TR" sz="1800" b="0" kern="0" dirty="0" smtClean="0">
                <a:latin typeface="Calibri"/>
                <a:cs typeface="Calibri"/>
              </a:rPr>
              <a:t> yet</a:t>
            </a:r>
          </a:p>
          <a:p>
            <a:pPr lvl="1"/>
            <a:r>
              <a:rPr lang="tr-TR" sz="1800" b="0" kern="0" dirty="0" err="1" smtClean="0">
                <a:latin typeface="Calibri"/>
                <a:cs typeface="Calibri"/>
              </a:rPr>
              <a:t>Page</a:t>
            </a:r>
            <a:r>
              <a:rPr lang="tr-TR" sz="1800" b="0" kern="0" dirty="0" smtClean="0">
                <a:latin typeface="Calibri"/>
                <a:cs typeface="Calibri"/>
              </a:rPr>
              <a:t> is </a:t>
            </a:r>
            <a:r>
              <a:rPr lang="tr-TR" sz="1800" b="1" kern="0" dirty="0" err="1" smtClean="0">
                <a:solidFill>
                  <a:srgbClr val="000000"/>
                </a:solidFill>
                <a:latin typeface="Calibri"/>
                <a:cs typeface="Calibri"/>
              </a:rPr>
              <a:t>evicted</a:t>
            </a:r>
            <a:r>
              <a:rPr lang="tr-TR" sz="1800" b="0" kern="0" dirty="0" smtClean="0">
                <a:latin typeface="Calibri"/>
                <a:cs typeface="Calibri"/>
              </a:rPr>
              <a:t>, </a:t>
            </a:r>
            <a:r>
              <a:rPr lang="tr-TR" sz="1800" b="0" kern="0" dirty="0" err="1" smtClean="0">
                <a:latin typeface="Calibri"/>
                <a:cs typeface="Calibri"/>
              </a:rPr>
              <a:t>to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get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free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space</a:t>
            </a:r>
            <a:r>
              <a:rPr lang="tr-TR" sz="1800" b="0" kern="0" dirty="0" smtClean="0">
                <a:latin typeface="Calibri"/>
                <a:cs typeface="Calibri"/>
              </a:rPr>
              <a:t> in </a:t>
            </a:r>
            <a:r>
              <a:rPr lang="tr-TR" sz="1800" b="0" kern="0" dirty="0" err="1" smtClean="0">
                <a:latin typeface="Calibri"/>
                <a:cs typeface="Calibri"/>
              </a:rPr>
              <a:t>system</a:t>
            </a:r>
            <a:r>
              <a:rPr lang="tr-TR" sz="1800" b="0" kern="0" dirty="0" smtClean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7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Copy on Write (</a:t>
            </a:r>
            <a:r>
              <a:rPr lang="en-US" dirty="0" err="1" smtClean="0"/>
              <a:t>CoW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2412953"/>
            <a:ext cx="8385082" cy="4124324"/>
          </a:xfrm>
          <a:solidFill>
            <a:srgbClr val="F6F5BD"/>
          </a:solidFill>
        </p:spPr>
        <p:txBody>
          <a:bodyPr/>
          <a:lstStyle/>
          <a:p>
            <a:pPr marL="0" indent="0">
              <a:buNone/>
            </a:pPr>
            <a:r>
              <a:rPr lang="tr-TR" sz="1600" dirty="0" err="1" smtClean="0">
                <a:latin typeface="Courier New"/>
                <a:cs typeface="Courier New"/>
              </a:rPr>
              <a:t>handleCoW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vaddr,PTE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page = </a:t>
            </a:r>
            <a:r>
              <a:rPr lang="en-US" sz="1600" dirty="0" err="1" smtClean="0">
                <a:latin typeface="Courier New"/>
                <a:cs typeface="Courier New"/>
              </a:rPr>
              <a:t>PTE.address</a:t>
            </a:r>
            <a:r>
              <a:rPr lang="en-US" sz="1600" dirty="0" smtClean="0">
                <a:latin typeface="Courier New"/>
                <a:cs typeface="Courier New"/>
              </a:rPr>
              <a:t>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frame information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if </a:t>
            </a:r>
            <a:r>
              <a:rPr lang="en-US" sz="1600" dirty="0" err="1" smtClean="0">
                <a:latin typeface="Courier New"/>
                <a:cs typeface="Courier New"/>
              </a:rPr>
              <a:t>page.nrefs</a:t>
            </a:r>
            <a:r>
              <a:rPr lang="en-US" sz="1600" dirty="0" smtClean="0">
                <a:latin typeface="Courier New"/>
                <a:cs typeface="Courier New"/>
              </a:rPr>
              <a:t> == 1: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only one task refers this frame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as last task, just mark it as writable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|= WRITE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update_address_translation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else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there are others referring this frame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newpage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page_alloc</a:t>
            </a:r>
            <a:r>
              <a:rPr lang="en-US" sz="1600" dirty="0" smtClean="0">
                <a:latin typeface="Courier New"/>
                <a:cs typeface="Courier New"/>
              </a:rPr>
              <a:t>()  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allocate a new frame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memcopy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page,newpage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|= WRITE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PTE.valid</a:t>
            </a:r>
            <a:r>
              <a:rPr lang="en-US" sz="1600" dirty="0" smtClean="0">
                <a:latin typeface="Courier New"/>
                <a:cs typeface="Courier New"/>
              </a:rPr>
              <a:t> = 1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PTE.address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newpage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--</a:t>
            </a:r>
            <a:r>
              <a:rPr lang="en-US" sz="1600" dirty="0" err="1" smtClean="0">
                <a:latin typeface="Courier New"/>
                <a:cs typeface="Courier New"/>
              </a:rPr>
              <a:t>page.nrefs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update_address_translation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PTE)</a:t>
            </a:r>
            <a:br>
              <a:rPr lang="en-US" sz="1600" dirty="0" smtClean="0">
                <a:latin typeface="Courier New"/>
                <a:cs typeface="Courier New"/>
              </a:rPr>
            </a:br>
            <a:endParaRPr lang="en-US" sz="1600" dirty="0" smtClean="0"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018" y="1416141"/>
            <a:ext cx="8385082" cy="77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sz="1800" kern="0" dirty="0" err="1" smtClean="0">
                <a:latin typeface="Calibri"/>
                <a:cs typeface="Calibri"/>
              </a:rPr>
              <a:t>We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tried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to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write</a:t>
            </a:r>
            <a:r>
              <a:rPr lang="tr-TR" sz="1800" kern="0" dirty="0" smtClean="0">
                <a:latin typeface="Calibri"/>
                <a:cs typeface="Calibri"/>
              </a:rPr>
              <a:t> a </a:t>
            </a:r>
            <a:r>
              <a:rPr lang="tr-TR" sz="1800" kern="0" dirty="0" err="1" smtClean="0">
                <a:latin typeface="Calibri"/>
                <a:cs typeface="Calibri"/>
              </a:rPr>
              <a:t>CoW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page</a:t>
            </a:r>
            <a:r>
              <a:rPr lang="tr-TR" sz="1800" kern="0" dirty="0" smtClean="0">
                <a:latin typeface="Calibri"/>
                <a:cs typeface="Calibri"/>
              </a:rPr>
              <a:t>, </a:t>
            </a:r>
            <a:r>
              <a:rPr lang="tr-TR" sz="1800" kern="0" dirty="0" err="1" smtClean="0">
                <a:latin typeface="Calibri"/>
                <a:cs typeface="Calibri"/>
              </a:rPr>
              <a:t>which</a:t>
            </a:r>
            <a:r>
              <a:rPr lang="tr-TR" sz="1800" kern="0" dirty="0" smtClean="0">
                <a:latin typeface="Calibri"/>
                <a:cs typeface="Calibri"/>
              </a:rPr>
              <a:t> is </a:t>
            </a:r>
            <a:r>
              <a:rPr lang="tr-TR" sz="1800" kern="0" dirty="0" err="1" smtClean="0">
                <a:latin typeface="Calibri"/>
                <a:cs typeface="Calibri"/>
              </a:rPr>
              <a:t>marked</a:t>
            </a:r>
            <a:r>
              <a:rPr lang="tr-TR" sz="1800" kern="0" dirty="0" smtClean="0">
                <a:latin typeface="Calibri"/>
                <a:cs typeface="Calibri"/>
              </a:rPr>
              <a:t> as </a:t>
            </a:r>
            <a:r>
              <a:rPr lang="tr-TR" sz="1800" kern="0" dirty="0" err="1" smtClean="0">
                <a:latin typeface="Calibri"/>
                <a:cs typeface="Calibri"/>
              </a:rPr>
              <a:t>readonly</a:t>
            </a:r>
            <a:r>
              <a:rPr lang="tr-TR" sz="1800" kern="0" dirty="0" smtClean="0">
                <a:latin typeface="Calibri"/>
                <a:cs typeface="Calibri"/>
              </a:rPr>
              <a:t> (</a:t>
            </a:r>
            <a:r>
              <a:rPr lang="tr-TR" sz="1800" kern="0" dirty="0" err="1" smtClean="0">
                <a:latin typeface="Calibri"/>
                <a:cs typeface="Calibri"/>
              </a:rPr>
              <a:t>CoW</a:t>
            </a:r>
            <a:r>
              <a:rPr lang="tr-TR" sz="1800" kern="0" dirty="0" smtClean="0">
                <a:latin typeface="Calibri"/>
                <a:cs typeface="Calibri"/>
              </a:rPr>
              <a:t>). </a:t>
            </a:r>
            <a:r>
              <a:rPr lang="tr-TR" sz="1800" kern="0" dirty="0" err="1" smtClean="0">
                <a:latin typeface="Calibri"/>
                <a:cs typeface="Calibri"/>
              </a:rPr>
              <a:t>We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need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to</a:t>
            </a:r>
            <a:r>
              <a:rPr lang="tr-TR" sz="1800" kern="0" dirty="0" smtClean="0">
                <a:latin typeface="Calibri"/>
                <a:cs typeface="Calibri"/>
              </a:rPr>
              <a:t> break </a:t>
            </a:r>
            <a:r>
              <a:rPr lang="tr-TR" sz="1800" kern="0" dirty="0" err="1" smtClean="0">
                <a:latin typeface="Calibri"/>
                <a:cs typeface="Calibri"/>
              </a:rPr>
              <a:t>CoW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and</a:t>
            </a:r>
            <a:r>
              <a:rPr lang="tr-TR" sz="1800" kern="0" dirty="0" smtClean="0">
                <a:latin typeface="Calibri"/>
                <a:cs typeface="Calibri"/>
              </a:rPr>
              <a:t> mark it as </a:t>
            </a:r>
            <a:r>
              <a:rPr lang="tr-TR" sz="1800" kern="0" dirty="0" err="1" smtClean="0">
                <a:latin typeface="Calibri"/>
                <a:cs typeface="Calibri"/>
              </a:rPr>
              <a:t>writable</a:t>
            </a:r>
            <a:endParaRPr lang="tr-TR" sz="1800" kern="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23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Addresses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 </a:t>
            </a:r>
            <a:r>
              <a:rPr lang="en-GB" altLang="en-US" i="1" dirty="0">
                <a:solidFill>
                  <a:srgbClr val="993333"/>
                </a:solidFill>
              </a:rPr>
              <a:t>virtual address</a:t>
            </a:r>
            <a:r>
              <a:rPr lang="en-GB" altLang="en-US" dirty="0"/>
              <a:t> is a memory address that a process uses to access its own memory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virtual address is </a:t>
            </a:r>
            <a:r>
              <a:rPr lang="en-GB" altLang="en-US" i="1" dirty="0">
                <a:solidFill>
                  <a:srgbClr val="993333"/>
                </a:solidFill>
              </a:rPr>
              <a:t>not the same</a:t>
            </a:r>
            <a:r>
              <a:rPr lang="en-GB" altLang="en-US" dirty="0"/>
              <a:t> as the actual physical RAM address in which it is stored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When a process accesses a virtual address, the MMU hardware </a:t>
            </a:r>
            <a:r>
              <a:rPr lang="en-GB" altLang="en-US" i="1" dirty="0">
                <a:solidFill>
                  <a:srgbClr val="993333"/>
                </a:solidFill>
              </a:rPr>
              <a:t>translates</a:t>
            </a:r>
            <a:r>
              <a:rPr lang="en-GB" altLang="en-US" dirty="0"/>
              <a:t> the virtual address into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OS determines the mapping from virtual address to physical address</a:t>
            </a: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addresses allow </a:t>
            </a:r>
            <a:r>
              <a:rPr lang="en-GB" altLang="en-US" i="1" dirty="0">
                <a:solidFill>
                  <a:srgbClr val="993333"/>
                </a:solidFill>
              </a:rPr>
              <a:t>isolation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Virtual addresses in one process refer to </a:t>
            </a:r>
            <a:r>
              <a:rPr lang="en-GB" altLang="en-US" b="1" i="1" dirty="0"/>
              <a:t>different</a:t>
            </a:r>
            <a:r>
              <a:rPr lang="en-GB" altLang="en-US" i="1" dirty="0"/>
              <a:t> physical memory than virtual addresses in another</a:t>
            </a:r>
          </a:p>
          <a:p>
            <a:pPr marL="1137617" lvl="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0" dirty="0">
                <a:solidFill>
                  <a:srgbClr val="2323DC"/>
                </a:solidFill>
              </a:rPr>
              <a:t>Exception: shared memory regions between processes (discussed </a:t>
            </a:r>
            <a:r>
              <a:rPr lang="en-GB" altLang="en-US" dirty="0" smtClean="0">
                <a:solidFill>
                  <a:srgbClr val="2323DC"/>
                </a:solidFill>
              </a:rPr>
              <a:t>earli</a:t>
            </a:r>
            <a:r>
              <a:rPr lang="en-GB" altLang="en-US" i="0" dirty="0" smtClean="0">
                <a:solidFill>
                  <a:srgbClr val="2323DC"/>
                </a:solidFill>
              </a:rPr>
              <a:t>er</a:t>
            </a:r>
            <a:r>
              <a:rPr lang="en-GB" altLang="en-US" i="0" dirty="0">
                <a:solidFill>
                  <a:srgbClr val="2323DC"/>
                </a:solidFill>
              </a:rPr>
              <a:t>)</a:t>
            </a:r>
            <a:r>
              <a:rPr lang="x-none" altLang="en-US" i="0" dirty="0">
                <a:solidFill>
                  <a:srgbClr val="2323DC"/>
                </a:solidFill>
              </a:rPr>
              <a:t>‏</a:t>
            </a:r>
            <a:endParaRPr lang="en-GB" altLang="en-US" i="0" dirty="0">
              <a:solidFill>
                <a:srgbClr val="2323DC"/>
              </a:solidFill>
            </a:endParaRP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addresses allow </a:t>
            </a:r>
            <a:r>
              <a:rPr lang="en-GB" altLang="en-US" i="1" dirty="0">
                <a:solidFill>
                  <a:srgbClr val="993333"/>
                </a:solidFill>
              </a:rPr>
              <a:t>relocation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A program does not need to know which physical addresses it will use when it's run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Compiler can generate </a:t>
            </a:r>
            <a:r>
              <a:rPr lang="en-GB" altLang="en-US" i="1" dirty="0">
                <a:solidFill>
                  <a:srgbClr val="993333"/>
                </a:solidFill>
              </a:rPr>
              <a:t>relocatable code</a:t>
            </a:r>
            <a:r>
              <a:rPr lang="en-GB" altLang="en-US" i="1" dirty="0"/>
              <a:t> – code that is independent of physical location in memory</a:t>
            </a:r>
          </a:p>
        </p:txBody>
      </p:sp>
    </p:spTree>
    <p:extLst>
      <p:ext uri="{BB962C8B-B14F-4D97-AF65-F5344CB8AC3E}">
        <p14:creationId xmlns:p14="http://schemas.microsoft.com/office/powerpoint/2010/main" val="603671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5675041" y="4373641"/>
            <a:ext cx="89712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3468961" y="4596841"/>
            <a:ext cx="1440" cy="74736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445121" y="4395241"/>
            <a:ext cx="6364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MMU and TLB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521966"/>
          </a:xfrm>
        </p:spPr>
        <p:txBody>
          <a:bodyPr>
            <a:normAutofit fontScale="775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Memory Management Unit (MMU)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Hardware that translates a virtual address 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Each memory reference is passed through the MMU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Translate a virtual address to a physical address</a:t>
            </a:r>
          </a:p>
          <a:p>
            <a:pPr marL="1137617" lvl="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Lots of ways of doing this!</a:t>
            </a: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Translation Lookaside Buffer (TLB)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Cache for MMU virtual-to-physical address translations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Just an optimization – but an important one!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463041" y="4019401"/>
            <a:ext cx="1023840" cy="853920"/>
          </a:xfrm>
          <a:prstGeom prst="roundRect">
            <a:avLst>
              <a:gd name="adj" fmla="val 167"/>
            </a:avLst>
          </a:prstGeom>
          <a:solidFill>
            <a:srgbClr val="9999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77386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2177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CPU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093121" y="4170601"/>
            <a:ext cx="763200" cy="491040"/>
          </a:xfrm>
          <a:prstGeom prst="roundRect">
            <a:avLst>
              <a:gd name="adj" fmla="val 292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51930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45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40481" y="4149001"/>
            <a:ext cx="951840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Virtual address</a:t>
            </a:r>
          </a:p>
        </p:txBody>
      </p: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6655680" y="3699721"/>
            <a:ext cx="1941120" cy="1599840"/>
            <a:chOff x="4622" y="2569"/>
            <a:chExt cx="1348" cy="1111"/>
          </a:xfrm>
        </p:grpSpPr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4622" y="2882"/>
              <a:ext cx="710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Physical address</a:t>
              </a:r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5332" y="2569"/>
              <a:ext cx="639" cy="1112"/>
            </a:xfrm>
            <a:prstGeom prst="roundRect">
              <a:avLst>
                <a:gd name="adj" fmla="val 153"/>
              </a:avLst>
            </a:prstGeom>
            <a:solidFill>
              <a:srgbClr val="94BD5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77386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</p:grp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081601" y="5355721"/>
            <a:ext cx="763200" cy="512640"/>
          </a:xfrm>
          <a:prstGeom prst="roundRect">
            <a:avLst>
              <a:gd name="adj" fmla="val 278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51930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451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TLB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3856321" y="4395241"/>
            <a:ext cx="6364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1065600" y="4383721"/>
            <a:ext cx="39744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3270241" y="5951881"/>
            <a:ext cx="178560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Cache of translations</a:t>
            </a:r>
          </a:p>
        </p:txBody>
      </p:sp>
      <p:sp>
        <p:nvSpPr>
          <p:cNvPr id="30734" name="Freeform 16"/>
          <p:cNvSpPr>
            <a:spLocks/>
          </p:cNvSpPr>
          <p:nvPr/>
        </p:nvSpPr>
        <p:spPr bwMode="auto">
          <a:xfrm>
            <a:off x="3836161" y="4725001"/>
            <a:ext cx="3165120" cy="885600"/>
          </a:xfrm>
          <a:custGeom>
            <a:avLst/>
            <a:gdLst>
              <a:gd name="T0" fmla="*/ 0 w 9694"/>
              <a:gd name="T1" fmla="*/ 2147483646 h 2713"/>
              <a:gd name="T2" fmla="*/ 2147483646 w 9694"/>
              <a:gd name="T3" fmla="*/ 2147483646 h 2713"/>
              <a:gd name="T4" fmla="*/ 2147483646 w 9694"/>
              <a:gd name="T5" fmla="*/ 0 h 2713"/>
              <a:gd name="T6" fmla="*/ 0 60000 65536"/>
              <a:gd name="T7" fmla="*/ 0 60000 65536"/>
              <a:gd name="T8" fmla="*/ 0 60000 65536"/>
              <a:gd name="T9" fmla="*/ 0 w 9694"/>
              <a:gd name="T10" fmla="*/ 0 h 2713"/>
              <a:gd name="T11" fmla="*/ 9694 w 9694"/>
              <a:gd name="T12" fmla="*/ 2713 h 27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94" h="2713">
                <a:moveTo>
                  <a:pt x="0" y="2712"/>
                </a:moveTo>
                <a:lnTo>
                  <a:pt x="9693" y="2712"/>
                </a:lnTo>
                <a:lnTo>
                  <a:pt x="9693" y="0"/>
                </a:lnTo>
              </a:path>
            </a:pathLst>
          </a:cu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4502881" y="4064041"/>
            <a:ext cx="1180800" cy="715680"/>
          </a:xfrm>
          <a:prstGeom prst="roundRect">
            <a:avLst>
              <a:gd name="adj" fmla="val 199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51930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633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Translation</a:t>
            </a:r>
          </a:p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633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mapping</a:t>
            </a:r>
          </a:p>
        </p:txBody>
      </p:sp>
    </p:spTree>
    <p:extLst>
      <p:ext uri="{BB962C8B-B14F-4D97-AF65-F5344CB8AC3E}">
        <p14:creationId xmlns:p14="http://schemas.microsoft.com/office/powerpoint/2010/main" val="718323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3958561" y="3573001"/>
            <a:ext cx="1006560" cy="1303200"/>
          </a:xfrm>
          <a:prstGeom prst="roundRect">
            <a:avLst>
              <a:gd name="adj" fmla="val 139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Fixed Partitions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6876" y="1362074"/>
            <a:ext cx="5209046" cy="1512253"/>
          </a:xfrm>
        </p:spPr>
        <p:txBody>
          <a:bodyPr>
            <a:normAutofit fontScale="775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Original memory management technique: </a:t>
            </a:r>
            <a:r>
              <a:rPr lang="en-GB" altLang="en-US" dirty="0">
                <a:solidFill>
                  <a:srgbClr val="993333"/>
                </a:solidFill>
              </a:rPr>
              <a:t/>
            </a:r>
            <a:br>
              <a:rPr lang="en-GB" altLang="en-US" dirty="0">
                <a:solidFill>
                  <a:srgbClr val="993333"/>
                </a:solidFill>
              </a:rPr>
            </a:br>
            <a:r>
              <a:rPr lang="en-GB" altLang="en-US" dirty="0"/>
              <a:t>Break memory into fixed-size </a:t>
            </a:r>
            <a:r>
              <a:rPr lang="en-GB" altLang="en-US" i="1" dirty="0">
                <a:solidFill>
                  <a:srgbClr val="993333"/>
                </a:solidFill>
              </a:rPr>
              <a:t>partitions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Hardware requirement: </a:t>
            </a:r>
            <a:r>
              <a:rPr lang="en-GB" altLang="en-US" i="1" dirty="0">
                <a:solidFill>
                  <a:srgbClr val="993333"/>
                </a:solidFill>
              </a:rPr>
              <a:t>base register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Translation from virtual to physical address: simply add base register to </a:t>
            </a:r>
            <a:r>
              <a:rPr lang="en-GB" altLang="en-US" i="1" dirty="0" smtClean="0"/>
              <a:t>address</a:t>
            </a: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840641" y="2687401"/>
            <a:ext cx="1033920" cy="480960"/>
            <a:chOff x="4056" y="1866"/>
            <a:chExt cx="718" cy="334"/>
          </a:xfrm>
        </p:grpSpPr>
        <p:sp>
          <p:nvSpPr>
            <p:cNvPr id="32813" name="AutoShape 5"/>
            <p:cNvSpPr>
              <a:spLocks noChangeArrowheads="1"/>
            </p:cNvSpPr>
            <p:nvPr/>
          </p:nvSpPr>
          <p:spPr bwMode="auto">
            <a:xfrm>
              <a:off x="4056" y="18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14" name="AutoShape 6"/>
            <p:cNvSpPr>
              <a:spLocks noChangeArrowheads="1"/>
            </p:cNvSpPr>
            <p:nvPr/>
          </p:nvSpPr>
          <p:spPr bwMode="auto">
            <a:xfrm>
              <a:off x="4056" y="18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0</a:t>
              </a:r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5840641" y="3171241"/>
            <a:ext cx="1033920" cy="480960"/>
            <a:chOff x="4056" y="2202"/>
            <a:chExt cx="718" cy="334"/>
          </a:xfrm>
        </p:grpSpPr>
        <p:sp>
          <p:nvSpPr>
            <p:cNvPr id="32811" name="AutoShape 8"/>
            <p:cNvSpPr>
              <a:spLocks noChangeArrowheads="1"/>
            </p:cNvSpPr>
            <p:nvPr/>
          </p:nvSpPr>
          <p:spPr bwMode="auto">
            <a:xfrm>
              <a:off x="4056" y="22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12" name="AutoShape 9"/>
            <p:cNvSpPr>
              <a:spLocks noChangeArrowheads="1"/>
            </p:cNvSpPr>
            <p:nvPr/>
          </p:nvSpPr>
          <p:spPr bwMode="auto">
            <a:xfrm>
              <a:off x="4056" y="2202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1</a:t>
              </a:r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5840641" y="3655081"/>
            <a:ext cx="1033920" cy="480960"/>
            <a:chOff x="4056" y="2538"/>
            <a:chExt cx="718" cy="334"/>
          </a:xfrm>
        </p:grpSpPr>
        <p:sp>
          <p:nvSpPr>
            <p:cNvPr id="32809" name="AutoShape 11"/>
            <p:cNvSpPr>
              <a:spLocks noChangeArrowheads="1"/>
            </p:cNvSpPr>
            <p:nvPr/>
          </p:nvSpPr>
          <p:spPr bwMode="auto">
            <a:xfrm>
              <a:off x="4056" y="25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10" name="AutoShape 12"/>
            <p:cNvSpPr>
              <a:spLocks noChangeArrowheads="1"/>
            </p:cNvSpPr>
            <p:nvPr/>
          </p:nvSpPr>
          <p:spPr bwMode="auto">
            <a:xfrm>
              <a:off x="4056" y="25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2</a:t>
              </a:r>
            </a:p>
          </p:txBody>
        </p:sp>
      </p:grpSp>
      <p:grpSp>
        <p:nvGrpSpPr>
          <p:cNvPr id="32775" name="Group 13"/>
          <p:cNvGrpSpPr>
            <a:grpSpLocks/>
          </p:cNvGrpSpPr>
          <p:nvPr/>
        </p:nvGrpSpPr>
        <p:grpSpPr bwMode="auto">
          <a:xfrm>
            <a:off x="5840641" y="4138921"/>
            <a:ext cx="1033920" cy="480960"/>
            <a:chOff x="4056" y="2874"/>
            <a:chExt cx="718" cy="334"/>
          </a:xfrm>
        </p:grpSpPr>
        <p:sp>
          <p:nvSpPr>
            <p:cNvPr id="32807" name="AutoShape 14"/>
            <p:cNvSpPr>
              <a:spLocks noChangeArrowheads="1"/>
            </p:cNvSpPr>
            <p:nvPr/>
          </p:nvSpPr>
          <p:spPr bwMode="auto">
            <a:xfrm>
              <a:off x="4056" y="2874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8" name="AutoShape 15"/>
            <p:cNvSpPr>
              <a:spLocks noChangeArrowheads="1"/>
            </p:cNvSpPr>
            <p:nvPr/>
          </p:nvSpPr>
          <p:spPr bwMode="auto">
            <a:xfrm>
              <a:off x="4056" y="2874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3</a:t>
              </a:r>
            </a:p>
          </p:txBody>
        </p:sp>
      </p:grpSp>
      <p:grpSp>
        <p:nvGrpSpPr>
          <p:cNvPr id="32776" name="Group 16"/>
          <p:cNvGrpSpPr>
            <a:grpSpLocks/>
          </p:cNvGrpSpPr>
          <p:nvPr/>
        </p:nvGrpSpPr>
        <p:grpSpPr bwMode="auto">
          <a:xfrm>
            <a:off x="5840641" y="4622761"/>
            <a:ext cx="1033920" cy="480960"/>
            <a:chOff x="4056" y="3210"/>
            <a:chExt cx="718" cy="334"/>
          </a:xfrm>
        </p:grpSpPr>
        <p:sp>
          <p:nvSpPr>
            <p:cNvPr id="32805" name="AutoShape 17"/>
            <p:cNvSpPr>
              <a:spLocks noChangeArrowheads="1"/>
            </p:cNvSpPr>
            <p:nvPr/>
          </p:nvSpPr>
          <p:spPr bwMode="auto">
            <a:xfrm>
              <a:off x="4056" y="32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6" name="AutoShape 18"/>
            <p:cNvSpPr>
              <a:spLocks noChangeArrowheads="1"/>
            </p:cNvSpPr>
            <p:nvPr/>
          </p:nvSpPr>
          <p:spPr bwMode="auto">
            <a:xfrm>
              <a:off x="4056" y="32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4</a:t>
              </a:r>
            </a:p>
          </p:txBody>
        </p:sp>
      </p:grpSp>
      <p:grpSp>
        <p:nvGrpSpPr>
          <p:cNvPr id="32777" name="Group 19"/>
          <p:cNvGrpSpPr>
            <a:grpSpLocks/>
          </p:cNvGrpSpPr>
          <p:nvPr/>
        </p:nvGrpSpPr>
        <p:grpSpPr bwMode="auto">
          <a:xfrm>
            <a:off x="5840641" y="5106601"/>
            <a:ext cx="1033920" cy="480960"/>
            <a:chOff x="4056" y="3546"/>
            <a:chExt cx="718" cy="334"/>
          </a:xfrm>
        </p:grpSpPr>
        <p:sp>
          <p:nvSpPr>
            <p:cNvPr id="32803" name="AutoShape 20"/>
            <p:cNvSpPr>
              <a:spLocks noChangeArrowheads="1"/>
            </p:cNvSpPr>
            <p:nvPr/>
          </p:nvSpPr>
          <p:spPr bwMode="auto">
            <a:xfrm>
              <a:off x="4056" y="354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4" name="AutoShape 21"/>
            <p:cNvSpPr>
              <a:spLocks noChangeArrowheads="1"/>
            </p:cNvSpPr>
            <p:nvPr/>
          </p:nvSpPr>
          <p:spPr bwMode="auto">
            <a:xfrm>
              <a:off x="4056" y="354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5</a:t>
              </a:r>
            </a:p>
          </p:txBody>
        </p:sp>
      </p:grpSp>
      <p:sp>
        <p:nvSpPr>
          <p:cNvPr id="32778" name="AutoShape 22"/>
          <p:cNvSpPr>
            <a:spLocks noChangeArrowheads="1"/>
          </p:cNvSpPr>
          <p:nvPr/>
        </p:nvSpPr>
        <p:spPr bwMode="auto">
          <a:xfrm>
            <a:off x="6946561" y="2549160"/>
            <a:ext cx="256320" cy="276480"/>
          </a:xfrm>
          <a:prstGeom prst="roundRect">
            <a:avLst>
              <a:gd name="adj" fmla="val 560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0</a:t>
            </a:r>
          </a:p>
        </p:txBody>
      </p:sp>
      <p:sp>
        <p:nvSpPr>
          <p:cNvPr id="32779" name="AutoShape 23"/>
          <p:cNvSpPr>
            <a:spLocks noChangeArrowheads="1"/>
          </p:cNvSpPr>
          <p:nvPr/>
        </p:nvSpPr>
        <p:spPr bwMode="auto">
          <a:xfrm>
            <a:off x="6818401" y="3033000"/>
            <a:ext cx="541440" cy="276480"/>
          </a:xfrm>
          <a:prstGeom prst="roundRect">
            <a:avLst>
              <a:gd name="adj" fmla="val 523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1K</a:t>
            </a:r>
          </a:p>
        </p:txBody>
      </p:sp>
      <p:sp>
        <p:nvSpPr>
          <p:cNvPr id="32780" name="AutoShape 24"/>
          <p:cNvSpPr>
            <a:spLocks noChangeArrowheads="1"/>
          </p:cNvSpPr>
          <p:nvPr/>
        </p:nvSpPr>
        <p:spPr bwMode="auto">
          <a:xfrm>
            <a:off x="6906241" y="351684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2K</a:t>
            </a:r>
          </a:p>
        </p:txBody>
      </p:sp>
      <p:sp>
        <p:nvSpPr>
          <p:cNvPr id="32781" name="AutoShape 25"/>
          <p:cNvSpPr>
            <a:spLocks noChangeArrowheads="1"/>
          </p:cNvSpPr>
          <p:nvPr/>
        </p:nvSpPr>
        <p:spPr bwMode="auto">
          <a:xfrm>
            <a:off x="6906241" y="400068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3K</a:t>
            </a:r>
          </a:p>
        </p:txBody>
      </p:sp>
      <p:sp>
        <p:nvSpPr>
          <p:cNvPr id="32782" name="AutoShape 26"/>
          <p:cNvSpPr>
            <a:spLocks noChangeArrowheads="1"/>
          </p:cNvSpPr>
          <p:nvPr/>
        </p:nvSpPr>
        <p:spPr bwMode="auto">
          <a:xfrm>
            <a:off x="6906241" y="448452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4K</a:t>
            </a:r>
          </a:p>
        </p:txBody>
      </p:sp>
      <p:sp>
        <p:nvSpPr>
          <p:cNvPr id="32783" name="AutoShape 27"/>
          <p:cNvSpPr>
            <a:spLocks noChangeArrowheads="1"/>
          </p:cNvSpPr>
          <p:nvPr/>
        </p:nvSpPr>
        <p:spPr bwMode="auto">
          <a:xfrm>
            <a:off x="6923521" y="496836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5K</a:t>
            </a:r>
          </a:p>
        </p:txBody>
      </p:sp>
      <p:sp>
        <p:nvSpPr>
          <p:cNvPr id="32784" name="AutoShape 28"/>
          <p:cNvSpPr>
            <a:spLocks noChangeArrowheads="1"/>
          </p:cNvSpPr>
          <p:nvPr/>
        </p:nvSpPr>
        <p:spPr bwMode="auto">
          <a:xfrm>
            <a:off x="5605921" y="2294281"/>
            <a:ext cx="18590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112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32785" name="Group 29"/>
          <p:cNvGrpSpPr>
            <a:grpSpLocks/>
          </p:cNvGrpSpPr>
          <p:nvPr/>
        </p:nvGrpSpPr>
        <p:grpSpPr bwMode="auto">
          <a:xfrm>
            <a:off x="2039041" y="4277161"/>
            <a:ext cx="1172160" cy="273600"/>
            <a:chOff x="1416" y="2970"/>
            <a:chExt cx="814" cy="190"/>
          </a:xfrm>
        </p:grpSpPr>
        <p:sp>
          <p:nvSpPr>
            <p:cNvPr id="32801" name="AutoShape 30"/>
            <p:cNvSpPr>
              <a:spLocks noChangeArrowheads="1"/>
            </p:cNvSpPr>
            <p:nvPr/>
          </p:nvSpPr>
          <p:spPr bwMode="auto">
            <a:xfrm>
              <a:off x="1416" y="2970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2" name="AutoShape 31"/>
            <p:cNvSpPr>
              <a:spLocks noChangeArrowheads="1"/>
            </p:cNvSpPr>
            <p:nvPr/>
          </p:nvSpPr>
          <p:spPr bwMode="auto">
            <a:xfrm>
              <a:off x="1416" y="2970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grpSp>
        <p:nvGrpSpPr>
          <p:cNvPr id="32786" name="Group 32"/>
          <p:cNvGrpSpPr>
            <a:grpSpLocks/>
          </p:cNvGrpSpPr>
          <p:nvPr/>
        </p:nvGrpSpPr>
        <p:grpSpPr bwMode="auto">
          <a:xfrm>
            <a:off x="4250881" y="4208041"/>
            <a:ext cx="411840" cy="411840"/>
            <a:chOff x="2952" y="2922"/>
            <a:chExt cx="286" cy="286"/>
          </a:xfrm>
        </p:grpSpPr>
        <p:sp>
          <p:nvSpPr>
            <p:cNvPr id="32799" name="Oval 33"/>
            <p:cNvSpPr>
              <a:spLocks noChangeArrowheads="1"/>
            </p:cNvSpPr>
            <p:nvPr/>
          </p:nvSpPr>
          <p:spPr bwMode="auto">
            <a:xfrm>
              <a:off x="2952" y="2922"/>
              <a:ext cx="287" cy="287"/>
            </a:xfrm>
            <a:prstGeom prst="ellipse">
              <a:avLst/>
            </a:prstGeom>
            <a:solidFill>
              <a:srgbClr val="F0EBE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0" name="AutoShape 34"/>
            <p:cNvSpPr>
              <a:spLocks noChangeArrowheads="1"/>
            </p:cNvSpPr>
            <p:nvPr/>
          </p:nvSpPr>
          <p:spPr bwMode="auto">
            <a:xfrm>
              <a:off x="2995" y="2965"/>
              <a:ext cx="202" cy="203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+</a:t>
              </a:r>
            </a:p>
          </p:txBody>
        </p:sp>
      </p:grpSp>
      <p:sp>
        <p:nvSpPr>
          <p:cNvPr id="32787" name="AutoShape 35"/>
          <p:cNvSpPr>
            <a:spLocks noChangeArrowheads="1"/>
          </p:cNvSpPr>
          <p:nvPr/>
        </p:nvSpPr>
        <p:spPr bwMode="auto">
          <a:xfrm>
            <a:off x="1972801" y="4553640"/>
            <a:ext cx="13104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 address</a:t>
            </a:r>
          </a:p>
        </p:txBody>
      </p:sp>
      <p:grpSp>
        <p:nvGrpSpPr>
          <p:cNvPr id="32788" name="Group 36"/>
          <p:cNvGrpSpPr>
            <a:grpSpLocks/>
          </p:cNvGrpSpPr>
          <p:nvPr/>
        </p:nvGrpSpPr>
        <p:grpSpPr bwMode="auto">
          <a:xfrm>
            <a:off x="2039041" y="3102121"/>
            <a:ext cx="1172160" cy="273600"/>
            <a:chOff x="1416" y="2154"/>
            <a:chExt cx="814" cy="190"/>
          </a:xfrm>
        </p:grpSpPr>
        <p:sp>
          <p:nvSpPr>
            <p:cNvPr id="32797" name="AutoShape 37"/>
            <p:cNvSpPr>
              <a:spLocks noChangeArrowheads="1"/>
            </p:cNvSpPr>
            <p:nvPr/>
          </p:nvSpPr>
          <p:spPr bwMode="auto">
            <a:xfrm>
              <a:off x="1416" y="2154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798" name="AutoShape 38"/>
            <p:cNvSpPr>
              <a:spLocks noChangeArrowheads="1"/>
            </p:cNvSpPr>
            <p:nvPr/>
          </p:nvSpPr>
          <p:spPr bwMode="auto">
            <a:xfrm>
              <a:off x="1416" y="2154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3K</a:t>
              </a:r>
            </a:p>
          </p:txBody>
        </p:sp>
      </p:grpSp>
      <p:sp>
        <p:nvSpPr>
          <p:cNvPr id="32789" name="AutoShape 39"/>
          <p:cNvSpPr>
            <a:spLocks noChangeArrowheads="1"/>
          </p:cNvSpPr>
          <p:nvPr/>
        </p:nvSpPr>
        <p:spPr bwMode="auto">
          <a:xfrm>
            <a:off x="2046241" y="3378600"/>
            <a:ext cx="11678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base register</a:t>
            </a:r>
          </a:p>
        </p:txBody>
      </p:sp>
      <p:sp>
        <p:nvSpPr>
          <p:cNvPr id="32790" name="Line 40"/>
          <p:cNvSpPr>
            <a:spLocks noChangeShapeType="1"/>
          </p:cNvSpPr>
          <p:nvPr/>
        </p:nvSpPr>
        <p:spPr bwMode="auto">
          <a:xfrm>
            <a:off x="4665600" y="4415401"/>
            <a:ext cx="1105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91" name="Line 41"/>
          <p:cNvSpPr>
            <a:spLocks noChangeShapeType="1"/>
          </p:cNvSpPr>
          <p:nvPr/>
        </p:nvSpPr>
        <p:spPr bwMode="auto">
          <a:xfrm>
            <a:off x="3214080" y="4415401"/>
            <a:ext cx="9676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92" name="Line 42"/>
          <p:cNvSpPr>
            <a:spLocks noChangeShapeType="1"/>
          </p:cNvSpPr>
          <p:nvPr/>
        </p:nvSpPr>
        <p:spPr bwMode="auto">
          <a:xfrm>
            <a:off x="3214080" y="3240360"/>
            <a:ext cx="1036800" cy="1036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93" name="Text Box 43"/>
          <p:cNvSpPr txBox="1">
            <a:spLocks noChangeArrowheads="1"/>
          </p:cNvSpPr>
          <p:nvPr/>
        </p:nvSpPr>
        <p:spPr bwMode="auto">
          <a:xfrm>
            <a:off x="4203361" y="3688201"/>
            <a:ext cx="495360" cy="23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2" name="Rectangle 1"/>
          <p:cNvSpPr/>
          <p:nvPr/>
        </p:nvSpPr>
        <p:spPr>
          <a:xfrm>
            <a:off x="943122" y="6093275"/>
            <a:ext cx="7015838" cy="43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Advantages and disadvantages of this approach??</a:t>
            </a:r>
          </a:p>
        </p:txBody>
      </p:sp>
    </p:spTree>
    <p:extLst>
      <p:ext uri="{BB962C8B-B14F-4D97-AF65-F5344CB8AC3E}">
        <p14:creationId xmlns:p14="http://schemas.microsoft.com/office/powerpoint/2010/main" val="156538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11046</TotalTime>
  <Words>5832</Words>
  <Application>Microsoft Office PowerPoint</Application>
  <PresentationFormat>On-screen Show (4:3)</PresentationFormat>
  <Paragraphs>1316</Paragraphs>
  <Slides>65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7" baseType="lpstr"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msgothic</vt:lpstr>
      <vt:lpstr>Times New Roman</vt:lpstr>
      <vt:lpstr>Wingdings</vt:lpstr>
      <vt:lpstr>Wingdings 2</vt:lpstr>
      <vt:lpstr>template2007</vt:lpstr>
      <vt:lpstr>Memory Management and Virtual Memory</vt:lpstr>
      <vt:lpstr>Memory Management</vt:lpstr>
      <vt:lpstr>Virtual Memory</vt:lpstr>
      <vt:lpstr>Memory Management Requirements</vt:lpstr>
      <vt:lpstr>Virtual Addresses</vt:lpstr>
      <vt:lpstr>Virtual Addresses</vt:lpstr>
      <vt:lpstr>Virtual Addresses</vt:lpstr>
      <vt:lpstr>MMU and TLB</vt:lpstr>
      <vt:lpstr>Fixed Partitions</vt:lpstr>
      <vt:lpstr>Fixed Partitions</vt:lpstr>
      <vt:lpstr>Variable Partitions</vt:lpstr>
      <vt:lpstr>Modern technique: paging</vt:lpstr>
      <vt:lpstr>Application Perspective</vt:lpstr>
      <vt:lpstr>Virtual Address Translation</vt:lpstr>
      <vt:lpstr>Page Table Entries (PTEs)</vt:lpstr>
      <vt:lpstr>Page Table Entries (PTEs)</vt:lpstr>
      <vt:lpstr>Advantages of paging</vt:lpstr>
      <vt:lpstr>Page Tables</vt:lpstr>
      <vt:lpstr>The TLB</vt:lpstr>
      <vt:lpstr>The TLB</vt:lpstr>
      <vt:lpstr>Loading the TLB</vt:lpstr>
      <vt:lpstr>Loading the TLB</vt:lpstr>
      <vt:lpstr>Page Table Size</vt:lpstr>
      <vt:lpstr>Page Table Size</vt:lpstr>
      <vt:lpstr>Application Perspective</vt:lpstr>
      <vt:lpstr>More Issues</vt:lpstr>
      <vt:lpstr>Page Faults</vt:lpstr>
      <vt:lpstr>Page Faults</vt:lpstr>
      <vt:lpstr>Demand Paging</vt:lpstr>
      <vt:lpstr>Demand Paging</vt:lpstr>
      <vt:lpstr>Where are the “holes”?</vt:lpstr>
      <vt:lpstr>Starting up a process</vt:lpstr>
      <vt:lpstr>Starting up a process</vt:lpstr>
      <vt:lpstr>Starting up a process</vt:lpstr>
      <vt:lpstr>Starting up a process</vt:lpstr>
      <vt:lpstr>Starting up a process</vt:lpstr>
      <vt:lpstr>Starting up a process</vt:lpstr>
      <vt:lpstr>Starting up a process</vt:lpstr>
      <vt:lpstr>Uninitialized variables and the heap</vt:lpstr>
      <vt:lpstr>Uninitialized variables and the heap</vt:lpstr>
      <vt:lpstr>More Demand Paging Tricks</vt:lpstr>
      <vt:lpstr>More Demand Paging Tricks</vt:lpstr>
      <vt:lpstr>Remember fork()?</vt:lpstr>
      <vt:lpstr>Copy-on-write</vt:lpstr>
      <vt:lpstr>Copy-on-write</vt:lpstr>
      <vt:lpstr>Copy-on-write</vt:lpstr>
      <vt:lpstr>Copy-on-write</vt:lpstr>
      <vt:lpstr>Page Tables</vt:lpstr>
      <vt:lpstr>Multilevel Page Tables</vt:lpstr>
      <vt:lpstr>Multilevel Page Tables</vt:lpstr>
      <vt:lpstr>Multilevel Page Tables</vt:lpstr>
      <vt:lpstr>Multilevel Page Tables</vt:lpstr>
      <vt:lpstr>Multilevel page tables</vt:lpstr>
      <vt:lpstr>Intel Core i7 Memory System</vt:lpstr>
      <vt:lpstr>Review of Symbols</vt:lpstr>
      <vt:lpstr>End-to-end Core i7 Address Translation</vt:lpstr>
      <vt:lpstr>Core i7 Level 1-3 Page Table Entries</vt:lpstr>
      <vt:lpstr>Core i7 Level 4 Page Table Entries</vt:lpstr>
      <vt:lpstr>Core i7 Page Table Translation</vt:lpstr>
      <vt:lpstr>Virtual Address Space of a Linux Process</vt:lpstr>
      <vt:lpstr>Linux Organizes VM as Collection of “Areas” </vt:lpstr>
      <vt:lpstr>Linux Page Fault Handling </vt:lpstr>
      <vt:lpstr>Page Fault Pseudo Code</vt:lpstr>
      <vt:lpstr>Load an Invalid Page</vt:lpstr>
      <vt:lpstr>Break Copy on Write (CoW)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93</cp:revision>
  <dcterms:modified xsi:type="dcterms:W3CDTF">2020-04-09T06:20:46Z</dcterms:modified>
</cp:coreProperties>
</file>