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844" r:id="rId2"/>
  </p:sldMasterIdLst>
  <p:notesMasterIdLst>
    <p:notesMasterId r:id="rId69"/>
  </p:notesMasterIdLst>
  <p:sldIdLst>
    <p:sldId id="256" r:id="rId3"/>
    <p:sldId id="352" r:id="rId4"/>
    <p:sldId id="353" r:id="rId5"/>
    <p:sldId id="354" r:id="rId6"/>
    <p:sldId id="258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51" r:id="rId15"/>
    <p:sldId id="348" r:id="rId16"/>
    <p:sldId id="349" r:id="rId17"/>
    <p:sldId id="350" r:id="rId18"/>
    <p:sldId id="262" r:id="rId19"/>
    <p:sldId id="260" r:id="rId20"/>
    <p:sldId id="261" r:id="rId21"/>
    <p:sldId id="355" r:id="rId22"/>
    <p:sldId id="263" r:id="rId23"/>
    <p:sldId id="302" r:id="rId24"/>
    <p:sldId id="265" r:id="rId25"/>
    <p:sldId id="358" r:id="rId26"/>
    <p:sldId id="266" r:id="rId27"/>
    <p:sldId id="286" r:id="rId28"/>
    <p:sldId id="316" r:id="rId29"/>
    <p:sldId id="315" r:id="rId30"/>
    <p:sldId id="317" r:id="rId31"/>
    <p:sldId id="319" r:id="rId32"/>
    <p:sldId id="320" r:id="rId33"/>
    <p:sldId id="274" r:id="rId34"/>
    <p:sldId id="275" r:id="rId35"/>
    <p:sldId id="291" r:id="rId36"/>
    <p:sldId id="276" r:id="rId37"/>
    <p:sldId id="277" r:id="rId38"/>
    <p:sldId id="290" r:id="rId39"/>
    <p:sldId id="279" r:id="rId40"/>
    <p:sldId id="330" r:id="rId41"/>
    <p:sldId id="331" r:id="rId42"/>
    <p:sldId id="332" r:id="rId43"/>
    <p:sldId id="333" r:id="rId44"/>
    <p:sldId id="337" r:id="rId45"/>
    <p:sldId id="321" r:id="rId46"/>
    <p:sldId id="334" r:id="rId47"/>
    <p:sldId id="335" r:id="rId48"/>
    <p:sldId id="336" r:id="rId49"/>
    <p:sldId id="356" r:id="rId50"/>
    <p:sldId id="324" r:id="rId51"/>
    <p:sldId id="280" r:id="rId52"/>
    <p:sldId id="303" r:id="rId53"/>
    <p:sldId id="305" r:id="rId54"/>
    <p:sldId id="308" r:id="rId55"/>
    <p:sldId id="309" r:id="rId56"/>
    <p:sldId id="310" r:id="rId57"/>
    <p:sldId id="282" r:id="rId58"/>
    <p:sldId id="283" r:id="rId59"/>
    <p:sldId id="296" r:id="rId60"/>
    <p:sldId id="297" r:id="rId61"/>
    <p:sldId id="298" r:id="rId62"/>
    <p:sldId id="299" r:id="rId63"/>
    <p:sldId id="300" r:id="rId64"/>
    <p:sldId id="301" r:id="rId65"/>
    <p:sldId id="284" r:id="rId66"/>
    <p:sldId id="285" r:id="rId67"/>
    <p:sldId id="287" r:id="rId68"/>
  </p:sldIdLst>
  <p:sldSz cx="10080625" cy="7559675"/>
  <p:notesSz cx="7772400" cy="10058400"/>
  <p:defaultTextStyle>
    <a:defPPr>
      <a:defRPr lang="en-US"/>
    </a:defPPr>
    <a:lvl1pPr marL="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4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2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1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8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7FF"/>
    <a:srgbClr val="FEFFDE"/>
    <a:srgbClr val="819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370" autoAdjust="0"/>
  </p:normalViewPr>
  <p:slideViewPr>
    <p:cSldViewPr snapToGrid="0" snapToObjects="1">
      <p:cViewPr varScale="1">
        <p:scale>
          <a:sx n="78" d="100"/>
          <a:sy n="78" d="100"/>
        </p:scale>
        <p:origin x="792" y="17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9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6A33A-D8BA-DE44-9376-66A40D573CD6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1D14-698D-D04E-9B44-6B5985FA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3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C03506-2F47-6A44-8BFE-5D8FF72DA02C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21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72C349-1CFF-8A44-8257-9FF6CBF0EA02}" type="slidenum">
              <a:rPr lang="en-US"/>
              <a:pPr/>
              <a:t>32</a:t>
            </a:fld>
            <a:endParaRPr lang="en-US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9655A-AAAE-DF42-951C-1C696370CFFA}" type="slidenum">
              <a:rPr lang="en-US"/>
              <a:pPr/>
              <a:t>33</a:t>
            </a:fld>
            <a:endParaRPr lang="en-US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9655A-AAAE-DF42-951C-1C696370CFFA}" type="slidenum">
              <a:rPr lang="en-US"/>
              <a:pPr/>
              <a:t>34</a:t>
            </a:fld>
            <a:endParaRPr lang="en-US"/>
          </a:p>
        </p:txBody>
      </p:sp>
      <p:sp>
        <p:nvSpPr>
          <p:cNvPr id="235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1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1366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523C75C-1452-E34C-948C-2A28FA2FCE3C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49</a:t>
            </a:fld>
            <a:endParaRPr lang="en-GB" altLang="en-US" sz="13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4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8A1100-86A5-E74D-974D-1A772F2075B3}" type="slidenum">
              <a:rPr lang="en-US"/>
              <a:pPr/>
              <a:t>7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311CD0-FC50-1C41-9A80-A2B86C03F106}" type="slidenum">
              <a:rPr lang="en-US"/>
              <a:pPr/>
              <a:t>8</a:t>
            </a:fld>
            <a:endParaRPr lang="en-US"/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71D14-698D-D04E-9B44-6B5985FA5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1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84994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8D23F400-9D34-0940-8AD7-5CA89D905FF1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10</a:t>
            </a:fld>
            <a:endParaRPr lang="en-GB" altLang="en-US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9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A02107-99D7-504B-8FCD-00C8946B2346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81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CDAF77-AB37-4B4F-8873-18DE07F59EC9}" type="slidenum">
              <a:rPr lang="en-US"/>
              <a:pPr/>
              <a:t>14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CDAF77-AB37-4B4F-8873-18DE07F59EC9}" type="slidenum">
              <a:rPr lang="en-US"/>
              <a:pPr/>
              <a:t>15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1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300"/>
              <a:t>13/03/07</a:t>
            </a:r>
          </a:p>
        </p:txBody>
      </p:sp>
      <p:sp>
        <p:nvSpPr>
          <p:cNvPr id="103426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886DA0B-5C96-6D49-8C4C-F635B80CBB61}" type="slidenum">
              <a:rPr lang="en-GB" altLang="en-US" sz="13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29</a:t>
            </a:fld>
            <a:endParaRPr lang="en-GB" alt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9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9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7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20" indent="0" algn="ctr">
              <a:buNone/>
              <a:defRPr/>
            </a:lvl2pPr>
            <a:lvl3pPr marL="1007838" indent="0" algn="ctr">
              <a:buNone/>
              <a:defRPr/>
            </a:lvl3pPr>
            <a:lvl4pPr marL="1511758" indent="0" algn="ctr">
              <a:buNone/>
              <a:defRPr/>
            </a:lvl4pPr>
            <a:lvl5pPr marL="2015677" indent="0" algn="ctr">
              <a:buNone/>
              <a:defRPr/>
            </a:lvl5pPr>
            <a:lvl6pPr marL="2519597" indent="0" algn="ctr">
              <a:buNone/>
              <a:defRPr/>
            </a:lvl6pPr>
            <a:lvl7pPr marL="3023515" indent="0" algn="ctr">
              <a:buNone/>
              <a:defRPr/>
            </a:lvl7pPr>
            <a:lvl8pPr marL="3527435" indent="0" algn="ctr">
              <a:buNone/>
              <a:defRPr/>
            </a:lvl8pPr>
            <a:lvl9pPr marL="4031354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8" y="251991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8" y="251991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7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9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882768"/>
            <a:ext cx="8568531" cy="162043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4283816"/>
            <a:ext cx="8463902" cy="1931917"/>
          </a:xfrm>
        </p:spPr>
        <p:txBody>
          <a:bodyPr/>
          <a:lstStyle>
            <a:lvl1pPr marL="0" indent="0" algn="l">
              <a:buNone/>
              <a:defRPr sz="2200" b="0">
                <a:latin typeface="Calibri" pitchFamily="34" charset="0"/>
              </a:defRPr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8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4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8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9" y="480254"/>
            <a:ext cx="8369755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tr-TR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70727" y="251990"/>
            <a:ext cx="240989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7527" y="251990"/>
            <a:ext cx="7065189" cy="6730211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8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4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0069" y="1501436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0069" y="4325814"/>
            <a:ext cx="4268514" cy="265638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28" y="251989"/>
            <a:ext cx="9643098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3544" y="1501436"/>
            <a:ext cx="4268515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latin typeface="Calibri" pitchFamily="34" charset="0"/>
              </a:defRPr>
            </a:lvl1pPr>
            <a:lvl2pPr marL="503920" indent="0">
              <a:buNone/>
              <a:defRPr sz="2000"/>
            </a:lvl2pPr>
            <a:lvl3pPr marL="1007838" indent="0">
              <a:buNone/>
              <a:defRPr sz="1800"/>
            </a:lvl3pPr>
            <a:lvl4pPr marL="1511758" indent="0">
              <a:buNone/>
              <a:defRPr sz="1500"/>
            </a:lvl4pPr>
            <a:lvl5pPr marL="2015677" indent="0">
              <a:buNone/>
              <a:defRPr sz="1500"/>
            </a:lvl5pPr>
            <a:lvl6pPr marL="2519597" indent="0">
              <a:buNone/>
              <a:defRPr sz="1500"/>
            </a:lvl6pPr>
            <a:lvl7pPr marL="3023515" indent="0">
              <a:buNone/>
              <a:defRPr sz="1500"/>
            </a:lvl7pPr>
            <a:lvl8pPr marL="3527435" indent="0">
              <a:buNone/>
              <a:defRPr sz="1500"/>
            </a:lvl8pPr>
            <a:lvl9pPr marL="4031354" indent="0">
              <a:buNone/>
              <a:defRPr sz="15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545" y="1501436"/>
            <a:ext cx="4268515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069" y="1501436"/>
            <a:ext cx="4268514" cy="5480764"/>
          </a:xfrm>
        </p:spPr>
        <p:txBody>
          <a:bodyPr/>
          <a:lstStyle>
            <a:lvl1pPr>
              <a:defRPr sz="3100">
                <a:latin typeface="Calibri" pitchFamily="34" charset="0"/>
              </a:defRPr>
            </a:lvl1pPr>
            <a:lvl2pPr>
              <a:defRPr sz="2600">
                <a:latin typeface="Calibri" pitchFamily="34" charset="0"/>
              </a:defRPr>
            </a:lvl2pPr>
            <a:lvl3pPr>
              <a:defRPr sz="22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>
                <a:latin typeface="Calibri" pitchFamily="34" charset="0"/>
              </a:defRPr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2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09" y="490607"/>
            <a:ext cx="8369019" cy="83996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>
                <a:latin typeface="Calibri" pitchFamily="34" charset="0"/>
              </a:defRPr>
            </a:lvl1pPr>
            <a:lvl2pPr>
              <a:defRPr sz="3100">
                <a:latin typeface="Calibri" pitchFamily="34" charset="0"/>
              </a:defRPr>
            </a:lvl2pPr>
            <a:lvl3pPr>
              <a:defRPr sz="2600">
                <a:latin typeface="Calibri" pitchFamily="34" charset="0"/>
              </a:defRPr>
            </a:lvl3pPr>
            <a:lvl4pPr>
              <a:defRPr sz="2200">
                <a:latin typeface="Calibri" pitchFamily="34" charset="0"/>
              </a:defRPr>
            </a:lvl4pPr>
            <a:lvl5pPr>
              <a:defRPr sz="2200">
                <a:latin typeface="Calibri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>
                <a:latin typeface="Calibri" pitchFamily="34" charset="0"/>
              </a:defRPr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r>
              <a:rPr lang="tr-TR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>
                <a:latin typeface="Calibri" pitchFamily="34" charset="0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10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9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2" y="-29747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83" tIns="50392" rIns="100783" bIns="50392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30" indent="-13123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15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06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298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690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40" indent="-37794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869" indent="-31494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799" indent="-25196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717" indent="-25196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63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557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476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395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314" indent="-25196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409" y="409159"/>
            <a:ext cx="8369019" cy="83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28" y="1501436"/>
            <a:ext cx="8705040" cy="548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06791" y="-29749"/>
            <a:ext cx="1443839" cy="30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en-US" sz="13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xStyles>
    <p:titleStyle>
      <a:lvl1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2pPr>
      <a:lvl3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3pPr>
      <a:lvl4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4pPr>
      <a:lvl5pPr marL="131243" indent="-131243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5pPr>
      <a:lvl6pPr marL="6352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1139186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6431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21471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377979" indent="-377979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6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18954" indent="-314982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2pPr>
      <a:lvl3pPr marL="1259929" indent="-251986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200">
          <a:solidFill>
            <a:schemeClr val="tx1"/>
          </a:solidFill>
          <a:latin typeface="Calibri" pitchFamily="34" charset="0"/>
        </a:defRPr>
      </a:lvl3pPr>
      <a:lvl4pPr marL="1763900" indent="-251986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Calibri" pitchFamily="34" charset="0"/>
        </a:defRPr>
      </a:lvl4pPr>
      <a:lvl5pPr marL="2267872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Calibri" pitchFamily="34" charset="0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.tue.nl/~aeb/linux/fs/fat/fat-1.html" TargetMode="Externa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System Design and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FAT Directories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en-US" altLang="en-US" sz="2000" dirty="0"/>
              <a:t>32-byte directory entries.</a:t>
            </a:r>
          </a:p>
          <a:p>
            <a:pPr eaLnBrk="1"/>
            <a:r>
              <a:rPr lang="en-US" altLang="en-US" sz="2000" dirty="0"/>
              <a:t>Filenames are limited to 8+3 characters.. Smaller ones are left justified and padded with space.</a:t>
            </a:r>
          </a:p>
          <a:p>
            <a:pPr eaLnBrk="1"/>
            <a:r>
              <a:rPr lang="en-US" altLang="en-US" sz="2000" dirty="0"/>
              <a:t>Attributes: read-only, archive, hidden, system</a:t>
            </a:r>
          </a:p>
          <a:p>
            <a:pPr eaLnBrk="1"/>
            <a:r>
              <a:rPr lang="en-US" altLang="en-US" sz="2000" dirty="0"/>
              <a:t>Time of date represented with 2 bytes: correct </a:t>
            </a:r>
            <a:r>
              <a:rPr lang="en-US" altLang="en-US" sz="2000" dirty="0" err="1"/>
              <a:t>upto</a:t>
            </a:r>
            <a:r>
              <a:rPr lang="en-US" altLang="en-US" sz="2000" dirty="0"/>
              <a:t> +-1 second</a:t>
            </a:r>
          </a:p>
          <a:p>
            <a:pPr eaLnBrk="1"/>
            <a:r>
              <a:rPr lang="en-US" altLang="en-US" sz="2000" dirty="0"/>
              <a:t>Date:  Counts in three fields: day (5 bit), month (4 bits), year (7 bits). </a:t>
            </a:r>
          </a:p>
          <a:p>
            <a:pPr lvl="1" eaLnBrk="1"/>
            <a:r>
              <a:rPr lang="tr-TR" altLang="x-none" sz="1599" dirty="0"/>
              <a:t>year-since-1980 hence</a:t>
            </a:r>
            <a:endParaRPr lang="en-US" altLang="en-US" sz="1599" dirty="0"/>
          </a:p>
          <a:p>
            <a:pPr lvl="2" eaLnBrk="1"/>
            <a:r>
              <a:rPr lang="en-US" altLang="en-US" sz="1599" dirty="0"/>
              <a:t>Contains: Y2108 problem!</a:t>
            </a:r>
          </a:p>
          <a:p>
            <a:pPr eaLnBrk="1"/>
            <a:r>
              <a:rPr lang="en-US" altLang="en-US" sz="2000" dirty="0"/>
              <a:t>File size: 2 bytes. Puts a 4GB limit.</a:t>
            </a:r>
          </a:p>
          <a:p>
            <a:pPr eaLnBrk="1"/>
            <a:r>
              <a:rPr lang="en-US" altLang="en-US" sz="2000" dirty="0"/>
              <a:t>10 bytes reserved for future use. </a:t>
            </a:r>
          </a:p>
        </p:txBody>
      </p:sp>
      <p:pic>
        <p:nvPicPr>
          <p:cNvPr id="83971" name="Picture 4" descr="04-3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37" y="5254867"/>
            <a:ext cx="8327151" cy="230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09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FAT: Directory Structure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3"/>
            <a:ext cx="9070975" cy="5282957"/>
          </a:xfrm>
          <a:ln/>
        </p:spPr>
        <p:txBody>
          <a:bodyPr>
            <a:normAutofit lnSpcReduction="10000"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directories are stored in data blocks as an array of file entries in the form: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First cluster of the file = </a:t>
            </a:r>
            <a:r>
              <a:rPr lang="en-US" dirty="0" err="1"/>
              <a:t>starthi</a:t>
            </a:r>
            <a:r>
              <a:rPr lang="en-US" dirty="0"/>
              <a:t> &lt;&lt; 16 &amp; start.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For the rest, follow FAT.</a:t>
            </a:r>
          </a:p>
          <a:p>
            <a:pPr marL="431755" indent="-323816">
              <a:buClr>
                <a:srgbClr val="800000"/>
              </a:buClr>
              <a:buSzPct val="45000"/>
              <a:buNone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853" y="2696047"/>
            <a:ext cx="8802361" cy="3108543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fat_dir_entry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{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name[8] ; 	/* file name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ext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[3] ; 	    /* file extension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attr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attributes, RO, Hidden, System, Subdir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uint8 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lcase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/* Case for base and extension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   		uint8 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ctime_cs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/* Creation time,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centiseconds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(0-199)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ctime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Creation time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cdate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Creation date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adate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  	/* Last access date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starthi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     	/* High 16 bits of cluster in FAT32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time, date;	/* time, date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uint16  start; 		/* first cluster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uint32  size;        	/* file size (in bytes)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055570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619598"/>
            <a:ext cx="9069388" cy="337694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/>
              <a:t>First byte of name field marks: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dirty="0"/>
              <a:t>End of directory table (0x00)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dirty="0"/>
              <a:t>Deleted file, entry can be reused (0xE5)</a:t>
            </a:r>
          </a:p>
          <a:p>
            <a:pPr>
              <a:buClr>
                <a:srgbClr val="800000"/>
              </a:buClr>
            </a:pPr>
            <a:r>
              <a:rPr lang="en-US" dirty="0"/>
              <a:t>Deleting a file: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/>
              <a:t>deallocate its FAT chain, set:  name[0] = 0xE5</a:t>
            </a:r>
          </a:p>
          <a:p>
            <a:pPr>
              <a:buClr>
                <a:srgbClr val="800000"/>
              </a:buClr>
            </a:pPr>
            <a:r>
              <a:rPr lang="en-US" dirty="0"/>
              <a:t>For file names longer than 8+3, VFAT adds dummy entries (1 per 13 characters) preceding original entry (LFN, Long File Name)</a:t>
            </a:r>
          </a:p>
          <a:p>
            <a:pPr>
              <a:buClr>
                <a:srgbClr val="800000"/>
              </a:buClr>
            </a:pPr>
            <a:r>
              <a:rPr lang="en-US" dirty="0"/>
              <a:t>Directory table grows like a file.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/>
              <a:t>If all entries are deleted in a cluster, directory table may shrink as well.</a:t>
            </a:r>
          </a:p>
          <a:p>
            <a:pPr>
              <a:buClr>
                <a:srgbClr val="800000"/>
              </a:buClr>
            </a:pPr>
            <a:r>
              <a:rPr lang="en-US" dirty="0"/>
              <a:t>File lookup: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998" y="5158999"/>
            <a:ext cx="7749867" cy="2246769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fat_directory_entry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D[MAXENT];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for (all clusters “D” of directory) {	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for 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0;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&lt; MAXENT;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++) {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	if 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 is invalid continue;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 	if (D[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].name[0] == 0)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 		 	return -1 ; /* not found */	 				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	if 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strcmp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(filename == 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].name))				 	 		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		return D[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];	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}	}</a:t>
            </a:r>
          </a:p>
        </p:txBody>
      </p:sp>
    </p:spTree>
    <p:extLst>
      <p:ext uri="{BB962C8B-B14F-4D97-AF65-F5344CB8AC3E}">
        <p14:creationId xmlns:p14="http://schemas.microsoft.com/office/powerpoint/2010/main" val="204324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Block/Cluster Size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Block size affects and is affected by:</a:t>
            </a:r>
          </a:p>
          <a:p>
            <a:pPr marL="819053" lvl="1" indent="-314685">
              <a:spcBef>
                <a:spcPts val="441"/>
              </a:spcBef>
              <a:buClr>
                <a:srgbClr val="990000"/>
              </a:buClr>
              <a:buSzPct val="110000"/>
              <a:buFont typeface="Wingdings" charset="2"/>
              <a:buChar char=""/>
            </a:pPr>
            <a:r>
              <a:rPr lang="en-US" sz="22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Storage device native block size. (no smaller read, smaller writes require, read, update in mem, write</a:t>
            </a:r>
          </a:p>
          <a:p>
            <a:pPr marL="819053" lvl="1" indent="-314685">
              <a:spcBef>
                <a:spcPts val="441"/>
              </a:spcBef>
              <a:buClr>
                <a:srgbClr val="990000"/>
              </a:buClr>
              <a:buSzPct val="110000"/>
              <a:buFont typeface="Wingdings" charset="2"/>
              <a:buChar char=""/>
            </a:pPr>
            <a:r>
              <a:rPr lang="en-US" sz="2205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VM page size (caching)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Filesystems may choose a cluster of blocks as unit to support larger disks and file sizes.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Large cluster size →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 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ingdings"/>
              </a:rPr>
              <a:t> Internal fragmentation</a:t>
            </a: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Wingdings"/>
              </a:rPr>
              <a:t>Small cluster size bad → locality.</a:t>
            </a: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694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FAT: Performance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49275" y="1768475"/>
            <a:ext cx="9026525" cy="5035698"/>
          </a:xfrm>
          <a:ln/>
        </p:spPr>
        <p:txBody>
          <a:bodyPr>
            <a:normAutofit/>
          </a:bodyPr>
          <a:lstStyle/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File random access → Linear scan of FAT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Changing attributes of a file → change directory entry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limits disk size. </a:t>
            </a:r>
          </a:p>
          <a:p>
            <a:pPr marL="891768" lvl="1" indent="-3429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Solution: increase cluster size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Large clusters → internal fragmentation</a:t>
            </a:r>
            <a:br>
              <a:rPr lang="en-US" dirty="0"/>
            </a:br>
            <a:r>
              <a:rPr lang="en-US" dirty="0"/>
              <a:t>Small clusters → small file system, large FAT 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Size field in directory entry is 32 bits. </a:t>
            </a:r>
          </a:p>
          <a:p>
            <a:pPr marL="891768" lvl="1" indent="-3429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Largest possible file size is 4GB.</a:t>
            </a:r>
          </a:p>
          <a:p>
            <a:pPr marL="565139" indent="-457200">
              <a:buClr>
                <a:srgbClr val="800000"/>
              </a:buClr>
              <a:buSzPct val="45000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gets “fat” :) , even in memory, difficult to manage.</a:t>
            </a:r>
          </a:p>
        </p:txBody>
      </p:sp>
    </p:spTree>
    <p:extLst>
      <p:ext uri="{BB962C8B-B14F-4D97-AF65-F5344CB8AC3E}">
        <p14:creationId xmlns:p14="http://schemas.microsoft.com/office/powerpoint/2010/main" val="2018274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versions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549275" y="1768475"/>
            <a:ext cx="9026525" cy="3190387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limits disk size.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Solution: increase cluster size: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Large clusters → internal fragmentation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Small clusters → small file system, large FAT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Size field in directory entry is 32 bits. Largest possible file size is 4GB.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gets “fat” :) , even in memory, difficult to manage.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extLst/>
          </p:nvPr>
        </p:nvGraphicFramePr>
        <p:xfrm>
          <a:off x="786607" y="4958862"/>
          <a:ext cx="8504238" cy="1909830"/>
        </p:xfrm>
        <a:graphic>
          <a:graphicData uri="http://schemas.openxmlformats.org/drawingml/2006/table">
            <a:tbl>
              <a:tblPr/>
              <a:tblGrid>
                <a:gridCol w="141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55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80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FAT entries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FAT size in memory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volume for  512B cluster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volume for  16KB clusters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Max volume for  32KB clusters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FAT12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4K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12KB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2MB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64MB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128M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FAT16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64K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128KB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64MB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FAT32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256M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512GB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16TB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32TB</a:t>
                      </a:r>
                    </a:p>
                  </a:txBody>
                  <a:tcPr marL="90000" marR="90000" marT="85662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110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/>
              <a:t>More info about FAT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x-none">
                <a:solidFill>
                  <a:srgbClr val="FF0000"/>
                </a:solidFill>
                <a:hlinkClick r:id="rId2"/>
              </a:rPr>
              <a:t>https://en.wikipedia.org/wiki/File_Allocation_Table</a:t>
            </a:r>
          </a:p>
          <a:p>
            <a:endParaRPr lang="tr-TR" altLang="x-none">
              <a:solidFill>
                <a:srgbClr val="FF0000"/>
              </a:solidFill>
              <a:hlinkClick r:id="rId2"/>
            </a:endParaRPr>
          </a:p>
          <a:p>
            <a:endParaRPr lang="tr-TR" altLang="x-none">
              <a:solidFill>
                <a:srgbClr val="FF0000"/>
              </a:solidFill>
              <a:hlinkClick r:id="rId2"/>
            </a:endParaRPr>
          </a:p>
          <a:p>
            <a:r>
              <a:rPr lang="tr-TR" altLang="x-none">
                <a:solidFill>
                  <a:srgbClr val="FF0000"/>
                </a:solidFill>
                <a:hlinkClick r:id="rId2"/>
              </a:rPr>
              <a:t>https://www.win.tue.nl/~aeb/linux/fs/fat/fat-1.html</a:t>
            </a:r>
            <a:endParaRPr lang="tr-TR" altLang="x-none">
              <a:solidFill>
                <a:srgbClr val="FF0000"/>
              </a:solidFill>
            </a:endParaRPr>
          </a:p>
          <a:p>
            <a:endParaRPr lang="tr-TR" altLang="x-none"/>
          </a:p>
        </p:txBody>
      </p:sp>
    </p:spTree>
    <p:extLst>
      <p:ext uri="{BB962C8B-B14F-4D97-AF65-F5344CB8AC3E}">
        <p14:creationId xmlns:p14="http://schemas.microsoft.com/office/powerpoint/2010/main" val="1724365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8" y="1501436"/>
            <a:ext cx="5843823" cy="5480764"/>
          </a:xfrm>
        </p:spPr>
        <p:txBody>
          <a:bodyPr/>
          <a:lstStyle/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Boot blocks: reserved for second stage boot loaders</a:t>
            </a:r>
            <a:endParaRPr lang="en-US" dirty="0">
              <a:effectLst/>
            </a:endParaRP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Super Block: FS meta data,</a:t>
            </a: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Cylinder Group Header: Cylinder Group Description</a:t>
            </a:r>
            <a:endParaRPr lang="en-US" dirty="0">
              <a:effectLst/>
            </a:endParaRP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dirty="0" err="1"/>
              <a:t>i</a:t>
            </a:r>
            <a:r>
              <a:rPr lang="en-US" sz="2600" b="1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node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blocks: Blocks containing </a:t>
            </a:r>
            <a:r>
              <a:rPr lang="en-US" sz="2600" b="1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-nodes</a:t>
            </a:r>
            <a:endParaRPr lang="en-US" dirty="0">
              <a:effectLst/>
            </a:endParaRPr>
          </a:p>
          <a:p>
            <a:pPr marL="377940" marR="0" indent="-37794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Data blocks: Blocks containing file and indirect pointer data</a:t>
            </a:r>
            <a:endParaRPr lang="en-US" dirty="0"/>
          </a:p>
        </p:txBody>
      </p:sp>
      <p:graphicFrame>
        <p:nvGraphicFramePr>
          <p:cNvPr id="4" name="Table 3"/>
          <p:cNvGraphicFramePr/>
          <p:nvPr/>
        </p:nvGraphicFramePr>
        <p:xfrm>
          <a:off x="6664680" y="1581120"/>
          <a:ext cx="2878560" cy="5257800"/>
        </p:xfrm>
        <a:graphic>
          <a:graphicData uri="http://schemas.openxmlformats.org/drawingml/2006/table">
            <a:tbl>
              <a:tblPr/>
              <a:tblGrid>
                <a:gridCol w="287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Boot 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 Copy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Cylinder Group Header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Inode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Data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 Copy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Cylinder Group Header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Inode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Data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…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Super Block Copy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Cylinder Group Header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Inode Blocks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7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Data Blocks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CustomShape 4"/>
          <p:cNvSpPr/>
          <p:nvPr/>
        </p:nvSpPr>
        <p:spPr>
          <a:xfrm rot="3600">
            <a:off x="6491893" y="2260922"/>
            <a:ext cx="91440" cy="1396679"/>
          </a:xfrm>
          <a:custGeom>
            <a:avLst/>
            <a:gdLst/>
            <a:ahLst/>
            <a:cxnLst/>
            <a:rect l="0" t="0" r="r" b="b"/>
            <a:pathLst>
              <a:path w="258" h="3812">
                <a:moveTo>
                  <a:pt x="254" y="0"/>
                </a:moveTo>
                <a:cubicBezTo>
                  <a:pt x="190" y="0"/>
                  <a:pt x="126" y="158"/>
                  <a:pt x="127" y="317"/>
                </a:cubicBezTo>
                <a:lnTo>
                  <a:pt x="127" y="1587"/>
                </a:lnTo>
                <a:cubicBezTo>
                  <a:pt x="127" y="1746"/>
                  <a:pt x="63" y="1905"/>
                  <a:pt x="0" y="1906"/>
                </a:cubicBezTo>
                <a:cubicBezTo>
                  <a:pt x="63" y="1905"/>
                  <a:pt x="128" y="2064"/>
                  <a:pt x="128" y="2223"/>
                </a:cubicBezTo>
                <a:lnTo>
                  <a:pt x="128" y="3493"/>
                </a:lnTo>
                <a:cubicBezTo>
                  <a:pt x="128" y="3652"/>
                  <a:pt x="193" y="3811"/>
                  <a:pt x="257" y="381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5"/>
          <p:cNvSpPr/>
          <p:nvPr/>
        </p:nvSpPr>
        <p:spPr>
          <a:xfrm rot="3600">
            <a:off x="6491533" y="3632521"/>
            <a:ext cx="91440" cy="1396679"/>
          </a:xfrm>
          <a:custGeom>
            <a:avLst/>
            <a:gdLst/>
            <a:ahLst/>
            <a:cxnLst/>
            <a:rect l="0" t="0" r="r" b="b"/>
            <a:pathLst>
              <a:path w="257" h="3812">
                <a:moveTo>
                  <a:pt x="254" y="0"/>
                </a:moveTo>
                <a:cubicBezTo>
                  <a:pt x="190" y="0"/>
                  <a:pt x="126" y="158"/>
                  <a:pt x="126" y="317"/>
                </a:cubicBezTo>
                <a:lnTo>
                  <a:pt x="126" y="1587"/>
                </a:lnTo>
                <a:cubicBezTo>
                  <a:pt x="127" y="1746"/>
                  <a:pt x="63" y="1905"/>
                  <a:pt x="0" y="1906"/>
                </a:cubicBezTo>
                <a:cubicBezTo>
                  <a:pt x="63" y="1905"/>
                  <a:pt x="127" y="2064"/>
                  <a:pt x="128" y="2223"/>
                </a:cubicBezTo>
                <a:lnTo>
                  <a:pt x="128" y="3493"/>
                </a:lnTo>
                <a:cubicBezTo>
                  <a:pt x="128" y="3652"/>
                  <a:pt x="192" y="3811"/>
                  <a:pt x="256" y="381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6"/>
          <p:cNvSpPr/>
          <p:nvPr/>
        </p:nvSpPr>
        <p:spPr>
          <a:xfrm rot="3600">
            <a:off x="6492973" y="5425325"/>
            <a:ext cx="91440" cy="1396679"/>
          </a:xfrm>
          <a:custGeom>
            <a:avLst/>
            <a:gdLst/>
            <a:ahLst/>
            <a:cxnLst/>
            <a:rect l="0" t="0" r="r" b="b"/>
            <a:pathLst>
              <a:path w="257" h="3812">
                <a:moveTo>
                  <a:pt x="253" y="0"/>
                </a:moveTo>
                <a:cubicBezTo>
                  <a:pt x="189" y="0"/>
                  <a:pt x="126" y="158"/>
                  <a:pt x="126" y="317"/>
                </a:cubicBezTo>
                <a:lnTo>
                  <a:pt x="126" y="1587"/>
                </a:lnTo>
                <a:cubicBezTo>
                  <a:pt x="126" y="1746"/>
                  <a:pt x="63" y="1905"/>
                  <a:pt x="0" y="1905"/>
                </a:cubicBezTo>
                <a:cubicBezTo>
                  <a:pt x="63" y="1905"/>
                  <a:pt x="127" y="2064"/>
                  <a:pt x="127" y="2223"/>
                </a:cubicBezTo>
                <a:lnTo>
                  <a:pt x="127" y="3493"/>
                </a:lnTo>
                <a:cubicBezTo>
                  <a:pt x="128" y="3652"/>
                  <a:pt x="192" y="3811"/>
                  <a:pt x="256" y="3811"/>
                </a:cubicBezTo>
              </a:path>
            </a:pathLst>
          </a:cu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Shape 7"/>
          <p:cNvSpPr txBox="1"/>
          <p:nvPr/>
        </p:nvSpPr>
        <p:spPr>
          <a:xfrm rot="16200000">
            <a:off x="5602796" y="2782552"/>
            <a:ext cx="1350856" cy="254880"/>
          </a:xfrm>
          <a:prstGeom prst="rect">
            <a:avLst/>
          </a:prstGeom>
          <a:noFill/>
          <a:ln>
            <a:noFill/>
          </a:ln>
        </p:spPr>
        <p:txBody>
          <a:bodyPr lIns="89934" tIns="44968" rIns="89934" bIns="44968"/>
          <a:lstStyle/>
          <a:p>
            <a:r>
              <a:rPr lang="en-US" sz="13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Cylinder Group 1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TextShape 8"/>
          <p:cNvSpPr txBox="1"/>
          <p:nvPr/>
        </p:nvSpPr>
        <p:spPr>
          <a:xfrm rot="16200000">
            <a:off x="5602796" y="4150912"/>
            <a:ext cx="1350856" cy="254880"/>
          </a:xfrm>
          <a:prstGeom prst="rect">
            <a:avLst/>
          </a:prstGeom>
          <a:noFill/>
          <a:ln>
            <a:noFill/>
          </a:ln>
        </p:spPr>
        <p:txBody>
          <a:bodyPr lIns="89934" tIns="44968" rIns="89934" bIns="44968"/>
          <a:lstStyle/>
          <a:p>
            <a:r>
              <a:rPr lang="en-US" sz="13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Cylinder Group 2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9"/>
          <p:cNvSpPr txBox="1"/>
          <p:nvPr/>
        </p:nvSpPr>
        <p:spPr>
          <a:xfrm rot="16200000">
            <a:off x="5590332" y="6010808"/>
            <a:ext cx="1375784" cy="254880"/>
          </a:xfrm>
          <a:prstGeom prst="rect">
            <a:avLst/>
          </a:prstGeom>
          <a:noFill/>
          <a:ln>
            <a:noFill/>
          </a:ln>
        </p:spPr>
        <p:txBody>
          <a:bodyPr lIns="89934" tIns="44968" rIns="89934" bIns="44968"/>
          <a:lstStyle/>
          <a:p>
            <a:r>
              <a:rPr lang="en-US" sz="13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Cylinder Group N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1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504003" y="301324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 Block:</a:t>
            </a:r>
          </a:p>
          <a:p>
            <a:pPr lvl="1"/>
            <a:r>
              <a:rPr lang="en-US" dirty="0"/>
              <a:t>Disk geometry.</a:t>
            </a:r>
          </a:p>
          <a:p>
            <a:pPr lvl="1"/>
            <a:r>
              <a:rPr lang="en-US" baseline="0" dirty="0"/>
              <a:t>number of CG’s, </a:t>
            </a:r>
            <a:r>
              <a:rPr lang="en-US" baseline="0" dirty="0" err="1"/>
              <a:t>inode</a:t>
            </a:r>
            <a:r>
              <a:rPr lang="en-US" baseline="0" dirty="0"/>
              <a:t> and data blocks per CG.</a:t>
            </a:r>
          </a:p>
          <a:p>
            <a:pPr lvl="1"/>
            <a:r>
              <a:rPr lang="en-US" baseline="0" dirty="0"/>
              <a:t>FS mount statistics and state.</a:t>
            </a:r>
          </a:p>
          <a:p>
            <a:pPr lvl="1"/>
            <a:r>
              <a:rPr lang="en-US" baseline="0" dirty="0"/>
              <a:t>It is replicated in each CG for recovery (in case of a bad block)</a:t>
            </a:r>
            <a:endParaRPr lang="en-US" dirty="0"/>
          </a:p>
          <a:p>
            <a:r>
              <a:rPr lang="en-US" dirty="0"/>
              <a:t>Cylinder Groups (CG) :</a:t>
            </a:r>
          </a:p>
          <a:p>
            <a:pPr lvl="1"/>
            <a:r>
              <a:rPr lang="en-US" dirty="0"/>
              <a:t>Provide</a:t>
            </a:r>
            <a:r>
              <a:rPr lang="en-US" baseline="0" dirty="0"/>
              <a:t> spatial locality for hard disks. Minimize head moves.</a:t>
            </a:r>
          </a:p>
          <a:p>
            <a:pPr lvl="1"/>
            <a:r>
              <a:rPr lang="en-US" baseline="0" dirty="0"/>
              <a:t>UFS tries to allocate </a:t>
            </a:r>
            <a:r>
              <a:rPr lang="en-US" baseline="0" dirty="0" err="1"/>
              <a:t>inodes</a:t>
            </a:r>
            <a:r>
              <a:rPr lang="en-US" baseline="0" dirty="0"/>
              <a:t> and data, directories and </a:t>
            </a:r>
            <a:r>
              <a:rPr lang="en-US" baseline="0" dirty="0" err="1"/>
              <a:t>inodes</a:t>
            </a:r>
            <a:r>
              <a:rPr lang="en-US" baseline="0" dirty="0"/>
              <a:t> in the same cylinder group if possible.</a:t>
            </a:r>
          </a:p>
          <a:p>
            <a:pPr lvl="1"/>
            <a:r>
              <a:rPr lang="en-US" baseline="0" dirty="0"/>
              <a:t>Each CG has a bitmap for block allocation. N </a:t>
            </a:r>
            <a:r>
              <a:rPr lang="en-US" baseline="0" dirty="0" err="1"/>
              <a:t>inodes</a:t>
            </a:r>
            <a:r>
              <a:rPr lang="en-US" baseline="0" dirty="0"/>
              <a:t> M data blocks: N+M/8/BLOCKSIZE blocks.</a:t>
            </a:r>
          </a:p>
          <a:p>
            <a:pPr lvl="1"/>
            <a:r>
              <a:rPr lang="en-US" baseline="0" dirty="0"/>
              <a:t>Bitmap blocks are followed by </a:t>
            </a:r>
            <a:r>
              <a:rPr lang="en-US" baseline="0" dirty="0" err="1"/>
              <a:t>i</a:t>
            </a:r>
            <a:r>
              <a:rPr lang="en-US" baseline="0" dirty="0"/>
              <a:t>-node blocks and data blocks.</a:t>
            </a:r>
          </a:p>
          <a:p>
            <a:pPr lvl="1"/>
            <a:r>
              <a:rPr lang="en-US" baseline="0" dirty="0">
                <a:solidFill>
                  <a:srgbClr val="FF0000"/>
                </a:solidFill>
              </a:rPr>
              <a:t>Alert!</a:t>
            </a:r>
            <a:r>
              <a:rPr lang="en-US" baseline="0" dirty="0"/>
              <a:t> The number of </a:t>
            </a:r>
            <a:r>
              <a:rPr lang="en-US" baseline="0" dirty="0" err="1"/>
              <a:t>inodes</a:t>
            </a:r>
            <a:r>
              <a:rPr lang="en-US" baseline="0" dirty="0"/>
              <a:t> and data blocks are fixed at FS creation.</a:t>
            </a:r>
          </a:p>
          <a:p>
            <a:pPr lvl="1"/>
            <a:endParaRPr lang="en-US" baseline="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</a:t>
            </a:r>
            <a:r>
              <a:rPr lang="en-US" dirty="0" err="1"/>
              <a:t>inode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Each</a:t>
            </a:r>
            <a:r>
              <a:rPr lang="en-US" baseline="0" dirty="0"/>
              <a:t> file has an </a:t>
            </a:r>
            <a:r>
              <a:rPr lang="en-US" baseline="0" dirty="0" err="1"/>
              <a:t>inode</a:t>
            </a:r>
            <a:r>
              <a:rPr lang="en-US" baseline="0" dirty="0"/>
              <a:t> block. </a:t>
            </a:r>
          </a:p>
          <a:p>
            <a:pPr lvl="1"/>
            <a:r>
              <a:rPr lang="en-US" baseline="0" dirty="0"/>
              <a:t>Multiple </a:t>
            </a:r>
            <a:r>
              <a:rPr lang="en-US" dirty="0" err="1"/>
              <a:t>i</a:t>
            </a:r>
            <a:r>
              <a:rPr lang="en-US" baseline="0" dirty="0" err="1"/>
              <a:t>node</a:t>
            </a:r>
            <a:r>
              <a:rPr lang="en-US" baseline="0" dirty="0"/>
              <a:t> blocks fit in a single block (typical value: 128bytes).</a:t>
            </a:r>
          </a:p>
          <a:p>
            <a:pPr lvl="1"/>
            <a:r>
              <a:rPr lang="en-US" baseline="0" dirty="0" err="1"/>
              <a:t>Inode</a:t>
            </a:r>
            <a:r>
              <a:rPr lang="en-US" baseline="0" dirty="0"/>
              <a:t> contains all file attributes and pointers to data blocks.</a:t>
            </a:r>
          </a:p>
          <a:p>
            <a:pPr lvl="1"/>
            <a:r>
              <a:rPr lang="en-US" baseline="0" dirty="0"/>
              <a:t>Data block pointers are kept as a tree like structure.</a:t>
            </a:r>
          </a:p>
          <a:p>
            <a:pPr lvl="1"/>
            <a:endParaRPr lang="en-US" baseline="0" dirty="0"/>
          </a:p>
        </p:txBody>
      </p:sp>
      <p:sp>
        <p:nvSpPr>
          <p:cNvPr id="4" name="TextBox 3"/>
          <p:cNvSpPr txBox="1"/>
          <p:nvPr/>
        </p:nvSpPr>
        <p:spPr>
          <a:xfrm>
            <a:off x="437529" y="3873657"/>
            <a:ext cx="9268070" cy="3108543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{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uint16  mode;			/* file type and permissions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uint16 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nlinks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			/* number of hard links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uint16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uid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gid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		/* owner and group ids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uint64 size;			/* total file size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timeval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atime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mtime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ctime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	/* last access, modification, change timestamps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fs32 direct[UFS_NDIRECT];	/* pointers to direct data blocks  (12)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fs32 indirect;				/* pointer to indirect index data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fs32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double_indirect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		/* pointer to double indirect index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fs32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triple_indirect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;			/* pointer to triple indirect index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uint32 flags;				/* file flags, append only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etc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uint32 blocks;				/* number of blocks used 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is-IS" sz="1400" b="1" dirty="0">
                <a:latin typeface="Courier" charset="0"/>
                <a:ea typeface="Courier" charset="0"/>
                <a:cs typeface="Courier" charset="0"/>
              </a:rPr>
              <a:t>…</a:t>
            </a:r>
          </a:p>
          <a:p>
            <a:r>
              <a:rPr lang="is-IS" sz="1400" b="1" dirty="0"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3"/>
          <p:cNvSpPr/>
          <p:nvPr/>
        </p:nvSpPr>
        <p:spPr>
          <a:xfrm>
            <a:off x="773280" y="2322000"/>
            <a:ext cx="64008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MBR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413360" y="2322000"/>
            <a:ext cx="91440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
Table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2327760" y="2322000"/>
            <a:ext cx="237744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1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4705200" y="2322000"/>
            <a:ext cx="146304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2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7"/>
          <p:cNvSpPr/>
          <p:nvPr/>
        </p:nvSpPr>
        <p:spPr>
          <a:xfrm>
            <a:off x="6168240" y="2322000"/>
            <a:ext cx="164592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3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7814160" y="2322000"/>
            <a:ext cx="1371600" cy="640080"/>
          </a:xfrm>
          <a:prstGeom prst="rect">
            <a:avLst/>
          </a:prstGeom>
          <a:solidFill>
            <a:srgbClr val="99CCFF"/>
          </a:solidFill>
          <a:ln w="12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6050" tIns="51082" rIns="96050" bIns="51082" anchor="ctr"/>
          <a:lstStyle/>
          <a:p>
            <a:pPr algn="ctr"/>
            <a:r>
              <a:rPr lang="en-US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Partition 4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1" y="1397243"/>
            <a:ext cx="8705040" cy="5480764"/>
          </a:xfrm>
        </p:spPr>
        <p:txBody>
          <a:bodyPr>
            <a:normAutofit fontScale="92500" lnSpcReduction="10000"/>
          </a:bodyPr>
          <a:lstStyle/>
          <a:p>
            <a:pPr rtl="0" eaLnBrk="1" latinLnBrk="0" hangingPunct="1">
              <a:lnSpc>
                <a:spcPct val="110000"/>
              </a:lnSpc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File systems are usually created on regions of disks called Partitions.</a:t>
            </a:r>
            <a:b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b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</a:br>
            <a:endParaRPr lang="en-US" sz="2600" dirty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MBR: Master Boot Record, first sector that loads the boot loaders in partitions.</a:t>
            </a:r>
            <a:endParaRPr lang="en-US" dirty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Partition table: Configuration of partitions on disk. A disk can have 1 or more partitions.</a:t>
            </a: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Partition table marks start and end blocks of partitions, partition type, if partition is bootable etc.</a:t>
            </a:r>
            <a:endParaRPr lang="en-US" dirty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Each partition may be formatted as a different file system. </a:t>
            </a:r>
            <a:endParaRPr lang="en-US" dirty="0">
              <a:effectLst/>
            </a:endParaRPr>
          </a:p>
          <a:p>
            <a:pPr rtl="0" eaLnBrk="1" latinLnBrk="0" hangingPunct="1">
              <a:lnSpc>
                <a:spcPct val="110000"/>
              </a:lnSpc>
            </a:pP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OS loads the partition table and interprets each partition as a different disk device.</a:t>
            </a:r>
            <a:endParaRPr lang="en-US" dirty="0">
              <a:effectLst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5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</a:t>
            </a:r>
            <a:r>
              <a:rPr lang="en-US" dirty="0" err="1"/>
              <a:t>uid</a:t>
            </a:r>
            <a:r>
              <a:rPr lang="en-US" dirty="0"/>
              <a:t>/</a:t>
            </a:r>
            <a:r>
              <a:rPr lang="en-US" dirty="0" err="1"/>
              <a:t>gid</a:t>
            </a:r>
            <a:r>
              <a:rPr lang="en-US" dirty="0"/>
              <a:t> and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>
              <a:lnSpc>
                <a:spcPct val="110000"/>
              </a:lnSpc>
              <a:spcBef>
                <a:spcPts val="641"/>
              </a:spcBef>
              <a:buFont typeface="Wingdings 2" charset="2"/>
              <a:buChar char=""/>
            </a:pPr>
            <a:r>
              <a:rPr lang="en-US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Uid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en-US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gid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who owns the file? User/group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10000"/>
              </a:lnSpc>
              <a:spcBef>
                <a:spcPts val="641"/>
              </a:spcBef>
              <a:buFont typeface="Wingdings 2" charset="2"/>
              <a:buChar char="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Permissions: which type of accesses granted for different groups.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10000"/>
              </a:lnSpc>
              <a:spcBef>
                <a:spcPts val="561"/>
              </a:spcBef>
              <a:buFont typeface="Wingdings" charset="2"/>
              <a:buChar char="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Traditional Unix: 12 bits: </a:t>
            </a:r>
            <a:r>
              <a:rPr lang="en-US" sz="2800" spc="-1" dirty="0" err="1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ugtrwxrwxrwx</a:t>
            </a: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Courier" charset="0"/>
              <a:cs typeface="Courier" charset="0"/>
            </a:endParaRPr>
          </a:p>
          <a:p>
            <a:pPr marL="1183970" lvl="2" indent="-285480">
              <a:lnSpc>
                <a:spcPct val="110000"/>
              </a:lnSpc>
              <a:spcBef>
                <a:spcPts val="561"/>
              </a:spcBef>
              <a:buFont typeface="Wingdings" charset="2"/>
              <a:buChar char="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en-US" sz="2800" b="1" spc="-1" dirty="0" err="1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rwx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owner, same group, and other processes</a:t>
            </a: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lvl="1" indent="-285480">
              <a:lnSpc>
                <a:spcPct val="110000"/>
              </a:lnSpc>
              <a:spcBef>
                <a:spcPts val="561"/>
              </a:spcBef>
              <a:buFont typeface="Wingdings" charset="2"/>
              <a:buChar char=""/>
            </a:pPr>
            <a:r>
              <a:rPr lang="en-US" sz="2800" b="1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ACL and Windows: Each file has an Access Control List where each user/group can be granted or revoked access.</a:t>
            </a:r>
            <a:endParaRPr lang="en-US" sz="2000" b="1" spc="-1" dirty="0">
              <a:solidFill>
                <a:schemeClr val="bg1">
                  <a:lumMod val="6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10000"/>
              </a:lnSpc>
              <a:spcBef>
                <a:spcPts val="641"/>
              </a:spcBef>
              <a:buFont typeface="Wingdings 2" charset="2"/>
              <a:buChar char="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Timestamps: Last access, modification and attribute change times of the file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15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</a:t>
            </a:r>
            <a:r>
              <a:rPr lang="en-US" dirty="0" err="1"/>
              <a:t>inode</a:t>
            </a:r>
            <a:r>
              <a:rPr lang="en-US" dirty="0"/>
              <a:t> data blocks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4578466" y="1113369"/>
            <a:ext cx="5391359" cy="6217920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96655" y="5959237"/>
            <a:ext cx="6173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Direct: 				12 blocks</a:t>
            </a:r>
          </a:p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Indirect: 4K/4 = 		1K blocks</a:t>
            </a:r>
          </a:p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Double: 1K*1K = 		1M blocks</a:t>
            </a:r>
          </a:p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Triple: 1K*1K*1K = 		1G blocks</a:t>
            </a:r>
          </a:p>
          <a:p>
            <a:pPr marL="503920" lvl="1" indent="0">
              <a:buNone/>
            </a:pPr>
            <a:r>
              <a:rPr lang="en-US" sz="1600" b="1" dirty="0">
                <a:latin typeface="Calibri"/>
                <a:cs typeface="Calibri"/>
              </a:rPr>
              <a:t>Total:				 </a:t>
            </a:r>
            <a:r>
              <a:rPr lang="is-IS" sz="1600" b="1" dirty="0">
                <a:latin typeface="Calibri"/>
                <a:cs typeface="Calibri"/>
              </a:rPr>
              <a:t>4,402,345,721,856 bytes</a:t>
            </a:r>
            <a:endParaRPr lang="en-US" sz="1600" b="1" dirty="0">
              <a:latin typeface="Calibri"/>
              <a:cs typeface="Calibri"/>
            </a:endParaRPr>
          </a:p>
          <a:p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9" y="1505527"/>
            <a:ext cx="4184878" cy="5476673"/>
          </a:xfrm>
        </p:spPr>
        <p:txBody>
          <a:bodyPr/>
          <a:lstStyle/>
          <a:p>
            <a:r>
              <a:rPr lang="en-US" sz="2000" dirty="0"/>
              <a:t>For small data, direct blocks are used</a:t>
            </a:r>
          </a:p>
          <a:p>
            <a:r>
              <a:rPr lang="en-US" sz="2000" dirty="0"/>
              <a:t>An indirect block contains an array of data block pointers</a:t>
            </a:r>
          </a:p>
          <a:p>
            <a:r>
              <a:rPr lang="en-US" sz="2000" dirty="0"/>
              <a:t>If file is larger, double indirect block contains array of pointers to indirect blocks</a:t>
            </a:r>
          </a:p>
          <a:p>
            <a:r>
              <a:rPr lang="en-US" sz="2000" dirty="0"/>
              <a:t>For larger files, triple indirect pointers contains pointers to double indirect pointers </a:t>
            </a:r>
          </a:p>
          <a:p>
            <a:r>
              <a:rPr lang="en-US" sz="2000" dirty="0"/>
              <a:t>For 4K block size, 4 byte block pointers and 12 direct blocks. Maximum file size is:</a:t>
            </a:r>
          </a:p>
        </p:txBody>
      </p:sp>
    </p:spTree>
    <p:extLst>
      <p:ext uri="{BB962C8B-B14F-4D97-AF65-F5344CB8AC3E}">
        <p14:creationId xmlns:p14="http://schemas.microsoft.com/office/powerpoint/2010/main" val="161742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File block mapping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856" y="1754715"/>
            <a:ext cx="8802361" cy="3754874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fs32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[1024];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if N &lt; NDIRECT then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-&gt;direct[N]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N = N-NDIRECT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if N &lt; 1K then			               /* It is an indirect pointer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-&gt;indirect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  /* read indirect block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[N]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N = N-1024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if N &lt; 1K*1K				               /* it is a double indirect pointer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double_indirect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/* 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D.Ind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.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[N/1024]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		/* read indirect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 % 1024]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N = N – 1024*1024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inode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triple_indirect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/* read T. Ind. 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[N/(1024*1024)]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/* get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D.ind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.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read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[N%(1024 * 1024)/1024] to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/* get indirect block */</a:t>
            </a:r>
          </a:p>
          <a:p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return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indblk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[N%(1024 * 1024) % 1024] </a:t>
            </a:r>
          </a:p>
        </p:txBody>
      </p:sp>
    </p:spTree>
    <p:extLst>
      <p:ext uri="{BB962C8B-B14F-4D97-AF65-F5344CB8AC3E}">
        <p14:creationId xmlns:p14="http://schemas.microsoft.com/office/powerpoint/2010/main" val="96283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991" lvl="0" indent="0">
              <a:buNone/>
            </a:pPr>
            <a:r>
              <a:rPr lang="en-US" dirty="0"/>
              <a:t>UFS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</a:t>
            </a:r>
            <a:r>
              <a:rPr lang="en-US" baseline="0" dirty="0"/>
              <a:t> 0 value on block pointer indicates that block is not used.</a:t>
            </a:r>
          </a:p>
          <a:p>
            <a:pPr lvl="0"/>
            <a:r>
              <a:rPr lang="en-US" baseline="0" dirty="0"/>
              <a:t>Indirect pointers are not allocated if they are not used.</a:t>
            </a:r>
          </a:p>
          <a:p>
            <a:pPr lvl="0"/>
            <a:r>
              <a:rPr lang="en-US" baseline="0" dirty="0"/>
              <a:t>Largest possible file requires </a:t>
            </a:r>
            <a:r>
              <a:rPr lang="en-US" baseline="0" dirty="0">
                <a:solidFill>
                  <a:srgbClr val="FF0000"/>
                </a:solidFill>
              </a:rPr>
              <a:t>1+ (1+1K)+(1+1K+1K*1K) </a:t>
            </a:r>
            <a:r>
              <a:rPr lang="en-US" baseline="0" dirty="0"/>
              <a:t>indirect blocks besides data blocks.</a:t>
            </a:r>
          </a:p>
          <a:p>
            <a:pPr lvl="0"/>
            <a:r>
              <a:rPr lang="en-US" baseline="0" dirty="0"/>
              <a:t>Smallest file uses no data blocks (direct pointers are NULL)</a:t>
            </a:r>
          </a:p>
        </p:txBody>
      </p:sp>
    </p:spTree>
    <p:extLst>
      <p:ext uri="{BB962C8B-B14F-4D97-AF65-F5344CB8AC3E}">
        <p14:creationId xmlns:p14="http://schemas.microsoft.com/office/powerpoint/2010/main" val="181299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991" lvl="0" indent="0">
              <a:buNone/>
            </a:pPr>
            <a:r>
              <a:rPr lang="en-US" dirty="0"/>
              <a:t>UFS:  Holes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/>
              <a:t>Supports holes in </a:t>
            </a:r>
            <a:r>
              <a:rPr lang="en-US" baseline="0" dirty="0" err="1"/>
              <a:t>filesystem</a:t>
            </a:r>
            <a:r>
              <a:rPr lang="en-US" baseline="0" dirty="0"/>
              <a:t>. There can be NULL data blocks inside the file. Try: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baseline="0" dirty="0"/>
          </a:p>
          <a:p>
            <a:pPr lvl="0"/>
            <a:r>
              <a:rPr lang="en-US" dirty="0"/>
              <a:t>File</a:t>
            </a:r>
            <a:r>
              <a:rPr lang="en-US" baseline="0" dirty="0"/>
              <a:t> size is 1G however only 1 data block and indirect blocks in the path  are used.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8301" y="2612505"/>
            <a:ext cx="5723496" cy="738664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= open(“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newfile.txt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”, O_RDWR);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lseek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1024*1024*1024, SEEK_SET);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write(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“hello\n”, 6);</a:t>
            </a:r>
          </a:p>
        </p:txBody>
      </p:sp>
    </p:spTree>
    <p:extLst>
      <p:ext uri="{BB962C8B-B14F-4D97-AF65-F5344CB8AC3E}">
        <p14:creationId xmlns:p14="http://schemas.microsoft.com/office/powerpoint/2010/main" val="1965751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Directory is nothing but a sequence of </a:t>
            </a:r>
            <a:r>
              <a:rPr lang="en-US" sz="2000" dirty="0" err="1"/>
              <a:t>filename+inode</a:t>
            </a:r>
            <a:r>
              <a:rPr lang="en-US" sz="2000" dirty="0"/>
              <a:t> values. Records  size is not fixed.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15021"/>
              </p:ext>
            </p:extLst>
          </p:nvPr>
        </p:nvGraphicFramePr>
        <p:xfrm>
          <a:off x="762880" y="4286108"/>
          <a:ext cx="502267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65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144123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542332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21401231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1231441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454342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err="1">
                          <a:latin typeface="Courier" charset="0"/>
                          <a:ea typeface="Courier" charset="0"/>
                          <a:cs typeface="Courier" charset="0"/>
                        </a:rPr>
                        <a:t>i</a:t>
                      </a:r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7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4341121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ourier" charset="0"/>
                          <a:ea typeface="Courier" charset="0"/>
                          <a:cs typeface="Courier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9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6528" y="4286108"/>
            <a:ext cx="3704550" cy="1631216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ls –I output</a:t>
            </a:r>
            <a:endParaRPr lang="en-US" sz="1200" b="1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b="1" dirty="0">
                <a:latin typeface="Courier" charset="0"/>
                <a:ea typeface="Courier" charset="0"/>
                <a:cs typeface="Courier" charset="0"/>
              </a:rPr>
              <a:t>.				  144123</a:t>
            </a:r>
          </a:p>
          <a:p>
            <a:r>
              <a:rPr lang="en-US" sz="1200" b="1" dirty="0">
                <a:latin typeface="Courier" charset="0"/>
                <a:ea typeface="Courier" charset="0"/>
                <a:cs typeface="Courier" charset="0"/>
              </a:rPr>
              <a:t>..				  542332</a:t>
            </a:r>
          </a:p>
          <a:p>
            <a:r>
              <a:rPr lang="en-US" sz="1200" b="1" dirty="0">
                <a:latin typeface="Courier" charset="0"/>
                <a:ea typeface="Courier" charset="0"/>
                <a:cs typeface="Courier" charset="0"/>
              </a:rPr>
              <a:t>Desktop		       2140123</a:t>
            </a:r>
          </a:p>
          <a:p>
            <a:r>
              <a:rPr lang="en-US" sz="1200" b="1" dirty="0">
                <a:latin typeface="Courier" charset="0"/>
                <a:ea typeface="Courier" charset="0"/>
                <a:cs typeface="Courier" charset="0"/>
              </a:rPr>
              <a:t>Hw2.c		       1231441</a:t>
            </a:r>
            <a:br>
              <a:rPr lang="en-US" sz="12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200" b="1" dirty="0">
                <a:latin typeface="Courier" charset="0"/>
                <a:ea typeface="Courier" charset="0"/>
                <a:cs typeface="Courier" charset="0"/>
              </a:rPr>
              <a:t>ceng334-file.pptx	  454342</a:t>
            </a:r>
            <a:br>
              <a:rPr lang="en-US" sz="12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200" b="1" dirty="0">
                <a:latin typeface="Courier" charset="0"/>
                <a:ea typeface="Courier" charset="0"/>
                <a:cs typeface="Courier" charset="0"/>
              </a:rPr>
              <a:t>hw2			       4341121</a:t>
            </a:r>
          </a:p>
          <a:p>
            <a:endParaRPr lang="en-US" sz="12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7858" y="2245396"/>
            <a:ext cx="6842567" cy="1569660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dirent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{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uint32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d_inode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uint16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d_reclen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uint16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d_namelen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	char		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d_name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[MAXLEN+1;</a:t>
            </a:r>
            <a:br>
              <a:rPr lang="en-US" sz="16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};  /* record size is truncated at </a:t>
            </a:r>
            <a:r>
              <a:rPr lang="en-US" sz="1600" b="1" dirty="0" err="1">
                <a:latin typeface="Courier" charset="0"/>
                <a:ea typeface="Courier" charset="0"/>
                <a:cs typeface="Courier" charset="0"/>
              </a:rPr>
              <a:t>d_reclen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 bytes */</a:t>
            </a:r>
          </a:p>
        </p:txBody>
      </p:sp>
    </p:spTree>
    <p:extLst>
      <p:ext uri="{BB962C8B-B14F-4D97-AF65-F5344CB8AC3E}">
        <p14:creationId xmlns:p14="http://schemas.microsoft.com/office/powerpoint/2010/main" val="1120601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UFS: 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lookup in a directory requires sequential traversal of full directory content.</a:t>
            </a:r>
          </a:p>
          <a:p>
            <a:r>
              <a:rPr lang="en-US" dirty="0"/>
              <a:t>Reads/updates of a directory are mostly carried out in cache but still expensive for directories with large number of files.</a:t>
            </a:r>
          </a:p>
          <a:p>
            <a:r>
              <a:rPr lang="en-US" dirty="0"/>
              <a:t>Deleting a file is similar to deleting a line from a text file.</a:t>
            </a:r>
          </a:p>
          <a:p>
            <a:r>
              <a:rPr lang="en-US" dirty="0"/>
              <a:t>OS keeps a directory cache, mapping from </a:t>
            </a:r>
            <a:r>
              <a:rPr lang="en-US" dirty="0" err="1"/>
              <a:t>vnode+filename</a:t>
            </a:r>
            <a:r>
              <a:rPr lang="en-US" dirty="0"/>
              <a:t> to new </a:t>
            </a:r>
            <a:r>
              <a:rPr lang="en-US" dirty="0" err="1"/>
              <a:t>vnode</a:t>
            </a:r>
            <a:r>
              <a:rPr lang="en-US" dirty="0"/>
              <a:t> to increase the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202677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972" y="397"/>
            <a:ext cx="8568425" cy="1260343"/>
          </a:xfrm>
        </p:spPr>
        <p:txBody>
          <a:bodyPr/>
          <a:lstStyle/>
          <a:p>
            <a:r>
              <a:rPr lang="en-US" altLang="en-US"/>
              <a:t>Traversing Unix Directory Structure</a:t>
            </a:r>
            <a:endParaRPr lang="en-US" altLang="en-US" sz="350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01" y="6719579"/>
            <a:ext cx="8568425" cy="419056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200"/>
              <a:t>The steps in looking up </a:t>
            </a:r>
            <a:r>
              <a:rPr lang="en-US" altLang="en-US" sz="2200" i="1"/>
              <a:t>/usr/ast/mbox</a:t>
            </a:r>
            <a:endParaRPr lang="en-US" altLang="en-US" sz="2000" i="1"/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9" y="1176611"/>
            <a:ext cx="8819224" cy="509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63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Traversing Unix Directory Structure</a:t>
            </a:r>
            <a:endParaRPr lang="en-US" altLang="en-US" sz="4399"/>
          </a:p>
        </p:txBody>
      </p:sp>
      <p:sp>
        <p:nvSpPr>
          <p:cNvPr id="815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Suppose we want to read the file 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ast</a:t>
            </a:r>
            <a:r>
              <a:rPr lang="en-US" dirty="0"/>
              <a:t>/</a:t>
            </a:r>
            <a:r>
              <a:rPr lang="en-US" dirty="0" err="1"/>
              <a:t>mbox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Location of a </a:t>
            </a:r>
            <a:r>
              <a:rPr lang="en-US" dirty="0" err="1"/>
              <a:t>i</a:t>
            </a:r>
            <a:r>
              <a:rPr lang="en-US" dirty="0"/>
              <a:t>-node, given </a:t>
            </a:r>
            <a:r>
              <a:rPr lang="en-US" dirty="0" err="1"/>
              <a:t>i</a:t>
            </a:r>
            <a:r>
              <a:rPr lang="en-US" dirty="0"/>
              <a:t>-number, can be computed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/>
              <a:t>i</a:t>
            </a:r>
            <a:r>
              <a:rPr lang="en-US" dirty="0"/>
              <a:t>-number of the root directory known, say, </a:t>
            </a:r>
            <a:r>
              <a:rPr lang="en-US" dirty="0">
                <a:solidFill>
                  <a:srgbClr val="CC0099"/>
                </a:solidFill>
              </a:rPr>
              <a:t>2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Read in the </a:t>
            </a:r>
            <a:r>
              <a:rPr lang="en-US" dirty="0" err="1"/>
              <a:t>i</a:t>
            </a:r>
            <a:r>
              <a:rPr lang="en-US" dirty="0"/>
              <a:t>-node 2 from the disk into memory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location of the root directory file on disk, and read the directory block in memory</a:t>
            </a:r>
          </a:p>
          <a:p>
            <a:pPr lvl="1">
              <a:lnSpc>
                <a:spcPct val="90000"/>
              </a:lnSpc>
              <a:buFont typeface="Wingdings" charset="0"/>
              <a:buChar char=""/>
              <a:defRPr/>
            </a:pPr>
            <a:r>
              <a:rPr lang="en-US" dirty="0"/>
              <a:t>If directory spans multiple blocks, then read blocks until </a:t>
            </a:r>
            <a:r>
              <a:rPr lang="en-US" dirty="0" err="1"/>
              <a:t>usr</a:t>
            </a:r>
            <a:r>
              <a:rPr lang="en-US" dirty="0"/>
              <a:t> found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</a:t>
            </a:r>
            <a:r>
              <a:rPr lang="en-US" dirty="0" err="1"/>
              <a:t>i</a:t>
            </a:r>
            <a:r>
              <a:rPr lang="en-US" dirty="0"/>
              <a:t>-number of directory </a:t>
            </a:r>
            <a:r>
              <a:rPr lang="en-US" dirty="0" err="1"/>
              <a:t>usr</a:t>
            </a:r>
            <a:r>
              <a:rPr lang="en-US" dirty="0"/>
              <a:t>, which is </a:t>
            </a:r>
            <a:r>
              <a:rPr lang="en-US" dirty="0">
                <a:solidFill>
                  <a:srgbClr val="CC0099"/>
                </a:solidFill>
              </a:rPr>
              <a:t>6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Read in the </a:t>
            </a:r>
            <a:r>
              <a:rPr lang="en-US" dirty="0" err="1"/>
              <a:t>i</a:t>
            </a:r>
            <a:r>
              <a:rPr lang="en-US" dirty="0"/>
              <a:t>-node 6 from disk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location of the directory file </a:t>
            </a:r>
            <a:r>
              <a:rPr lang="en-US" dirty="0" err="1"/>
              <a:t>usr</a:t>
            </a:r>
            <a:r>
              <a:rPr lang="en-US" dirty="0"/>
              <a:t> on disk, and read in the block containing this directory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Find out the </a:t>
            </a:r>
            <a:r>
              <a:rPr lang="en-US" dirty="0" err="1"/>
              <a:t>i</a:t>
            </a:r>
            <a:r>
              <a:rPr lang="en-US" dirty="0"/>
              <a:t>-number of directory </a:t>
            </a:r>
            <a:r>
              <a:rPr lang="en-US" dirty="0" err="1"/>
              <a:t>ast</a:t>
            </a:r>
            <a:r>
              <a:rPr lang="en-US" dirty="0"/>
              <a:t> (</a:t>
            </a:r>
            <a:r>
              <a:rPr lang="en-US" dirty="0">
                <a:solidFill>
                  <a:srgbClr val="CC0099"/>
                </a:solidFill>
              </a:rPr>
              <a:t>26</a:t>
            </a:r>
            <a:r>
              <a:rPr lang="en-US" dirty="0"/>
              <a:t>), and repeat</a:t>
            </a:r>
          </a:p>
        </p:txBody>
      </p:sp>
    </p:spTree>
    <p:extLst>
      <p:ext uri="{BB962C8B-B14F-4D97-AF65-F5344CB8AC3E}">
        <p14:creationId xmlns:p14="http://schemas.microsoft.com/office/powerpoint/2010/main" val="10893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075" y="480254"/>
            <a:ext cx="9022244" cy="839964"/>
          </a:xfrm>
        </p:spPr>
        <p:txBody>
          <a:bodyPr/>
          <a:lstStyle/>
          <a:p>
            <a:pPr eaLnBrk="1"/>
            <a:r>
              <a:rPr lang="en-US" altLang="en-US" dirty="0"/>
              <a:t>The Big picture: Accessing a File in UNIX</a:t>
            </a:r>
          </a:p>
        </p:txBody>
      </p:sp>
      <p:pic>
        <p:nvPicPr>
          <p:cNvPr id="102402" name="Picture 4" descr="10-3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55" y="1408372"/>
            <a:ext cx="7610218" cy="61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9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632468" y="7167208"/>
            <a:ext cx="447628" cy="3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4" tIns="50391" rIns="100784" bIns="5039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873" indent="-285721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2881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034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187" indent="-228576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340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492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8645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5797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fld id="{38E7ECED-ED28-1042-9B86-34A40D02AFD4}" type="slidenum">
              <a:rPr lang="en-US" altLang="en-US" sz="1800">
                <a:solidFill>
                  <a:schemeClr val="tx1"/>
                </a:solidFill>
              </a:rPr>
              <a:pPr algn="ctr" eaLnBrk="1">
                <a:lnSpc>
                  <a:spcPct val="100000"/>
                </a:lnSpc>
                <a:spcBef>
                  <a:spcPct val="0"/>
                </a:spcBef>
                <a:buSzPct val="45000"/>
              </a:pPr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182941"/>
            <a:ext cx="7965239" cy="880970"/>
          </a:xfrm>
        </p:spPr>
        <p:txBody>
          <a:bodyPr/>
          <a:lstStyle/>
          <a:p>
            <a:r>
              <a:rPr lang="en-US" altLang="en-US"/>
              <a:t>File System Layout</a:t>
            </a:r>
            <a:endParaRPr lang="en-US" altLang="en-US" sz="2599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101" y="6048138"/>
            <a:ext cx="8568425" cy="839699"/>
          </a:xfrm>
        </p:spPr>
        <p:txBody>
          <a:bodyPr/>
          <a:lstStyle/>
          <a:p>
            <a:pPr algn="ctr"/>
            <a:r>
              <a:rPr lang="en-US" altLang="en-US"/>
              <a:t>A possible file system layout w</a:t>
            </a:r>
            <a:r>
              <a:rPr lang="en-US" altLang="en-US" i="1"/>
              <a:t>ith a Unix partition</a:t>
            </a:r>
            <a:endParaRPr lang="en-US" altLang="en-US"/>
          </a:p>
        </p:txBody>
      </p:sp>
      <p:pic>
        <p:nvPicPr>
          <p:cNvPr id="40964" name="Picture 4" descr="C:\B\b4\JPG\foo\6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2" y="1954405"/>
            <a:ext cx="8552552" cy="35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CD-ROM and the ISO 9660 filesystem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52" y="1320217"/>
            <a:ext cx="8006509" cy="5888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CD has one single track, starts at the center of the disk and spirals out to the circumference of the disk</a:t>
            </a:r>
          </a:p>
          <a:p>
            <a:pPr>
              <a:defRPr/>
            </a:pPr>
            <a:r>
              <a:rPr lang="en-US" dirty="0"/>
              <a:t>This track is divided into sectors of equal size</a:t>
            </a:r>
          </a:p>
          <a:p>
            <a:pPr>
              <a:defRPr/>
            </a:pPr>
            <a:r>
              <a:rPr lang="en-US" dirty="0"/>
              <a:t>The base standard defines three levels of compliance</a:t>
            </a:r>
          </a:p>
          <a:p>
            <a:pPr marL="561964" indent="-457200">
              <a:defRPr/>
            </a:pPr>
            <a:r>
              <a:rPr lang="en-US" dirty="0"/>
              <a:t>Level 1 limits file names to 8+3 format. Many special characters (space, hyphen, equals, and plus) are forbidden</a:t>
            </a:r>
          </a:p>
          <a:p>
            <a:pPr marL="561964" indent="-457200">
              <a:defRPr/>
            </a:pPr>
            <a:r>
              <a:rPr lang="en-US" dirty="0"/>
              <a:t>Level 2 and 3 allow longer filenames (up to 31) and deeper directory structures (32 levels instead of 8)</a:t>
            </a:r>
          </a:p>
          <a:p>
            <a:pPr marL="561964" indent="-457200">
              <a:defRPr/>
            </a:pPr>
            <a:r>
              <a:rPr lang="en-US" dirty="0"/>
              <a:t>Level 2 and 3 are not usable on some systems, like MS-DOS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547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569" y="1189310"/>
            <a:ext cx="1763527" cy="17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6" name="Picture 14" descr="C:\Kianoosh\Education\Takhs\cd.bmp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77" y="2987759"/>
            <a:ext cx="1904800" cy="17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68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ISO 9660 Extensions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Rock Ridge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Extensions to ISO-9660 file system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Favored in the Unix world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Lifts file name restrictions, but also allows Unix-style permissions and special files to be stored on the CD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Machines that don't support Rock Ridge can still read the files because it's still an ISO-9660 file system (they won't see the long forms of the names)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UNIX systems and the Mac support Rock Ridge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DOS and Windows currently don't support it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Joliet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Favored in the MS Windows world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Allows Unicode characters to be used for all text fields (including file names and the volume name)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Disk is readable as ISO-9660, but shows the long filenames under MS Windows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HFS (Hierarchical File System)</a:t>
            </a:r>
          </a:p>
          <a:p>
            <a:pPr marL="571441" lvl="1" indent="0">
              <a:lnSpc>
                <a:spcPct val="120000"/>
              </a:lnSpc>
            </a:pPr>
            <a:r>
              <a:rPr lang="en-US" altLang="en-US" dirty="0"/>
              <a:t>	Used by the Macintosh in place of the ISO-9660, making the disk unusable on systems that don't support HFS</a:t>
            </a:r>
          </a:p>
          <a:p>
            <a:pPr>
              <a:lnSpc>
                <a:spcPct val="12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935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/>
              <a:t>NTFS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7154861" cy="5356224"/>
          </a:xfrm>
          <a:ln/>
        </p:spPr>
        <p:txBody>
          <a:bodyPr>
            <a:normAutofit fontScale="77500" lnSpcReduction="20000"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Introduced in Windows NT and used in Windows systems as default file system for hard disks.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All metadata of FS is kept in </a:t>
            </a:r>
            <a:r>
              <a:rPr lang="en-US" dirty="0">
                <a:solidFill>
                  <a:srgbClr val="800000"/>
                </a:solidFill>
              </a:rPr>
              <a:t>Master File Table</a:t>
            </a:r>
            <a:endParaRPr lang="en-US" dirty="0"/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 B tree on disk.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MFT stores a record per file.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Each record is like an </a:t>
            </a:r>
            <a:r>
              <a:rPr lang="en-US" dirty="0" err="1"/>
              <a:t>inode</a:t>
            </a:r>
            <a:r>
              <a:rPr lang="en-US" dirty="0"/>
              <a:t>, contains file attributes and data block </a:t>
            </a:r>
            <a:br>
              <a:rPr lang="en-US" dirty="0"/>
            </a:br>
            <a:r>
              <a:rPr lang="en-US" dirty="0"/>
              <a:t>positions.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MFT records have fixed size but can grow by </a:t>
            </a:r>
            <a:br>
              <a:rPr lang="en-US" dirty="0"/>
            </a:br>
            <a:r>
              <a:rPr lang="en-US" dirty="0"/>
              <a:t>extends, additional records.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${</a:t>
            </a:r>
            <a:r>
              <a:rPr lang="en-US" dirty="0" err="1"/>
              <a:t>Mft</a:t>
            </a:r>
            <a:r>
              <a:rPr lang="en-US" dirty="0"/>
              <a:t>} master file table, content of files and directories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$(Bitmap} Allocation information of clusters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Attributes are not fixed, new attributes can be </a:t>
            </a:r>
            <a:br>
              <a:rPr lang="en-US" dirty="0"/>
            </a:br>
            <a:r>
              <a:rPr lang="en-US" dirty="0"/>
              <a:t>added.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Allocation information is stored in MFT as a bitmap</a:t>
            </a:r>
            <a:br>
              <a:rPr lang="en-US" dirty="0"/>
            </a:br>
            <a:r>
              <a:rPr lang="en-US" dirty="0"/>
              <a:t>by a Special filename $Bitmap.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NTFS supports: hard links, sparse files, journal ($</a:t>
            </a:r>
            <a:r>
              <a:rPr lang="en-US" dirty="0" err="1"/>
              <a:t>LogFile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encryption, compression, alternate data streams.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Maximum partition size 256TB, maximum file size 16TB.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34298"/>
              </p:ext>
            </p:extLst>
          </p:nvPr>
        </p:nvGraphicFramePr>
        <p:xfrm>
          <a:off x="7951788" y="1768476"/>
          <a:ext cx="1733550" cy="3367916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1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Boot Sector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2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MFT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9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Data Area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936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Log Structured File System (LSFS)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4"/>
            <a:ext cx="9070975" cy="4963691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Hard disk: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read/write direct access.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DVD’s: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read direct, write sequential,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requires full erase in order to write again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SSD/Flash disks: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read direct access,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write direct for empty blocks,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not allowed for non-empty blocks,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erase work in large segments.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Segments have a limited lifetime for erase cycles.	</a:t>
            </a:r>
          </a:p>
        </p:txBody>
      </p:sp>
    </p:spTree>
    <p:extLst>
      <p:ext uri="{BB962C8B-B14F-4D97-AF65-F5344CB8AC3E}">
        <p14:creationId xmlns:p14="http://schemas.microsoft.com/office/powerpoint/2010/main" val="2294133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Log Structured File System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4"/>
            <a:ext cx="9070975" cy="4963691"/>
          </a:xfrm>
          <a:ln/>
        </p:spPr>
        <p:txBody>
          <a:bodyPr>
            <a:normAutofit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Traditional filesystems: Meta-data is updated frequently.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Log structured file systems do not overwrite blocks but keep a log of new versions of blocks.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Each new write is appended at the end of the log.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Latest written version of a block is the valid data	</a:t>
            </a:r>
          </a:p>
        </p:txBody>
      </p:sp>
    </p:spTree>
    <p:extLst>
      <p:ext uri="{BB962C8B-B14F-4D97-AF65-F5344CB8AC3E}">
        <p14:creationId xmlns:p14="http://schemas.microsoft.com/office/powerpoint/2010/main" val="1507996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95896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0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0</a:t>
            </a:r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2051980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Inode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0</a:t>
            </a:r>
          </a:p>
        </p:txBody>
      </p:sp>
      <p:cxnSp>
        <p:nvCxnSpPr>
          <p:cNvPr id="7" name="Elbow Connector 6"/>
          <p:cNvCxnSpPr>
            <a:stCxn id="5" idx="3"/>
            <a:endCxn id="4" idx="0"/>
          </p:cNvCxnSpPr>
          <p:nvPr/>
        </p:nvCxnSpPr>
        <p:spPr bwMode="auto">
          <a:xfrm rot="16200000" flipV="1">
            <a:off x="2033979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520032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0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1</a:t>
            </a:r>
          </a:p>
        </p:txBody>
      </p:sp>
      <p:sp>
        <p:nvSpPr>
          <p:cNvPr id="9" name="Rectangle 8"/>
          <p:cNvSpPr/>
          <p:nvPr/>
        </p:nvSpPr>
        <p:spPr bwMode="auto">
          <a:xfrm rot="16200000">
            <a:off x="3276116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Inode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0</a:t>
            </a:r>
          </a:p>
        </p:txBody>
      </p:sp>
      <p:cxnSp>
        <p:nvCxnSpPr>
          <p:cNvPr id="10" name="Elbow Connector 9"/>
          <p:cNvCxnSpPr>
            <a:stCxn id="9" idx="3"/>
            <a:endCxn id="4" idx="0"/>
          </p:cNvCxnSpPr>
          <p:nvPr/>
        </p:nvCxnSpPr>
        <p:spPr bwMode="auto">
          <a:xfrm rot="16200000" flipV="1">
            <a:off x="2646046" y="1061535"/>
            <a:ext cx="12700" cy="1836204"/>
          </a:xfrm>
          <a:prstGeom prst="bentConnector3">
            <a:avLst>
              <a:gd name="adj1" fmla="val 3115835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Elbow Connector 12"/>
          <p:cNvCxnSpPr>
            <a:stCxn id="9" idx="3"/>
            <a:endCxn id="8" idx="0"/>
          </p:cNvCxnSpPr>
          <p:nvPr/>
        </p:nvCxnSpPr>
        <p:spPr bwMode="auto">
          <a:xfrm rot="16200000" flipV="1">
            <a:off x="3258114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3744168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1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0</a:t>
            </a:r>
          </a:p>
        </p:txBody>
      </p:sp>
      <p:sp>
        <p:nvSpPr>
          <p:cNvPr id="19" name="Rectangle 18"/>
          <p:cNvSpPr/>
          <p:nvPr/>
        </p:nvSpPr>
        <p:spPr bwMode="auto">
          <a:xfrm rot="16200000">
            <a:off x="4500253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Inode1</a:t>
            </a:r>
          </a:p>
        </p:txBody>
      </p:sp>
      <p:cxnSp>
        <p:nvCxnSpPr>
          <p:cNvPr id="20" name="Elbow Connector 19"/>
          <p:cNvCxnSpPr>
            <a:stCxn id="19" idx="3"/>
            <a:endCxn id="18" idx="0"/>
          </p:cNvCxnSpPr>
          <p:nvPr/>
        </p:nvCxnSpPr>
        <p:spPr bwMode="auto">
          <a:xfrm rot="16200000" flipV="1">
            <a:off x="4482250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4968304" y="1979638"/>
            <a:ext cx="864096" cy="5760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File 0</a:t>
            </a:r>
            <a:br>
              <a:rPr lang="en-US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Block 0</a:t>
            </a:r>
          </a:p>
        </p:txBody>
      </p:sp>
      <p:sp>
        <p:nvSpPr>
          <p:cNvPr id="22" name="Rectangle 21"/>
          <p:cNvSpPr/>
          <p:nvPr/>
        </p:nvSpPr>
        <p:spPr bwMode="auto">
          <a:xfrm rot="16200000">
            <a:off x="5724388" y="2087650"/>
            <a:ext cx="576064" cy="360039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err="1">
                <a:latin typeface="Calibri" charset="0"/>
                <a:ea typeface="Calibri" charset="0"/>
                <a:cs typeface="Calibri" charset="0"/>
              </a:rPr>
              <a:t>Inode</a:t>
            </a:r>
            <a:r>
              <a:rPr lang="en-US" sz="1200" b="1" dirty="0">
                <a:latin typeface="Calibri" charset="0"/>
                <a:ea typeface="Calibri" charset="0"/>
                <a:cs typeface="Calibri" charset="0"/>
              </a:rPr>
              <a:t> 0</a:t>
            </a:r>
          </a:p>
        </p:txBody>
      </p:sp>
      <p:cxnSp>
        <p:nvCxnSpPr>
          <p:cNvPr id="23" name="Elbow Connector 22"/>
          <p:cNvCxnSpPr>
            <a:stCxn id="22" idx="3"/>
            <a:endCxn id="21" idx="0"/>
          </p:cNvCxnSpPr>
          <p:nvPr/>
        </p:nvCxnSpPr>
        <p:spPr bwMode="auto">
          <a:xfrm rot="16200000" flipV="1">
            <a:off x="5706387" y="1673603"/>
            <a:ext cx="12700" cy="612068"/>
          </a:xfrm>
          <a:prstGeom prst="bentConnector3">
            <a:avLst>
              <a:gd name="adj1" fmla="val 180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Elbow Connector 23"/>
          <p:cNvCxnSpPr>
            <a:stCxn id="22" idx="3"/>
            <a:endCxn id="8" idx="0"/>
          </p:cNvCxnSpPr>
          <p:nvPr/>
        </p:nvCxnSpPr>
        <p:spPr bwMode="auto">
          <a:xfrm rot="16200000" flipV="1">
            <a:off x="4482250" y="449467"/>
            <a:ext cx="12700" cy="3060340"/>
          </a:xfrm>
          <a:prstGeom prst="bentConnector3">
            <a:avLst>
              <a:gd name="adj1" fmla="val 4826417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1295897" y="1979638"/>
            <a:ext cx="6984776" cy="576064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Structured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699718"/>
            <a:ext cx="9069388" cy="3168352"/>
          </a:xfrm>
        </p:spPr>
        <p:txBody>
          <a:bodyPr>
            <a:normAutofit fontScale="92500"/>
          </a:bodyPr>
          <a:lstStyle/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/>
              <a:t>When new data block written, </a:t>
            </a:r>
            <a:r>
              <a:rPr lang="en-US" dirty="0" err="1"/>
              <a:t>inode</a:t>
            </a:r>
            <a:r>
              <a:rPr lang="en-US" dirty="0"/>
              <a:t> also changes. </a:t>
            </a:r>
          </a:p>
          <a:p>
            <a:pPr marL="898081" lvl="1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 err="1"/>
              <a:t>inode</a:t>
            </a:r>
            <a:r>
              <a:rPr lang="en-US" dirty="0"/>
              <a:t> is written too. </a:t>
            </a:r>
          </a:p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/>
              <a:t>Data block is overwritten. </a:t>
            </a:r>
          </a:p>
          <a:p>
            <a:pPr marL="898081" lvl="1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/>
              <a:t>Writes a new version. Old block is not valid.</a:t>
            </a:r>
          </a:p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/>
              <a:t>New </a:t>
            </a:r>
            <a:r>
              <a:rPr lang="en-US" dirty="0" err="1"/>
              <a:t>inode</a:t>
            </a:r>
            <a:r>
              <a:rPr lang="en-US" dirty="0"/>
              <a:t> version written. </a:t>
            </a:r>
          </a:p>
          <a:p>
            <a:pPr marL="898081" lvl="1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/>
              <a:t>Old is invalid. Keep up-to-date versions of </a:t>
            </a:r>
            <a:r>
              <a:rPr lang="en-US" dirty="0" err="1"/>
              <a:t>inode</a:t>
            </a:r>
            <a:r>
              <a:rPr lang="en-US" dirty="0"/>
              <a:t>. In memory?</a:t>
            </a:r>
          </a:p>
          <a:p>
            <a:pPr marL="457152" indent="-457152">
              <a:buClr>
                <a:srgbClr val="800000"/>
              </a:buClr>
              <a:buFont typeface="Wingdings" charset="2"/>
              <a:buChar char="§"/>
            </a:pPr>
            <a:r>
              <a:rPr lang="en-US" dirty="0"/>
              <a:t>Keep an </a:t>
            </a:r>
            <a:r>
              <a:rPr lang="en-US" dirty="0" err="1"/>
              <a:t>inode</a:t>
            </a:r>
            <a:r>
              <a:rPr lang="en-US" dirty="0"/>
              <a:t> map, </a:t>
            </a:r>
            <a:r>
              <a:rPr lang="en-US" dirty="0" err="1"/>
              <a:t>inode</a:t>
            </a:r>
            <a:r>
              <a:rPr lang="en-US" dirty="0"/>
              <a:t> num. to block mapping. Write that too.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23888" y="6084094"/>
            <a:ext cx="6984776" cy="588764"/>
            <a:chOff x="1223888" y="6084094"/>
            <a:chExt cx="6984776" cy="58876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223888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0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 rot="16200000">
              <a:off x="1979972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Inode</a:t>
              </a: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 0</a:t>
              </a:r>
            </a:p>
          </p:txBody>
        </p:sp>
        <p:cxnSp>
          <p:nvCxnSpPr>
            <p:cNvPr id="27" name="Elbow Connector 26"/>
            <p:cNvCxnSpPr>
              <a:stCxn id="26" idx="3"/>
              <a:endCxn id="25" idx="0"/>
            </p:cNvCxnSpPr>
            <p:nvPr/>
          </p:nvCxnSpPr>
          <p:spPr bwMode="auto">
            <a:xfrm rot="16200000" flipV="1">
              <a:off x="1961970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2736056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0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1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 rot="16200000">
              <a:off x="3492140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Inode</a:t>
              </a: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 0</a:t>
              </a:r>
            </a:p>
          </p:txBody>
        </p:sp>
        <p:cxnSp>
          <p:nvCxnSpPr>
            <p:cNvPr id="31" name="Elbow Connector 30"/>
            <p:cNvCxnSpPr>
              <a:stCxn id="30" idx="3"/>
              <a:endCxn id="25" idx="0"/>
            </p:cNvCxnSpPr>
            <p:nvPr/>
          </p:nvCxnSpPr>
          <p:spPr bwMode="auto">
            <a:xfrm rot="16200000" flipV="1">
              <a:off x="2718054" y="5028326"/>
              <a:ext cx="12700" cy="2124236"/>
            </a:xfrm>
            <a:prstGeom prst="bentConnector3">
              <a:avLst>
                <a:gd name="adj1" fmla="val 256474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Elbow Connector 31"/>
            <p:cNvCxnSpPr>
              <a:stCxn id="30" idx="3"/>
              <a:endCxn id="28" idx="0"/>
            </p:cNvCxnSpPr>
            <p:nvPr/>
          </p:nvCxnSpPr>
          <p:spPr bwMode="auto">
            <a:xfrm rot="16200000" flipV="1">
              <a:off x="3474138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Rectangle 32"/>
            <p:cNvSpPr/>
            <p:nvPr/>
          </p:nvSpPr>
          <p:spPr bwMode="auto">
            <a:xfrm>
              <a:off x="4248224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1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 rot="16200000">
              <a:off x="5004308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>
                  <a:latin typeface="Calibri" charset="0"/>
                  <a:ea typeface="Calibri" charset="0"/>
                  <a:cs typeface="Calibri" charset="0"/>
                </a:rPr>
                <a:t>Inode1</a:t>
              </a:r>
            </a:p>
          </p:txBody>
        </p:sp>
        <p:cxnSp>
          <p:nvCxnSpPr>
            <p:cNvPr id="35" name="Elbow Connector 34"/>
            <p:cNvCxnSpPr>
              <a:stCxn id="34" idx="3"/>
              <a:endCxn id="33" idx="0"/>
            </p:cNvCxnSpPr>
            <p:nvPr/>
          </p:nvCxnSpPr>
          <p:spPr bwMode="auto">
            <a:xfrm rot="16200000" flipV="1">
              <a:off x="4986306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" name="Rectangle 35"/>
            <p:cNvSpPr/>
            <p:nvPr/>
          </p:nvSpPr>
          <p:spPr bwMode="auto">
            <a:xfrm>
              <a:off x="5760392" y="6090444"/>
              <a:ext cx="864096" cy="57606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File 0</a:t>
              </a:r>
              <a:br>
                <a:rPr lang="en-US" sz="1700" b="1" dirty="0">
                  <a:latin typeface="Calibri" charset="0"/>
                  <a:ea typeface="Calibri" charset="0"/>
                  <a:cs typeface="Calibri" charset="0"/>
                </a:rPr>
              </a:br>
              <a:r>
                <a:rPr lang="en-US" sz="1700" b="1" dirty="0">
                  <a:latin typeface="Calibri" charset="0"/>
                  <a:ea typeface="Calibri" charset="0"/>
                  <a:cs typeface="Calibri" charset="0"/>
                </a:rPr>
                <a:t>Block 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 rot="16200000">
              <a:off x="6516476" y="6198456"/>
              <a:ext cx="576064" cy="36004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Inode</a:t>
              </a:r>
              <a:r>
                <a:rPr lang="en-US" sz="1200" b="1" dirty="0">
                  <a:latin typeface="Calibri" charset="0"/>
                  <a:ea typeface="Calibri" charset="0"/>
                  <a:cs typeface="Calibri" charset="0"/>
                </a:rPr>
                <a:t> 0</a:t>
              </a:r>
            </a:p>
          </p:txBody>
        </p:sp>
        <p:cxnSp>
          <p:nvCxnSpPr>
            <p:cNvPr id="38" name="Elbow Connector 37"/>
            <p:cNvCxnSpPr>
              <a:stCxn id="37" idx="3"/>
              <a:endCxn id="36" idx="0"/>
            </p:cNvCxnSpPr>
            <p:nvPr/>
          </p:nvCxnSpPr>
          <p:spPr bwMode="auto">
            <a:xfrm rot="16200000" flipV="1">
              <a:off x="6498474" y="5784410"/>
              <a:ext cx="12700" cy="612068"/>
            </a:xfrm>
            <a:prstGeom prst="bentConnector3">
              <a:avLst>
                <a:gd name="adj1" fmla="val 180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Elbow Connector 38"/>
            <p:cNvCxnSpPr>
              <a:stCxn id="37" idx="3"/>
              <a:endCxn id="28" idx="0"/>
            </p:cNvCxnSpPr>
            <p:nvPr/>
          </p:nvCxnSpPr>
          <p:spPr bwMode="auto">
            <a:xfrm rot="16200000" flipV="1">
              <a:off x="4986306" y="4272242"/>
              <a:ext cx="12700" cy="3636404"/>
            </a:xfrm>
            <a:prstGeom prst="bentConnector3">
              <a:avLst>
                <a:gd name="adj1" fmla="val 3388315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1223888" y="6090444"/>
              <a:ext cx="6984776" cy="576064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7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6200000">
              <a:off x="2304009" y="6234460"/>
              <a:ext cx="576064" cy="288031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6200000">
              <a:off x="3816176" y="6234460"/>
              <a:ext cx="576064" cy="288032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rot="16200000">
              <a:off x="5328344" y="6234460"/>
              <a:ext cx="576064" cy="288032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4" name="Elbow Connector 43"/>
            <p:cNvCxnSpPr>
              <a:stCxn id="41" idx="1"/>
              <a:endCxn id="26" idx="1"/>
            </p:cNvCxnSpPr>
            <p:nvPr/>
          </p:nvCxnSpPr>
          <p:spPr bwMode="auto">
            <a:xfrm rot="5400000">
              <a:off x="2430023" y="6504489"/>
              <a:ext cx="12700" cy="324038"/>
            </a:xfrm>
            <a:prstGeom prst="bentConnector3">
              <a:avLst>
                <a:gd name="adj1" fmla="val 130247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Elbow Connector 46"/>
            <p:cNvCxnSpPr>
              <a:stCxn id="42" idx="1"/>
              <a:endCxn id="30" idx="1"/>
            </p:cNvCxnSpPr>
            <p:nvPr/>
          </p:nvCxnSpPr>
          <p:spPr bwMode="auto">
            <a:xfrm rot="5400000">
              <a:off x="3942190" y="6504490"/>
              <a:ext cx="12700" cy="324036"/>
            </a:xfrm>
            <a:prstGeom prst="bentConnector3">
              <a:avLst>
                <a:gd name="adj1" fmla="val 1420126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Elbow Connector 48"/>
            <p:cNvCxnSpPr>
              <a:stCxn id="43" idx="1"/>
              <a:endCxn id="34" idx="1"/>
            </p:cNvCxnSpPr>
            <p:nvPr/>
          </p:nvCxnSpPr>
          <p:spPr bwMode="auto">
            <a:xfrm rot="5400000">
              <a:off x="5454358" y="6504490"/>
              <a:ext cx="12700" cy="324036"/>
            </a:xfrm>
            <a:prstGeom prst="bentConnector3">
              <a:avLst>
                <a:gd name="adj1" fmla="val 153777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Elbow Connector 52"/>
            <p:cNvCxnSpPr>
              <a:stCxn id="43" idx="1"/>
              <a:endCxn id="30" idx="1"/>
            </p:cNvCxnSpPr>
            <p:nvPr/>
          </p:nvCxnSpPr>
          <p:spPr bwMode="auto">
            <a:xfrm rot="5400000">
              <a:off x="4698274" y="5748406"/>
              <a:ext cx="12700" cy="1836204"/>
            </a:xfrm>
            <a:prstGeom prst="bentConnector3">
              <a:avLst>
                <a:gd name="adj1" fmla="val 2479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Rectangle 57"/>
            <p:cNvSpPr/>
            <p:nvPr/>
          </p:nvSpPr>
          <p:spPr bwMode="auto">
            <a:xfrm rot="16200000">
              <a:off x="6840512" y="6234460"/>
              <a:ext cx="576064" cy="288032"/>
            </a:xfrm>
            <a:prstGeom prst="rect">
              <a:avLst/>
            </a:prstGeom>
            <a:solidFill>
              <a:srgbClr val="FFC66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err="1">
                  <a:latin typeface="Calibri" charset="0"/>
                  <a:ea typeface="Calibri" charset="0"/>
                  <a:cs typeface="Calibri" charset="0"/>
                </a:rPr>
                <a:t>imap</a:t>
              </a:r>
              <a:endParaRPr lang="en-US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2" name="Elbow Connector 71"/>
            <p:cNvCxnSpPr>
              <a:stCxn id="58" idx="1"/>
              <a:endCxn id="37" idx="1"/>
            </p:cNvCxnSpPr>
            <p:nvPr/>
          </p:nvCxnSpPr>
          <p:spPr bwMode="auto">
            <a:xfrm rot="5400000">
              <a:off x="6966526" y="6504490"/>
              <a:ext cx="12700" cy="324036"/>
            </a:xfrm>
            <a:prstGeom prst="bentConnector3">
              <a:avLst>
                <a:gd name="adj1" fmla="val 1596606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Elbow Connector 73"/>
            <p:cNvCxnSpPr>
              <a:stCxn id="58" idx="1"/>
              <a:endCxn id="34" idx="1"/>
            </p:cNvCxnSpPr>
            <p:nvPr/>
          </p:nvCxnSpPr>
          <p:spPr bwMode="auto">
            <a:xfrm rot="5400000">
              <a:off x="6210442" y="5748406"/>
              <a:ext cx="12700" cy="1836204"/>
            </a:xfrm>
            <a:prstGeom prst="bentConnector3">
              <a:avLst>
                <a:gd name="adj1" fmla="val 306726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989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9" grpId="0" animBg="1"/>
      <p:bldP spid="9" grpId="1" animBg="1"/>
      <p:bldP spid="18" grpId="0" animBg="1"/>
      <p:bldP spid="19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Structured File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dirty="0"/>
              <a:t>Further enhanced by segment summaries to find </a:t>
            </a:r>
            <a:r>
              <a:rPr lang="en-US" dirty="0" err="1"/>
              <a:t>inode</a:t>
            </a:r>
            <a:r>
              <a:rPr lang="en-US" dirty="0"/>
              <a:t> maps correctly. </a:t>
            </a:r>
          </a:p>
          <a:p>
            <a:pPr>
              <a:buClr>
                <a:srgbClr val="800000"/>
              </a:buClr>
            </a:pPr>
            <a:r>
              <a:rPr lang="en-US" dirty="0"/>
              <a:t>On mount:</a:t>
            </a:r>
          </a:p>
          <a:p>
            <a:pPr lvl="1">
              <a:buClr>
                <a:srgbClr val="800000"/>
              </a:buClr>
            </a:pPr>
            <a:r>
              <a:rPr lang="en-US" dirty="0"/>
              <a:t>Traverse all segment summaries for complete segments</a:t>
            </a:r>
          </a:p>
          <a:p>
            <a:pPr lvl="1">
              <a:buClr>
                <a:srgbClr val="800000"/>
              </a:buClr>
            </a:pPr>
            <a:r>
              <a:rPr lang="en-US" dirty="0"/>
              <a:t>Traverse all incomplete segments (only a few)</a:t>
            </a:r>
          </a:p>
          <a:p>
            <a:pPr>
              <a:buClr>
                <a:srgbClr val="800000"/>
              </a:buClr>
            </a:pPr>
            <a:r>
              <a:rPr lang="en-US" dirty="0"/>
              <a:t>What happens when disk is full? </a:t>
            </a:r>
          </a:p>
          <a:p>
            <a:pPr marL="783829" lvl="1" indent="-342900">
              <a:buClr>
                <a:srgbClr val="800000"/>
              </a:buClr>
            </a:pPr>
            <a:r>
              <a:rPr lang="en-US" dirty="0"/>
              <a:t>Need to erase blocks: Completely obsoleted segments</a:t>
            </a:r>
          </a:p>
          <a:p>
            <a:pPr>
              <a:buClr>
                <a:srgbClr val="800000"/>
              </a:buClr>
            </a:pPr>
            <a:r>
              <a:rPr lang="en-US" dirty="0"/>
              <a:t>Garbage collector passes over oldest segments, copies valid blocks to new areas and free whole segments.</a:t>
            </a:r>
          </a:p>
          <a:p>
            <a:pPr>
              <a:buClr>
                <a:srgbClr val="800000"/>
              </a:buClr>
            </a:pPr>
            <a:r>
              <a:rPr lang="en-US" dirty="0"/>
              <a:t>Some embedded systems and mobile systems working on flash uses LSFS based file systems </a:t>
            </a:r>
          </a:p>
          <a:p>
            <a:pPr lvl="1">
              <a:buClr>
                <a:srgbClr val="800000"/>
              </a:buClr>
            </a:pPr>
            <a:r>
              <a:rPr lang="en-US" dirty="0"/>
              <a:t>like JFFS2, F2FS, YAFFS2 on Android.</a:t>
            </a:r>
          </a:p>
        </p:txBody>
      </p:sp>
    </p:spTree>
    <p:extLst>
      <p:ext uri="{BB962C8B-B14F-4D97-AF65-F5344CB8AC3E}">
        <p14:creationId xmlns:p14="http://schemas.microsoft.com/office/powerpoint/2010/main" val="3293492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and Distributed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access to files in one or more remote hosts.</a:t>
            </a:r>
          </a:p>
          <a:p>
            <a:r>
              <a:rPr lang="en-US" dirty="0"/>
              <a:t>Not a secondary storage data structure problem anymore. Network protocols are involved.</a:t>
            </a:r>
          </a:p>
          <a:p>
            <a:r>
              <a:rPr lang="en-US" dirty="0"/>
              <a:t>Server utilities works on remote hosts to serve FS requests. Client is the OS and utilities making files available.</a:t>
            </a:r>
          </a:p>
          <a:p>
            <a:r>
              <a:rPr lang="en-US" dirty="0"/>
              <a:t>Scenarios get complicated since network, server, and client may fail.</a:t>
            </a:r>
          </a:p>
          <a:p>
            <a:r>
              <a:rPr lang="en-US" dirty="0"/>
              <a:t>Commonly used ones: NFS, SMBFS, </a:t>
            </a:r>
            <a:r>
              <a:rPr lang="en-US" dirty="0" err="1"/>
              <a:t>Lustre</a:t>
            </a:r>
            <a:r>
              <a:rPr lang="en-US" dirty="0"/>
              <a:t>,  Google File System, </a:t>
            </a:r>
            <a:r>
              <a:rPr lang="en-US" dirty="0" err="1"/>
              <a:t>AndrewFS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21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File System (NFS)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Popular in simple Unix/Linux configuration works in many OS. </a:t>
            </a:r>
          </a:p>
          <a:p>
            <a:pPr>
              <a:lnSpc>
                <a:spcPct val="110000"/>
              </a:lnSpc>
            </a:pPr>
            <a:r>
              <a:rPr lang="en-US" dirty="0"/>
              <a:t>NFS works stateless.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Server does not keep states of clients.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Each client requests contains offset and size of the block to read/write.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Open looks up  file  path on remote server and gets a handle.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All following operations use same handle.</a:t>
            </a:r>
          </a:p>
          <a:p>
            <a:pPr>
              <a:lnSpc>
                <a:spcPct val="110000"/>
              </a:lnSpc>
            </a:pPr>
            <a:r>
              <a:rPr lang="en-US" dirty="0"/>
              <a:t>If handle known in advance, I/O can be done without opening the file.</a:t>
            </a:r>
          </a:p>
          <a:p>
            <a:pPr>
              <a:lnSpc>
                <a:spcPct val="110000"/>
              </a:lnSpc>
            </a:pPr>
            <a:r>
              <a:rPr lang="en-US" dirty="0"/>
              <a:t>Stateless operation does not need crash recovery when one of the peers reboot.</a:t>
            </a:r>
          </a:p>
          <a:p>
            <a:pPr>
              <a:lnSpc>
                <a:spcPct val="110000"/>
              </a:lnSpc>
            </a:pPr>
            <a:r>
              <a:rPr lang="en-US" dirty="0"/>
              <a:t>Client OS, file system dependent layer plays the client role and converts I/O requests into network requests.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63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Multi-Filesystem Support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 OS’s support multiple filesystems.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Linux supports: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autofs4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btrfs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ceph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coda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configfs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ecryptfs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efivarfs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exofs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ext4 f2fs fat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freevxfs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fscache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fuse gfs2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isofs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jbd2 jffs2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minix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ncpfs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nilfs2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nls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ntfs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ocfs2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omfs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overlayfs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pstore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qnx6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reiserfs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romfs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squashfs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sysv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ubifs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udf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ufs</a:t>
            </a:r>
            <a:r>
              <a:rPr lang="en-US" sz="2205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205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xfs</a:t>
            </a:r>
            <a:endParaRPr lang="en-US" sz="198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designed for special storage requirements, 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are vendor specific, some exists for historical reasons.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Systems may require multiple filesystems/partitions active in the same system.</a:t>
            </a:r>
          </a:p>
        </p:txBody>
      </p:sp>
    </p:spTree>
    <p:extLst>
      <p:ext uri="{BB962C8B-B14F-4D97-AF65-F5344CB8AC3E}">
        <p14:creationId xmlns:p14="http://schemas.microsoft.com/office/powerpoint/2010/main" val="27687699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Disk Space Organization</a:t>
            </a:r>
            <a:endParaRPr lang="en-US" altLang="en-US" sz="4399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Disk can be partitioned </a:t>
            </a:r>
          </a:p>
          <a:p>
            <a:pPr lvl="1"/>
            <a:r>
              <a:rPr lang="en-US" altLang="en-US" dirty="0"/>
              <a:t>Each partition can have a different OS and/or different file system</a:t>
            </a:r>
          </a:p>
          <a:p>
            <a:pPr lvl="1"/>
            <a:r>
              <a:rPr lang="en-US" altLang="en-US" dirty="0"/>
              <a:t>One partition can be swap space for main memory</a:t>
            </a:r>
          </a:p>
          <a:p>
            <a:r>
              <a:rPr lang="en-US" altLang="en-US" dirty="0"/>
              <a:t>First block of disk has master boot record specifying primary partition</a:t>
            </a:r>
          </a:p>
          <a:p>
            <a:r>
              <a:rPr lang="en-US" altLang="en-US" dirty="0"/>
              <a:t>Each partition has </a:t>
            </a:r>
          </a:p>
          <a:p>
            <a:pPr lvl="1"/>
            <a:r>
              <a:rPr lang="en-US" altLang="en-US" dirty="0"/>
              <a:t>Boot block (loads OS in kernel space)</a:t>
            </a:r>
          </a:p>
          <a:p>
            <a:pPr lvl="1"/>
            <a:r>
              <a:rPr lang="en-US" altLang="en-US" dirty="0"/>
              <a:t>Superblock (contains key info about file system which is read into memory at boot time)</a:t>
            </a:r>
          </a:p>
          <a:p>
            <a:pPr lvl="1"/>
            <a:r>
              <a:rPr lang="en-US" altLang="en-US" dirty="0"/>
              <a:t>Free space management </a:t>
            </a:r>
          </a:p>
          <a:p>
            <a:pPr lvl="1"/>
            <a:r>
              <a:rPr lang="en-US" altLang="en-US" dirty="0"/>
              <a:t>List of I-nodes (or other data structure) giving info about all files</a:t>
            </a:r>
          </a:p>
          <a:p>
            <a:pPr lvl="1"/>
            <a:r>
              <a:rPr lang="en-US" altLang="en-US" dirty="0"/>
              <a:t>Directories and Files</a:t>
            </a:r>
          </a:p>
          <a:p>
            <a:endParaRPr lang="en-US" altLang="en-US" dirty="0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632468" y="7167208"/>
            <a:ext cx="447628" cy="3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4" tIns="50391" rIns="100784" bIns="5039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873" indent="-285721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2881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034" indent="-228576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187" indent="-228576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340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492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8645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5797" indent="-228576" defTabSz="457152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fld id="{9235347C-939B-0746-A095-945F9CE32821}" type="slidenum">
              <a:rPr lang="en-US" altLang="en-US" sz="1800">
                <a:solidFill>
                  <a:schemeClr val="tx1"/>
                </a:solidFill>
              </a:rPr>
              <a:pPr algn="ctr" eaLnBrk="1">
                <a:lnSpc>
                  <a:spcPct val="100000"/>
                </a:lnSpc>
                <a:spcBef>
                  <a:spcPct val="0"/>
                </a:spcBef>
                <a:buSzPct val="45000"/>
              </a:pPr>
              <a:t>4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69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Mounting a Filesystem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 may be organized into distinct filesystems. 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E.g.  system files vs. user files. 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 on a USB flash vs files on network.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Purpose: logical isolation and providing filesystem grow (adding storage etc.)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Unix/Linux support a </a:t>
            </a:r>
            <a:r>
              <a:rPr lang="en-US" sz="2646" b="1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mount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operation for this isolation.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Windows uses volume label, C:, D:, E:, …. </a:t>
            </a:r>
          </a:p>
          <a:p>
            <a:pPr marL="882149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Newly attached filesystem gets a new label.</a:t>
            </a:r>
          </a:p>
        </p:txBody>
      </p:sp>
    </p:spTree>
    <p:extLst>
      <p:ext uri="{BB962C8B-B14F-4D97-AF65-F5344CB8AC3E}">
        <p14:creationId xmlns:p14="http://schemas.microsoft.com/office/powerpoint/2010/main" val="2767954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Mount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Making another filesystem available under a directory in current file hierarchy. 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Existing content of directory is hidden and all accesses to that directory follow new filesystem transparently.</a:t>
            </a: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6273670" y="3250858"/>
            <a:ext cx="2596877" cy="3905634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/>
          <p:nvPr/>
        </p:nvPicPr>
        <p:blipFill>
          <a:blip r:embed="rId3"/>
          <a:stretch/>
        </p:blipFill>
        <p:spPr>
          <a:xfrm>
            <a:off x="1210077" y="3527848"/>
            <a:ext cx="1209548" cy="1434156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/>
          <p:nvPr/>
        </p:nvPicPr>
        <p:blipFill>
          <a:blip r:embed="rId4"/>
          <a:stretch/>
        </p:blipFill>
        <p:spPr>
          <a:xfrm>
            <a:off x="3016462" y="3427052"/>
            <a:ext cx="2023850" cy="1497649"/>
          </a:xfrm>
          <a:prstGeom prst="rect">
            <a:avLst/>
          </a:prstGeom>
          <a:ln>
            <a:noFill/>
          </a:ln>
        </p:spPr>
      </p:pic>
      <p:pic>
        <p:nvPicPr>
          <p:cNvPr id="186" name="Picture 185"/>
          <p:cNvPicPr/>
          <p:nvPr/>
        </p:nvPicPr>
        <p:blipFill>
          <a:blip r:embed="rId5"/>
          <a:stretch/>
        </p:blipFill>
        <p:spPr>
          <a:xfrm>
            <a:off x="2117238" y="5140579"/>
            <a:ext cx="2419096" cy="20159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9225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Virtual File System (VFS)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 supported filesystems bring a challenge to OS. Each file can be handled differently based on its filesystem type.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Solution is an abstraction layer. Kernel calls filesystem independent parts, filesystems implement a uniform interface and file operations are mapped in this interface based on file system.</a:t>
            </a:r>
          </a:p>
        </p:txBody>
      </p:sp>
      <p:pic>
        <p:nvPicPr>
          <p:cNvPr id="4" name="Picture 4" descr="04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78" y="4680607"/>
            <a:ext cx="4471518" cy="22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23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Virtual File System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translates the POSIX calls to the calls of the </a:t>
            </a:r>
            <a:r>
              <a:rPr lang="en-US" sz="2646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filesystems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under it.</a:t>
            </a:r>
          </a:p>
          <a:p>
            <a:pPr marL="835045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independent part : for processes implementing POSIX interface</a:t>
            </a:r>
          </a:p>
          <a:p>
            <a:pPr marL="835045" lvl="1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dependent part : for concrete file systems</a:t>
            </a:r>
          </a:p>
        </p:txBody>
      </p:sp>
      <p:pic>
        <p:nvPicPr>
          <p:cNvPr id="4" name="Picture 4" descr="04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54" y="4448233"/>
            <a:ext cx="4471518" cy="222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645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File System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Manages kernel level file abstractions in one format for all file systems.</a:t>
            </a:r>
          </a:p>
          <a:p>
            <a:r>
              <a:rPr lang="en-US" altLang="en-US" dirty="0"/>
              <a:t>Receives system call requests from user level (e.g. write, open, stat, link)</a:t>
            </a:r>
          </a:p>
          <a:p>
            <a:r>
              <a:rPr lang="en-US" altLang="en-US" dirty="0"/>
              <a:t>Interacts with a specific file system based on mount point traversal</a:t>
            </a:r>
          </a:p>
          <a:p>
            <a:r>
              <a:rPr lang="en-US" altLang="en-US" dirty="0"/>
              <a:t>Receives request from other parts of the kernel, mostly from memory management.</a:t>
            </a:r>
          </a:p>
        </p:txBody>
      </p:sp>
    </p:spTree>
    <p:extLst>
      <p:ext uri="{BB962C8B-B14F-4D97-AF65-F5344CB8AC3E}">
        <p14:creationId xmlns:p14="http://schemas.microsoft.com/office/powerpoint/2010/main" val="2663288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31350" indent="-130953"/>
            <a:r>
              <a:rPr lang="en-US" sz="396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core structure for a file. System wide structure per file kept in kernel memory.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Created when a file is opened by any process for the first time. All following open() operations by any processes use same vnode.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Typically a pointer indirection in vnode is used to access filesystem dependent part.</a:t>
            </a: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spcBef>
                <a:spcPts val="528"/>
              </a:spcBef>
            </a:pPr>
            <a:r>
              <a:rPr lang="en-US" sz="2646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</a:p>
          <a:p>
            <a:pPr>
              <a:spcBef>
                <a:spcPts val="528"/>
              </a:spcBef>
            </a:pP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765623" y="4954067"/>
            <a:ext cx="967480" cy="63929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PCB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234700" y="4937003"/>
            <a:ext cx="1416695" cy="50080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Descriptor
 Table</a:t>
            </a:r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2234700" y="5438204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</a:p>
        </p:txBody>
      </p:sp>
      <p:sp>
        <p:nvSpPr>
          <p:cNvPr id="329" name="CustomShape 6"/>
          <p:cNvSpPr/>
          <p:nvPr/>
        </p:nvSpPr>
        <p:spPr>
          <a:xfrm>
            <a:off x="2234700" y="5770353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</a:p>
        </p:txBody>
      </p:sp>
      <p:sp>
        <p:nvSpPr>
          <p:cNvPr id="330" name="CustomShape 7"/>
          <p:cNvSpPr/>
          <p:nvPr/>
        </p:nvSpPr>
        <p:spPr>
          <a:xfrm>
            <a:off x="2234700" y="6085439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</p:txBody>
      </p:sp>
      <p:sp>
        <p:nvSpPr>
          <p:cNvPr id="331" name="CustomShape 8"/>
          <p:cNvSpPr/>
          <p:nvPr/>
        </p:nvSpPr>
        <p:spPr>
          <a:xfrm>
            <a:off x="2234700" y="6417588"/>
            <a:ext cx="1416695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</a:p>
        </p:txBody>
      </p:sp>
      <p:sp>
        <p:nvSpPr>
          <p:cNvPr id="332" name="CustomShape 9"/>
          <p:cNvSpPr/>
          <p:nvPr/>
        </p:nvSpPr>
        <p:spPr>
          <a:xfrm>
            <a:off x="4545858" y="4819937"/>
            <a:ext cx="1416695" cy="40873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 file</a:t>
            </a:r>
          </a:p>
        </p:txBody>
      </p:sp>
      <p:sp>
        <p:nvSpPr>
          <p:cNvPr id="333" name="CustomShape 10"/>
          <p:cNvSpPr/>
          <p:nvPr/>
        </p:nvSpPr>
        <p:spPr>
          <a:xfrm>
            <a:off x="4545858" y="522907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4" name="CustomShape 11"/>
          <p:cNvSpPr/>
          <p:nvPr/>
        </p:nvSpPr>
        <p:spPr>
          <a:xfrm>
            <a:off x="4545858" y="556122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CustomShape 12"/>
          <p:cNvSpPr/>
          <p:nvPr/>
        </p:nvSpPr>
        <p:spPr>
          <a:xfrm>
            <a:off x="4545858" y="5875911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6" name="CustomShape 13"/>
          <p:cNvSpPr/>
          <p:nvPr/>
        </p:nvSpPr>
        <p:spPr>
          <a:xfrm>
            <a:off x="4545858" y="6208457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7" name="CustomShape 14"/>
          <p:cNvSpPr/>
          <p:nvPr/>
        </p:nvSpPr>
        <p:spPr>
          <a:xfrm>
            <a:off x="5431987" y="5229072"/>
            <a:ext cx="530566" cy="4027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RW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8" name="CustomShape 15"/>
          <p:cNvSpPr/>
          <p:nvPr/>
        </p:nvSpPr>
        <p:spPr>
          <a:xfrm>
            <a:off x="5431987" y="5561222"/>
            <a:ext cx="530566" cy="4027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9" name="CustomShape 16"/>
          <p:cNvSpPr/>
          <p:nvPr/>
        </p:nvSpPr>
        <p:spPr>
          <a:xfrm>
            <a:off x="5431987" y="5875911"/>
            <a:ext cx="530566" cy="4027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0" name="CustomShape 17"/>
          <p:cNvSpPr/>
          <p:nvPr/>
        </p:nvSpPr>
        <p:spPr>
          <a:xfrm>
            <a:off x="5431987" y="6208457"/>
            <a:ext cx="5305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41" name="CustomShape 18"/>
          <p:cNvSpPr/>
          <p:nvPr/>
        </p:nvSpPr>
        <p:spPr>
          <a:xfrm>
            <a:off x="7133211" y="4937003"/>
            <a:ext cx="1651224" cy="34246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984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</a:p>
        </p:txBody>
      </p:sp>
      <p:sp>
        <p:nvSpPr>
          <p:cNvPr id="342" name="CustomShape 19"/>
          <p:cNvSpPr/>
          <p:nvPr/>
        </p:nvSpPr>
        <p:spPr>
          <a:xfrm>
            <a:off x="7133211" y="5279867"/>
            <a:ext cx="1651224" cy="125637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>
              <a:lnSpc>
                <a:spcPct val="100000"/>
              </a:lnSpc>
            </a:pPr>
            <a:r>
              <a:rPr lang="en-US" sz="1764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specific information per system-wide file</a:t>
            </a:r>
            <a:endParaRPr lang="en-US" sz="1984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3" name="CustomShape 20"/>
          <p:cNvSpPr/>
          <p:nvPr/>
        </p:nvSpPr>
        <p:spPr>
          <a:xfrm flipV="1">
            <a:off x="1733500" y="4937003"/>
            <a:ext cx="1209151" cy="336515"/>
          </a:xfrm>
          <a:prstGeom prst="bentConnector4">
            <a:avLst>
              <a:gd name="adj1" fmla="val 20714"/>
              <a:gd name="adj2" fmla="val 174765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4" name="CustomShape 21"/>
          <p:cNvSpPr/>
          <p:nvPr/>
        </p:nvSpPr>
        <p:spPr>
          <a:xfrm flipV="1">
            <a:off x="3651792" y="4819143"/>
            <a:ext cx="1602016" cy="782159"/>
          </a:xfrm>
          <a:prstGeom prst="bentConnector4">
            <a:avLst>
              <a:gd name="adj1" fmla="val 27891"/>
              <a:gd name="adj2" fmla="val 132202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45" name="CustomShape 22"/>
          <p:cNvSpPr/>
          <p:nvPr/>
        </p:nvSpPr>
        <p:spPr>
          <a:xfrm flipV="1">
            <a:off x="5962949" y="4937003"/>
            <a:ext cx="1995675" cy="1434949"/>
          </a:xfrm>
          <a:prstGeom prst="bentConnector4">
            <a:avLst>
              <a:gd name="adj1" fmla="val 29316"/>
              <a:gd name="adj2" fmla="val 1175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216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marL="119160" lvl="0" indent="-118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VFS: Specific FS calls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504507" y="1858370"/>
            <a:ext cx="9071213" cy="4988592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441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205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 points to a struct of function pointers keeping entry points of each actual FS operation</a:t>
            </a:r>
            <a:endParaRPr lang="en-US" sz="2646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1163647" y="2916725"/>
            <a:ext cx="1589318" cy="408738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 vnode</a:t>
            </a:r>
          </a:p>
        </p:txBody>
      </p:sp>
      <p:sp>
        <p:nvSpPr>
          <p:cNvPr id="349" name="CustomShape 4"/>
          <p:cNvSpPr/>
          <p:nvPr/>
        </p:nvSpPr>
        <p:spPr>
          <a:xfrm>
            <a:off x="1163647" y="3325860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1163647" y="3658009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v_ops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1" name="CustomShape 6"/>
          <p:cNvSpPr/>
          <p:nvPr/>
        </p:nvSpPr>
        <p:spPr>
          <a:xfrm>
            <a:off x="1163647" y="3972698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2049776" y="3325860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2049776" y="3658009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54" name="CustomShape 9"/>
          <p:cNvSpPr/>
          <p:nvPr/>
        </p:nvSpPr>
        <p:spPr>
          <a:xfrm>
            <a:off x="2049776" y="3986190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3313690" y="2941328"/>
            <a:ext cx="1589318" cy="6670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vnodeops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3313690" y="3608802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3313690" y="3940951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open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8" name="CustomShape 13"/>
          <p:cNvSpPr/>
          <p:nvPr/>
        </p:nvSpPr>
        <p:spPr>
          <a:xfrm>
            <a:off x="3313690" y="4256037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read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9" name="CustomShape 14"/>
          <p:cNvSpPr/>
          <p:nvPr/>
        </p:nvSpPr>
        <p:spPr>
          <a:xfrm>
            <a:off x="4199819" y="3608802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0" name="CustomShape 15"/>
          <p:cNvSpPr/>
          <p:nvPr/>
        </p:nvSpPr>
        <p:spPr>
          <a:xfrm>
            <a:off x="4199819" y="3940951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1" name="CustomShape 16"/>
          <p:cNvSpPr/>
          <p:nvPr/>
        </p:nvSpPr>
        <p:spPr>
          <a:xfrm>
            <a:off x="4199819" y="4269529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2" name="CustomShape 17"/>
          <p:cNvSpPr/>
          <p:nvPr/>
        </p:nvSpPr>
        <p:spPr>
          <a:xfrm>
            <a:off x="3313690" y="4555249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write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3" name="CustomShape 18"/>
          <p:cNvSpPr/>
          <p:nvPr/>
        </p:nvSpPr>
        <p:spPr>
          <a:xfrm>
            <a:off x="3313690" y="4869938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spcBef>
                <a:spcPts val="160"/>
              </a:spcBef>
              <a:spcAft>
                <a:spcPts val="319"/>
              </a:spcAft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seek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4" name="CustomShape 19"/>
          <p:cNvSpPr/>
          <p:nvPr/>
        </p:nvSpPr>
        <p:spPr>
          <a:xfrm>
            <a:off x="4199819" y="4555249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5" name="CustomShape 20"/>
          <p:cNvSpPr/>
          <p:nvPr/>
        </p:nvSpPr>
        <p:spPr>
          <a:xfrm>
            <a:off x="4199819" y="4883430"/>
            <a:ext cx="703189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366" name="CustomShape 21"/>
          <p:cNvSpPr/>
          <p:nvPr/>
        </p:nvSpPr>
        <p:spPr>
          <a:xfrm>
            <a:off x="3313690" y="5198516"/>
            <a:ext cx="885732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7" name="CustomShape 22"/>
          <p:cNvSpPr/>
          <p:nvPr/>
        </p:nvSpPr>
        <p:spPr>
          <a:xfrm>
            <a:off x="4199819" y="5198516"/>
            <a:ext cx="703189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68" name="CustomShape 23"/>
          <p:cNvSpPr/>
          <p:nvPr/>
        </p:nvSpPr>
        <p:spPr>
          <a:xfrm>
            <a:off x="5993903" y="2673863"/>
            <a:ext cx="3114348" cy="4333023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 Filesystem Code
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fat_open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
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fat_read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fat_write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764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fat_seek</a:t>
            </a:r>
            <a:r>
              <a:rPr lang="en-US" sz="176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endParaRPr lang="en-US" sz="1984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CustomShape 24"/>
          <p:cNvSpPr/>
          <p:nvPr/>
        </p:nvSpPr>
        <p:spPr>
          <a:xfrm flipV="1">
            <a:off x="2407323" y="2940535"/>
            <a:ext cx="1700828" cy="880573"/>
          </a:xfrm>
          <a:prstGeom prst="bentConnector4">
            <a:avLst>
              <a:gd name="adj1" fmla="val 36807"/>
              <a:gd name="adj2" fmla="val 128607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0" name="CustomShape 25"/>
          <p:cNvSpPr/>
          <p:nvPr/>
        </p:nvSpPr>
        <p:spPr>
          <a:xfrm flipV="1">
            <a:off x="4546651" y="3177047"/>
            <a:ext cx="1541301" cy="927796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1" name="CustomShape 26"/>
          <p:cNvSpPr/>
          <p:nvPr/>
        </p:nvSpPr>
        <p:spPr>
          <a:xfrm>
            <a:off x="4551810" y="5048910"/>
            <a:ext cx="1442092" cy="880573"/>
          </a:xfrm>
          <a:prstGeom prst="bentConnector3">
            <a:avLst>
              <a:gd name="adj1" fmla="val 48909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2" name="CustomShape 27"/>
          <p:cNvSpPr/>
          <p:nvPr/>
        </p:nvSpPr>
        <p:spPr>
          <a:xfrm>
            <a:off x="4546652" y="4719538"/>
            <a:ext cx="1446854" cy="328975"/>
          </a:xfrm>
          <a:prstGeom prst="bentConnector3">
            <a:avLst>
              <a:gd name="adj1" fmla="val 65217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3" name="CustomShape 28"/>
          <p:cNvSpPr/>
          <p:nvPr/>
        </p:nvSpPr>
        <p:spPr>
          <a:xfrm flipV="1">
            <a:off x="4546652" y="4105240"/>
            <a:ext cx="1446854" cy="321435"/>
          </a:xfrm>
          <a:prstGeom prst="bentConnector3">
            <a:avLst>
              <a:gd name="adj1" fmla="val 67391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4" name="CustomShape 29"/>
          <p:cNvSpPr/>
          <p:nvPr/>
        </p:nvSpPr>
        <p:spPr>
          <a:xfrm>
            <a:off x="1055708" y="6185838"/>
            <a:ext cx="4515170" cy="7043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984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Filesystem Independent call: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PCB-&gt;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fdtable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[1]-&gt;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v_ops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-&gt;read(…);</a:t>
            </a:r>
          </a:p>
        </p:txBody>
      </p:sp>
    </p:spTree>
    <p:extLst>
      <p:ext uri="{BB962C8B-B14F-4D97-AF65-F5344CB8AC3E}">
        <p14:creationId xmlns:p14="http://schemas.microsoft.com/office/powerpoint/2010/main" val="4062013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394188" y="480168"/>
            <a:ext cx="8368421" cy="839699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en-US" sz="1984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437839" y="1501617"/>
            <a:ext cx="8703746" cy="5480268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</a:t>
            </a:r>
            <a:r>
              <a:rPr lang="en-US" sz="2646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supported introduces its own set of implementations for file operations and operations structure. </a:t>
            </a:r>
          </a:p>
          <a:p>
            <a:pPr marL="378177" indent="-377780">
              <a:spcBef>
                <a:spcPts val="528"/>
              </a:spcBef>
              <a:buClr>
                <a:srgbClr val="990000"/>
              </a:buClr>
              <a:buSzPct val="60000"/>
              <a:buFont typeface="Wingdings 2" charset="2"/>
              <a:buChar char=""/>
            </a:pP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 a file of this </a:t>
            </a:r>
            <a:r>
              <a:rPr lang="en-US" sz="2646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filesystem</a:t>
            </a:r>
            <a:r>
              <a:rPr lang="en-US" sz="2646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type is accessed file operations structure is set to this structure.</a:t>
            </a:r>
          </a:p>
          <a:p>
            <a:pPr>
              <a:spcBef>
                <a:spcPts val="528"/>
              </a:spcBef>
            </a:pPr>
            <a:endParaRPr lang="en-US" sz="2646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8673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555353" y="1304825"/>
            <a:ext cx="6276975" cy="629841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3651" y="825301"/>
            <a:ext cx="725686" cy="47952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PCB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148435" y="2370732"/>
            <a:ext cx="1062633" cy="37564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15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Descriptor
 Table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148435" y="2746672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</a:p>
        </p:txBody>
      </p:sp>
      <p:sp>
        <p:nvSpPr>
          <p:cNvPr id="126" name="CustomShape 5"/>
          <p:cNvSpPr/>
          <p:nvPr/>
        </p:nvSpPr>
        <p:spPr>
          <a:xfrm>
            <a:off x="148435" y="2995810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</a:p>
        </p:txBody>
      </p:sp>
      <p:sp>
        <p:nvSpPr>
          <p:cNvPr id="127" name="CustomShape 6"/>
          <p:cNvSpPr/>
          <p:nvPr/>
        </p:nvSpPr>
        <p:spPr>
          <a:xfrm>
            <a:off x="148435" y="3232149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</p:txBody>
      </p:sp>
      <p:sp>
        <p:nvSpPr>
          <p:cNvPr id="128" name="CustomShape 7"/>
          <p:cNvSpPr/>
          <p:nvPr/>
        </p:nvSpPr>
        <p:spPr>
          <a:xfrm>
            <a:off x="148435" y="3481288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</a:p>
        </p:txBody>
      </p:sp>
      <p:sp>
        <p:nvSpPr>
          <p:cNvPr id="129" name="CustomShape 8"/>
          <p:cNvSpPr/>
          <p:nvPr/>
        </p:nvSpPr>
        <p:spPr>
          <a:xfrm>
            <a:off x="1881688" y="2282924"/>
            <a:ext cx="1062633" cy="3065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</a:t>
            </a: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file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CustomShape 9"/>
          <p:cNvSpPr/>
          <p:nvPr/>
        </p:nvSpPr>
        <p:spPr>
          <a:xfrm>
            <a:off x="1881688" y="2589807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CustomShape 10"/>
          <p:cNvSpPr/>
          <p:nvPr/>
        </p:nvSpPr>
        <p:spPr>
          <a:xfrm>
            <a:off x="1881688" y="2838945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CustomShape 11"/>
          <p:cNvSpPr/>
          <p:nvPr/>
        </p:nvSpPr>
        <p:spPr>
          <a:xfrm>
            <a:off x="1881688" y="3075285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CustomShape 12"/>
          <p:cNvSpPr/>
          <p:nvPr/>
        </p:nvSpPr>
        <p:spPr>
          <a:xfrm>
            <a:off x="1881688" y="3324423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CustomShape 13"/>
          <p:cNvSpPr/>
          <p:nvPr/>
        </p:nvSpPr>
        <p:spPr>
          <a:xfrm>
            <a:off x="2546652" y="2589807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RW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5" name="CustomShape 14"/>
          <p:cNvSpPr/>
          <p:nvPr/>
        </p:nvSpPr>
        <p:spPr>
          <a:xfrm>
            <a:off x="2546652" y="2838946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CustomShape 15"/>
          <p:cNvSpPr/>
          <p:nvPr/>
        </p:nvSpPr>
        <p:spPr>
          <a:xfrm>
            <a:off x="2546652" y="3075285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CustomShape 16"/>
          <p:cNvSpPr/>
          <p:nvPr/>
        </p:nvSpPr>
        <p:spPr>
          <a:xfrm>
            <a:off x="2546652" y="3324423"/>
            <a:ext cx="39796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38" name="CustomShape 17"/>
          <p:cNvSpPr/>
          <p:nvPr/>
        </p:nvSpPr>
        <p:spPr>
          <a:xfrm>
            <a:off x="3822704" y="2370732"/>
            <a:ext cx="1238548" cy="2568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struct</a:t>
            </a: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vnode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CustomShape 18"/>
          <p:cNvSpPr/>
          <p:nvPr/>
        </p:nvSpPr>
        <p:spPr>
          <a:xfrm>
            <a:off x="3822704" y="2627906"/>
            <a:ext cx="1238548" cy="115193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specific information per system-wide file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CustomShape 19"/>
          <p:cNvSpPr/>
          <p:nvPr/>
        </p:nvSpPr>
        <p:spPr>
          <a:xfrm>
            <a:off x="332982" y="1304824"/>
            <a:ext cx="343987" cy="1131987"/>
          </a:xfrm>
          <a:prstGeom prst="bentConnector4">
            <a:avLst>
              <a:gd name="adj1" fmla="val 20714"/>
              <a:gd name="adj2" fmla="val 56193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1" name="CustomShape 20"/>
          <p:cNvSpPr/>
          <p:nvPr/>
        </p:nvSpPr>
        <p:spPr>
          <a:xfrm flipV="1">
            <a:off x="1211366" y="2282329"/>
            <a:ext cx="1201638" cy="586680"/>
          </a:xfrm>
          <a:prstGeom prst="bentConnector4">
            <a:avLst>
              <a:gd name="adj1" fmla="val 27891"/>
              <a:gd name="adj2" fmla="val 132202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2" name="CustomShape 21"/>
          <p:cNvSpPr/>
          <p:nvPr/>
        </p:nvSpPr>
        <p:spPr>
          <a:xfrm flipV="1">
            <a:off x="2944618" y="2370732"/>
            <a:ext cx="1496913" cy="1076325"/>
          </a:xfrm>
          <a:prstGeom prst="bentConnector4">
            <a:avLst>
              <a:gd name="adj1" fmla="val 29316"/>
              <a:gd name="adj2" fmla="val 1175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3" name="CustomShape 22"/>
          <p:cNvSpPr/>
          <p:nvPr/>
        </p:nvSpPr>
        <p:spPr>
          <a:xfrm>
            <a:off x="1881688" y="4133155"/>
            <a:ext cx="1062633" cy="3065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 file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CustomShape 23"/>
          <p:cNvSpPr/>
          <p:nvPr/>
        </p:nvSpPr>
        <p:spPr>
          <a:xfrm>
            <a:off x="1881688" y="4440038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CustomShape 24"/>
          <p:cNvSpPr/>
          <p:nvPr/>
        </p:nvSpPr>
        <p:spPr>
          <a:xfrm>
            <a:off x="1881688" y="4689177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CustomShape 25"/>
          <p:cNvSpPr/>
          <p:nvPr/>
        </p:nvSpPr>
        <p:spPr>
          <a:xfrm>
            <a:off x="1881688" y="4925516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CustomShape 26"/>
          <p:cNvSpPr/>
          <p:nvPr/>
        </p:nvSpPr>
        <p:spPr>
          <a:xfrm>
            <a:off x="1881688" y="5174654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CustomShape 27"/>
          <p:cNvSpPr/>
          <p:nvPr/>
        </p:nvSpPr>
        <p:spPr>
          <a:xfrm>
            <a:off x="2546652" y="4440039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CustomShape 28"/>
          <p:cNvSpPr/>
          <p:nvPr/>
        </p:nvSpPr>
        <p:spPr>
          <a:xfrm>
            <a:off x="2546652" y="4689177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CustomShape 29"/>
          <p:cNvSpPr/>
          <p:nvPr/>
        </p:nvSpPr>
        <p:spPr>
          <a:xfrm>
            <a:off x="2546652" y="4925516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CustomShape 30"/>
          <p:cNvSpPr/>
          <p:nvPr/>
        </p:nvSpPr>
        <p:spPr>
          <a:xfrm>
            <a:off x="2546652" y="5174654"/>
            <a:ext cx="39796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154" name="CustomShape 33"/>
          <p:cNvSpPr/>
          <p:nvPr/>
        </p:nvSpPr>
        <p:spPr>
          <a:xfrm flipV="1">
            <a:off x="2944618" y="4220964"/>
            <a:ext cx="1496913" cy="1076325"/>
          </a:xfrm>
          <a:prstGeom prst="bentConnector4">
            <a:avLst>
              <a:gd name="adj1" fmla="val 29316"/>
              <a:gd name="adj2" fmla="val 1175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5" name="CustomShape 34"/>
          <p:cNvSpPr/>
          <p:nvPr/>
        </p:nvSpPr>
        <p:spPr>
          <a:xfrm>
            <a:off x="1211366" y="3119040"/>
            <a:ext cx="670024" cy="1167408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6" name="CustomShape 35"/>
          <p:cNvSpPr/>
          <p:nvPr/>
        </p:nvSpPr>
        <p:spPr>
          <a:xfrm>
            <a:off x="1211366" y="3604518"/>
            <a:ext cx="670024" cy="68193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12"/>
          <p:cNvSpPr/>
          <p:nvPr/>
        </p:nvSpPr>
        <p:spPr>
          <a:xfrm>
            <a:off x="3837832" y="3602083"/>
            <a:ext cx="93229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v_ops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CustomShape 16"/>
          <p:cNvSpPr/>
          <p:nvPr/>
        </p:nvSpPr>
        <p:spPr>
          <a:xfrm>
            <a:off x="4502796" y="3602083"/>
            <a:ext cx="55845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48" name="CustomShape 17"/>
          <p:cNvSpPr/>
          <p:nvPr/>
        </p:nvSpPr>
        <p:spPr>
          <a:xfrm>
            <a:off x="3824792" y="4214142"/>
            <a:ext cx="1238548" cy="2568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struct</a:t>
            </a: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en-US" sz="1488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vnode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CustomShape 18"/>
          <p:cNvSpPr/>
          <p:nvPr/>
        </p:nvSpPr>
        <p:spPr>
          <a:xfrm>
            <a:off x="3824792" y="4471316"/>
            <a:ext cx="1238548" cy="115193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VFS specific information per system-wide file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CustomShape 12"/>
          <p:cNvSpPr/>
          <p:nvPr/>
        </p:nvSpPr>
        <p:spPr>
          <a:xfrm>
            <a:off x="3827394" y="5445493"/>
            <a:ext cx="93229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>
              <a:lnSpc>
                <a:spcPct val="100000"/>
              </a:lnSpc>
            </a:pPr>
            <a:r>
              <a:rPr lang="en-US" sz="1323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v_ops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CustomShape 16"/>
          <p:cNvSpPr/>
          <p:nvPr/>
        </p:nvSpPr>
        <p:spPr>
          <a:xfrm>
            <a:off x="4492358" y="5445493"/>
            <a:ext cx="55845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2" name="CustomShape 10"/>
          <p:cNvSpPr/>
          <p:nvPr/>
        </p:nvSpPr>
        <p:spPr>
          <a:xfrm>
            <a:off x="5394296" y="2627906"/>
            <a:ext cx="1347881" cy="667077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54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43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vnodeops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5394296" y="3295380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5394296" y="3627529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open</a:t>
            </a:r>
            <a:endParaRPr lang="en-US" sz="154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5" name="CustomShape 13"/>
          <p:cNvSpPr/>
          <p:nvPr/>
        </p:nvSpPr>
        <p:spPr>
          <a:xfrm>
            <a:off x="5394296" y="3942615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read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6" name="CustomShape 14"/>
          <p:cNvSpPr/>
          <p:nvPr/>
        </p:nvSpPr>
        <p:spPr>
          <a:xfrm>
            <a:off x="6142640" y="3295380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7" name="CustomShape 15"/>
          <p:cNvSpPr/>
          <p:nvPr/>
        </p:nvSpPr>
        <p:spPr>
          <a:xfrm>
            <a:off x="6142640" y="3627529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8" name="CustomShape 16"/>
          <p:cNvSpPr/>
          <p:nvPr/>
        </p:nvSpPr>
        <p:spPr>
          <a:xfrm>
            <a:off x="6142640" y="3956107"/>
            <a:ext cx="596366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59" name="CustomShape 17"/>
          <p:cNvSpPr/>
          <p:nvPr/>
        </p:nvSpPr>
        <p:spPr>
          <a:xfrm>
            <a:off x="5394296" y="4241827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write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0" name="CustomShape 18"/>
          <p:cNvSpPr/>
          <p:nvPr/>
        </p:nvSpPr>
        <p:spPr>
          <a:xfrm>
            <a:off x="5394296" y="4556516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spcBef>
                <a:spcPts val="160"/>
              </a:spcBef>
              <a:spcAft>
                <a:spcPts val="319"/>
              </a:spcAft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seek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1" name="CustomShape 19"/>
          <p:cNvSpPr/>
          <p:nvPr/>
        </p:nvSpPr>
        <p:spPr>
          <a:xfrm>
            <a:off x="6142640" y="4241827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62" name="CustomShape 20"/>
          <p:cNvSpPr/>
          <p:nvPr/>
        </p:nvSpPr>
        <p:spPr>
          <a:xfrm>
            <a:off x="6142640" y="4570008"/>
            <a:ext cx="596366" cy="314689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63" name="CustomShape 21"/>
          <p:cNvSpPr/>
          <p:nvPr/>
        </p:nvSpPr>
        <p:spPr>
          <a:xfrm>
            <a:off x="5394296" y="4885094"/>
            <a:ext cx="751178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4" name="CustomShape 22"/>
          <p:cNvSpPr/>
          <p:nvPr/>
        </p:nvSpPr>
        <p:spPr>
          <a:xfrm>
            <a:off x="6142640" y="4885094"/>
            <a:ext cx="596366" cy="32818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9208" tIns="49604" rIns="99208" bIns="49604" anchor="ctr"/>
          <a:lstStyle/>
          <a:p>
            <a:pPr algn="ctr">
              <a:lnSpc>
                <a:spcPct val="100000"/>
              </a:lnSpc>
            </a:pPr>
            <a:r>
              <a:rPr lang="en-US" sz="1323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..</a:t>
            </a:r>
            <a:endParaRPr lang="en-US" sz="1543" b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5" name="CustomShape 23"/>
          <p:cNvSpPr/>
          <p:nvPr/>
        </p:nvSpPr>
        <p:spPr>
          <a:xfrm>
            <a:off x="7733480" y="2396607"/>
            <a:ext cx="2347145" cy="4333023"/>
          </a:xfrm>
          <a:prstGeom prst="rect">
            <a:avLst/>
          </a:prstGeom>
          <a:solidFill>
            <a:srgbClr val="FFFFCC"/>
          </a:solidFill>
          <a:ln>
            <a:solidFill>
              <a:srgbClr val="00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9208" tIns="49604" rIns="99208" bIns="49604"/>
          <a:lstStyle/>
          <a:p>
            <a:pPr>
              <a:lnSpc>
                <a:spcPct val="100000"/>
              </a:lnSpc>
            </a:pPr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 Filesystem Code
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fat_open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
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fat_read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fat_write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2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fat_seek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" charset="0"/>
                <a:ea typeface="Courier" charset="0"/>
                <a:cs typeface="Courier" charset="0"/>
              </a:rPr>
              <a:t>(…) {
   ...
}</a:t>
            </a:r>
          </a:p>
          <a:p>
            <a:pPr>
              <a:lnSpc>
                <a:spcPct val="100000"/>
              </a:lnSpc>
            </a:pP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CustomShape 25"/>
          <p:cNvSpPr/>
          <p:nvPr/>
        </p:nvSpPr>
        <p:spPr>
          <a:xfrm flipV="1">
            <a:off x="6489471" y="2746374"/>
            <a:ext cx="1221417" cy="1045047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26"/>
          <p:cNvSpPr/>
          <p:nvPr/>
        </p:nvSpPr>
        <p:spPr>
          <a:xfrm flipV="1">
            <a:off x="6494630" y="4434689"/>
            <a:ext cx="1238850" cy="300799"/>
          </a:xfrm>
          <a:prstGeom prst="bentConnector3">
            <a:avLst>
              <a:gd name="adj1" fmla="val 8632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27"/>
          <p:cNvSpPr/>
          <p:nvPr/>
        </p:nvSpPr>
        <p:spPr>
          <a:xfrm flipV="1">
            <a:off x="6489472" y="3848244"/>
            <a:ext cx="1221416" cy="557871"/>
          </a:xfrm>
          <a:prstGeom prst="bentConnector3">
            <a:avLst>
              <a:gd name="adj1" fmla="val 7641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28"/>
          <p:cNvSpPr/>
          <p:nvPr/>
        </p:nvSpPr>
        <p:spPr>
          <a:xfrm flipV="1">
            <a:off x="6489472" y="3321447"/>
            <a:ext cx="1221416" cy="791806"/>
          </a:xfrm>
          <a:prstGeom prst="bentConnector3">
            <a:avLst>
              <a:gd name="adj1" fmla="val 67391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25"/>
          <p:cNvSpPr/>
          <p:nvPr/>
        </p:nvSpPr>
        <p:spPr>
          <a:xfrm flipV="1">
            <a:off x="4676076" y="2627906"/>
            <a:ext cx="759013" cy="1151958"/>
          </a:xfrm>
          <a:prstGeom prst="bentConnector3">
            <a:avLst>
              <a:gd name="adj1" fmla="val 714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25"/>
          <p:cNvSpPr/>
          <p:nvPr/>
        </p:nvSpPr>
        <p:spPr>
          <a:xfrm flipV="1">
            <a:off x="4723663" y="2627906"/>
            <a:ext cx="688834" cy="2930168"/>
          </a:xfrm>
          <a:prstGeom prst="bentConnector3">
            <a:avLst>
              <a:gd name="adj1" fmla="val 714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579" y="340383"/>
            <a:ext cx="8369019" cy="839964"/>
          </a:xfrm>
        </p:spPr>
        <p:txBody>
          <a:bodyPr/>
          <a:lstStyle/>
          <a:p>
            <a:r>
              <a:rPr lang="en-US" dirty="0"/>
              <a:t>VFS: The Big picture</a:t>
            </a:r>
          </a:p>
        </p:txBody>
      </p:sp>
      <p:sp>
        <p:nvSpPr>
          <p:cNvPr id="72" name="CustomShape 2">
            <a:extLst>
              <a:ext uri="{FF2B5EF4-FFF2-40B4-BE49-F238E27FC236}">
                <a16:creationId xmlns:a16="http://schemas.microsoft.com/office/drawing/2014/main" id="{BD0C219F-B59B-6C4D-88FA-6F505B7FAB2B}"/>
              </a:ext>
            </a:extLst>
          </p:cNvPr>
          <p:cNvSpPr/>
          <p:nvPr/>
        </p:nvSpPr>
        <p:spPr>
          <a:xfrm>
            <a:off x="182380" y="4047476"/>
            <a:ext cx="725686" cy="479524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PCB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CustomShape 3">
            <a:extLst>
              <a:ext uri="{FF2B5EF4-FFF2-40B4-BE49-F238E27FC236}">
                <a16:creationId xmlns:a16="http://schemas.microsoft.com/office/drawing/2014/main" id="{E22C8A5B-C976-0140-B702-F9144538FFA6}"/>
              </a:ext>
            </a:extLst>
          </p:cNvPr>
          <p:cNvSpPr/>
          <p:nvPr/>
        </p:nvSpPr>
        <p:spPr>
          <a:xfrm>
            <a:off x="317164" y="5592907"/>
            <a:ext cx="1062633" cy="37564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15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File Descriptor
 Table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CustomShape 4">
            <a:extLst>
              <a:ext uri="{FF2B5EF4-FFF2-40B4-BE49-F238E27FC236}">
                <a16:creationId xmlns:a16="http://schemas.microsoft.com/office/drawing/2014/main" id="{ED25415C-FDED-C443-86D5-1ACDCE585BC5}"/>
              </a:ext>
            </a:extLst>
          </p:cNvPr>
          <p:cNvSpPr/>
          <p:nvPr/>
        </p:nvSpPr>
        <p:spPr>
          <a:xfrm>
            <a:off x="317164" y="5968847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</a:t>
            </a:r>
          </a:p>
        </p:txBody>
      </p:sp>
      <p:sp>
        <p:nvSpPr>
          <p:cNvPr id="75" name="CustomShape 5">
            <a:extLst>
              <a:ext uri="{FF2B5EF4-FFF2-40B4-BE49-F238E27FC236}">
                <a16:creationId xmlns:a16="http://schemas.microsoft.com/office/drawing/2014/main" id="{D0DC40C3-2B10-8243-A359-F30868288E80}"/>
              </a:ext>
            </a:extLst>
          </p:cNvPr>
          <p:cNvSpPr/>
          <p:nvPr/>
        </p:nvSpPr>
        <p:spPr>
          <a:xfrm>
            <a:off x="317164" y="6217985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</a:p>
        </p:txBody>
      </p:sp>
      <p:sp>
        <p:nvSpPr>
          <p:cNvPr id="76" name="CustomShape 6">
            <a:extLst>
              <a:ext uri="{FF2B5EF4-FFF2-40B4-BE49-F238E27FC236}">
                <a16:creationId xmlns:a16="http://schemas.microsoft.com/office/drawing/2014/main" id="{80C82D81-7DEC-8F42-9329-80FB93D4209D}"/>
              </a:ext>
            </a:extLst>
          </p:cNvPr>
          <p:cNvSpPr/>
          <p:nvPr/>
        </p:nvSpPr>
        <p:spPr>
          <a:xfrm>
            <a:off x="317164" y="6454324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</a:p>
        </p:txBody>
      </p:sp>
      <p:sp>
        <p:nvSpPr>
          <p:cNvPr id="77" name="CustomShape 7">
            <a:extLst>
              <a:ext uri="{FF2B5EF4-FFF2-40B4-BE49-F238E27FC236}">
                <a16:creationId xmlns:a16="http://schemas.microsoft.com/office/drawing/2014/main" id="{64CA21A7-8C70-FF40-9F2E-277007E315CA}"/>
              </a:ext>
            </a:extLst>
          </p:cNvPr>
          <p:cNvSpPr/>
          <p:nvPr/>
        </p:nvSpPr>
        <p:spPr>
          <a:xfrm>
            <a:off x="317164" y="6703463"/>
            <a:ext cx="1062633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</a:t>
            </a:r>
          </a:p>
        </p:txBody>
      </p:sp>
      <p:sp>
        <p:nvSpPr>
          <p:cNvPr id="78" name="CustomShape 19">
            <a:extLst>
              <a:ext uri="{FF2B5EF4-FFF2-40B4-BE49-F238E27FC236}">
                <a16:creationId xmlns:a16="http://schemas.microsoft.com/office/drawing/2014/main" id="{38F6CBA1-1DF7-734F-A7CB-E96443B7BA85}"/>
              </a:ext>
            </a:extLst>
          </p:cNvPr>
          <p:cNvSpPr/>
          <p:nvPr/>
        </p:nvSpPr>
        <p:spPr>
          <a:xfrm>
            <a:off x="501711" y="4526999"/>
            <a:ext cx="343987" cy="1131987"/>
          </a:xfrm>
          <a:prstGeom prst="bentConnector4">
            <a:avLst>
              <a:gd name="adj1" fmla="val 20714"/>
              <a:gd name="adj2" fmla="val 56193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9" name="CustomShape 22">
            <a:extLst>
              <a:ext uri="{FF2B5EF4-FFF2-40B4-BE49-F238E27FC236}">
                <a16:creationId xmlns:a16="http://schemas.microsoft.com/office/drawing/2014/main" id="{FA22530F-49EE-DC4F-ADB6-08B096AB0D89}"/>
              </a:ext>
            </a:extLst>
          </p:cNvPr>
          <p:cNvSpPr/>
          <p:nvPr/>
        </p:nvSpPr>
        <p:spPr>
          <a:xfrm>
            <a:off x="1854469" y="5706142"/>
            <a:ext cx="1062633" cy="30658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struct file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CustomShape 23">
            <a:extLst>
              <a:ext uri="{FF2B5EF4-FFF2-40B4-BE49-F238E27FC236}">
                <a16:creationId xmlns:a16="http://schemas.microsoft.com/office/drawing/2014/main" id="{D0CDF0E0-19C0-AD4F-8B78-D566B9CFE538}"/>
              </a:ext>
            </a:extLst>
          </p:cNvPr>
          <p:cNvSpPr/>
          <p:nvPr/>
        </p:nvSpPr>
        <p:spPr>
          <a:xfrm>
            <a:off x="1854469" y="6013025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CustomShape 24">
            <a:extLst>
              <a:ext uri="{FF2B5EF4-FFF2-40B4-BE49-F238E27FC236}">
                <a16:creationId xmlns:a16="http://schemas.microsoft.com/office/drawing/2014/main" id="{4C45AE73-8AB0-F145-A9A9-89C57DE5D865}"/>
              </a:ext>
            </a:extLst>
          </p:cNvPr>
          <p:cNvSpPr/>
          <p:nvPr/>
        </p:nvSpPr>
        <p:spPr>
          <a:xfrm>
            <a:off x="1854469" y="6262164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nrefs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CustomShape 25">
            <a:extLst>
              <a:ext uri="{FF2B5EF4-FFF2-40B4-BE49-F238E27FC236}">
                <a16:creationId xmlns:a16="http://schemas.microsoft.com/office/drawing/2014/main" id="{568FA2CC-B520-274B-A46F-BCC329380470}"/>
              </a:ext>
            </a:extLst>
          </p:cNvPr>
          <p:cNvSpPr/>
          <p:nvPr/>
        </p:nvSpPr>
        <p:spPr>
          <a:xfrm>
            <a:off x="1854469" y="6498503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offset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CustomShape 26">
            <a:extLst>
              <a:ext uri="{FF2B5EF4-FFF2-40B4-BE49-F238E27FC236}">
                <a16:creationId xmlns:a16="http://schemas.microsoft.com/office/drawing/2014/main" id="{A2B58A19-51EB-BC4D-92F7-821F610077D7}"/>
              </a:ext>
            </a:extLst>
          </p:cNvPr>
          <p:cNvSpPr/>
          <p:nvPr/>
        </p:nvSpPr>
        <p:spPr>
          <a:xfrm>
            <a:off x="1854469" y="6747641"/>
            <a:ext cx="664369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vnode</a:t>
            </a:r>
            <a:endParaRPr lang="en-US" sz="14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CustomShape 27">
            <a:extLst>
              <a:ext uri="{FF2B5EF4-FFF2-40B4-BE49-F238E27FC236}">
                <a16:creationId xmlns:a16="http://schemas.microsoft.com/office/drawing/2014/main" id="{F681BC11-10C8-684C-A4FB-D444C79FEB27}"/>
              </a:ext>
            </a:extLst>
          </p:cNvPr>
          <p:cNvSpPr/>
          <p:nvPr/>
        </p:nvSpPr>
        <p:spPr>
          <a:xfrm>
            <a:off x="2519433" y="6013026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CustomShape 28">
            <a:extLst>
              <a:ext uri="{FF2B5EF4-FFF2-40B4-BE49-F238E27FC236}">
                <a16:creationId xmlns:a16="http://schemas.microsoft.com/office/drawing/2014/main" id="{D046EACF-1778-EF43-9790-7D250E0CC0FA}"/>
              </a:ext>
            </a:extLst>
          </p:cNvPr>
          <p:cNvSpPr/>
          <p:nvPr/>
        </p:nvSpPr>
        <p:spPr>
          <a:xfrm>
            <a:off x="2519433" y="6262164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32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CustomShape 29">
            <a:extLst>
              <a:ext uri="{FF2B5EF4-FFF2-40B4-BE49-F238E27FC236}">
                <a16:creationId xmlns:a16="http://schemas.microsoft.com/office/drawing/2014/main" id="{19E52E58-8082-F640-8A5F-3E31CE3577F6}"/>
              </a:ext>
            </a:extLst>
          </p:cNvPr>
          <p:cNvSpPr/>
          <p:nvPr/>
        </p:nvSpPr>
        <p:spPr>
          <a:xfrm>
            <a:off x="2519433" y="6498503"/>
            <a:ext cx="397966" cy="302121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74414" tIns="37207" rIns="74414" bIns="37207" anchor="ctr"/>
          <a:lstStyle/>
          <a:p>
            <a:pPr algn="ctr">
              <a:lnSpc>
                <a:spcPct val="100000"/>
              </a:lnSpc>
            </a:pPr>
            <a:r>
              <a:rPr lang="en-US" sz="1488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</a:t>
            </a:r>
          </a:p>
        </p:txBody>
      </p:sp>
      <p:sp>
        <p:nvSpPr>
          <p:cNvPr id="87" name="CustomShape 30">
            <a:extLst>
              <a:ext uri="{FF2B5EF4-FFF2-40B4-BE49-F238E27FC236}">
                <a16:creationId xmlns:a16="http://schemas.microsoft.com/office/drawing/2014/main" id="{6999486C-DB6C-AF44-B2CA-C4E60A4230C4}"/>
              </a:ext>
            </a:extLst>
          </p:cNvPr>
          <p:cNvSpPr/>
          <p:nvPr/>
        </p:nvSpPr>
        <p:spPr>
          <a:xfrm>
            <a:off x="2519433" y="6747641"/>
            <a:ext cx="397966" cy="246162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88" name="CustomShape 34">
            <a:extLst>
              <a:ext uri="{FF2B5EF4-FFF2-40B4-BE49-F238E27FC236}">
                <a16:creationId xmlns:a16="http://schemas.microsoft.com/office/drawing/2014/main" id="{EEEE16C3-32C6-F94F-B000-E48B4D754B11}"/>
              </a:ext>
            </a:extLst>
          </p:cNvPr>
          <p:cNvSpPr/>
          <p:nvPr/>
        </p:nvSpPr>
        <p:spPr>
          <a:xfrm flipV="1">
            <a:off x="1320370" y="5715541"/>
            <a:ext cx="533504" cy="59960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CustomShape 25">
            <a:extLst>
              <a:ext uri="{FF2B5EF4-FFF2-40B4-BE49-F238E27FC236}">
                <a16:creationId xmlns:a16="http://schemas.microsoft.com/office/drawing/2014/main" id="{AB6FBF0D-FB6F-F34D-BFF0-399AD0BCE0BF}"/>
              </a:ext>
            </a:extLst>
          </p:cNvPr>
          <p:cNvSpPr/>
          <p:nvPr/>
        </p:nvSpPr>
        <p:spPr>
          <a:xfrm flipV="1">
            <a:off x="4876063" y="2780306"/>
            <a:ext cx="688834" cy="2930168"/>
          </a:xfrm>
          <a:prstGeom prst="bentConnector3">
            <a:avLst>
              <a:gd name="adj1" fmla="val 714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25">
            <a:extLst>
              <a:ext uri="{FF2B5EF4-FFF2-40B4-BE49-F238E27FC236}">
                <a16:creationId xmlns:a16="http://schemas.microsoft.com/office/drawing/2014/main" id="{5B8879F9-3E2D-9F4B-97A9-8922784EBD0C}"/>
              </a:ext>
            </a:extLst>
          </p:cNvPr>
          <p:cNvSpPr/>
          <p:nvPr/>
        </p:nvSpPr>
        <p:spPr>
          <a:xfrm flipV="1">
            <a:off x="2845177" y="4344491"/>
            <a:ext cx="992655" cy="2605132"/>
          </a:xfrm>
          <a:prstGeom prst="bentConnector3">
            <a:avLst>
              <a:gd name="adj1" fmla="val 71454"/>
            </a:avLst>
          </a:prstGeom>
          <a:noFill/>
          <a:ln>
            <a:solidFill>
              <a:srgbClr val="004586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72833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VFS- 2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At boot time, the root filesystem is registered with VFS.</a:t>
            </a:r>
          </a:p>
          <a:p>
            <a:r>
              <a:rPr lang="en-US" altLang="en-US" sz="2000" dirty="0"/>
              <a:t>When other filesystems are mounted, they must also register with VFS.</a:t>
            </a:r>
          </a:p>
          <a:p>
            <a:r>
              <a:rPr lang="en-US" altLang="en-US" sz="2000" dirty="0"/>
              <a:t>When a filesystem registers, it provides the list of addresses of the functions that the VFS demands, such as reading a block.</a:t>
            </a:r>
          </a:p>
          <a:p>
            <a:r>
              <a:rPr lang="en-US" altLang="en-US" sz="2000" dirty="0"/>
              <a:t>After registration, when one opens a file:</a:t>
            </a:r>
          </a:p>
          <a:p>
            <a:r>
              <a:rPr lang="en-US" altLang="en-US" sz="2000" dirty="0"/>
              <a:t>open(“/</a:t>
            </a:r>
            <a:r>
              <a:rPr lang="en-US" altLang="en-US" sz="2000" dirty="0" err="1"/>
              <a:t>usr</a:t>
            </a:r>
            <a:r>
              <a:rPr lang="en-US" altLang="en-US" sz="2000" dirty="0"/>
              <a:t>/include/</a:t>
            </a:r>
            <a:r>
              <a:rPr lang="en-US" altLang="en-US" sz="2000" dirty="0" err="1"/>
              <a:t>unistd.h</a:t>
            </a:r>
            <a:r>
              <a:rPr lang="en-US" altLang="en-US" sz="2000" dirty="0"/>
              <a:t>”, O_RDONLY)</a:t>
            </a:r>
          </a:p>
          <a:p>
            <a:r>
              <a:rPr lang="en-US" altLang="en-US" sz="2000" dirty="0"/>
              <a:t>VFS creates a v-node and makes a call to the actual filesystem implementation to return all the information needed.</a:t>
            </a:r>
          </a:p>
          <a:p>
            <a:r>
              <a:rPr lang="en-US" altLang="en-US" sz="2000" dirty="0"/>
              <a:t>The created v-node also contains pointers to the table of functions for the concrete filesystem that the file resides.</a:t>
            </a:r>
          </a:p>
        </p:txBody>
      </p:sp>
    </p:spTree>
    <p:extLst>
      <p:ext uri="{BB962C8B-B14F-4D97-AF65-F5344CB8AC3E}">
        <p14:creationId xmlns:p14="http://schemas.microsoft.com/office/powerpoint/2010/main" val="146701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2"/>
          <p:cNvSpPr txBox="1"/>
          <p:nvPr/>
        </p:nvSpPr>
        <p:spPr>
          <a:xfrm>
            <a:off x="504003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1688" indent="-323768">
              <a:spcBef>
                <a:spcPts val="141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FAT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by Windows and some embedded </a:t>
            </a:r>
            <a:r>
              <a:rPr lang="en-US" b="1" dirty="0" err="1"/>
              <a:t>sytems</a:t>
            </a:r>
            <a:endParaRPr lang="en-US" b="1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rtl="0" eaLnBrk="1" latinLnBrk="0" hangingPunct="1"/>
            <a:r>
              <a:rPr lang="en-US" sz="2600" b="1" dirty="0">
                <a:solidFill>
                  <a:srgbClr val="FF0000"/>
                </a:solidFill>
                <a:effectLst/>
                <a:latin typeface="Calibri" pitchFamily="34" charset="0"/>
                <a:ea typeface="+mn-ea"/>
                <a:cs typeface="+mn-cs"/>
              </a:rPr>
              <a:t>UFS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Unix based: UFS, FFS, Ext2,3,4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NTFS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by Windows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HFS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Plus by Mac OS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ISO9660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for CDROM/DVROM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JFFS2 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on Android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New generation Unix: </a:t>
            </a:r>
            <a:r>
              <a:rPr lang="en-US" sz="2600" b="1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zfs</a:t>
            </a:r>
            <a:r>
              <a:rPr lang="en-US" sz="2600" b="1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btrfs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of most File System designs rely on caching of metadata. </a:t>
            </a:r>
          </a:p>
          <a:p>
            <a:pPr lvl="1"/>
            <a:r>
              <a:rPr lang="en-US" dirty="0"/>
              <a:t>Such as FAT/allocation bitmaps, </a:t>
            </a:r>
            <a:r>
              <a:rPr lang="en-US" dirty="0" err="1"/>
              <a:t>inodes</a:t>
            </a:r>
            <a:r>
              <a:rPr lang="en-US" dirty="0"/>
              <a:t>.</a:t>
            </a:r>
          </a:p>
          <a:p>
            <a:r>
              <a:rPr lang="en-US" dirty="0"/>
              <a:t>Caching helps a lot in speed but improper shutdown causes data kept in memory not written on disk.</a:t>
            </a:r>
          </a:p>
          <a:p>
            <a:r>
              <a:rPr lang="en-US" dirty="0"/>
              <a:t>In addition to data, integrity of file system can be lost. </a:t>
            </a:r>
          </a:p>
          <a:p>
            <a:r>
              <a:rPr lang="en-US" dirty="0"/>
              <a:t>Cached I/O of operations may end up in missing any subset of the operations above on disk in time of a crash.</a:t>
            </a:r>
          </a:p>
          <a:p>
            <a:r>
              <a:rPr lang="en-US" dirty="0"/>
              <a:t>Problems as getting a garbage on disk to a dangling directory entry will be observed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33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UFS: Filesystem operations a closer look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4286458"/>
            <a:ext cx="8705040" cy="2695742"/>
          </a:xfrm>
        </p:spPr>
        <p:txBody>
          <a:bodyPr/>
          <a:lstStyle/>
          <a:p>
            <a:pPr marL="565150" indent="-457200"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/>
              <a:t>In </a:t>
            </a:r>
            <a:r>
              <a:rPr lang="en-GB" altLang="en-US" dirty="0"/>
              <a:t>the absence of crashes the order these steps taken do not matter.</a:t>
            </a:r>
          </a:p>
          <a:p>
            <a:pPr marL="565150" indent="-457200"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In the presence of crashes, however, it does!</a:t>
            </a:r>
          </a:p>
          <a:p>
            <a:pPr marL="1006079" lvl="1" indent="-457200">
              <a:buSz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Note that due to I/O scheduling on the disk, the order of execution varies.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90049" y="1767569"/>
            <a:ext cx="4979254" cy="2071538"/>
          </a:xfrm>
          <a:prstGeom prst="rect">
            <a:avLst/>
          </a:prstGeom>
          <a:solidFill>
            <a:srgbClr val="FEFFDE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sp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/>
              <a:t>Creation of a file of 1 block size:</a:t>
            </a:r>
          </a:p>
          <a:p>
            <a:pPr lvl="1" defTabSz="914400"/>
            <a:r>
              <a:rPr lang="en-US" sz="1600" kern="0" dirty="0"/>
              <a:t>Mark a data block allocated in allocation table</a:t>
            </a:r>
          </a:p>
          <a:p>
            <a:pPr lvl="1" defTabSz="914400"/>
            <a:r>
              <a:rPr lang="en-US" sz="1600" kern="0" dirty="0"/>
              <a:t>Write its content</a:t>
            </a:r>
          </a:p>
          <a:p>
            <a:pPr lvl="1" defTabSz="914400"/>
            <a:r>
              <a:rPr lang="en-US" sz="1600" kern="0" dirty="0"/>
              <a:t>Allocate an </a:t>
            </a:r>
            <a:r>
              <a:rPr lang="en-US" sz="1600" kern="0" dirty="0" err="1"/>
              <a:t>inode</a:t>
            </a:r>
            <a:r>
              <a:rPr lang="en-US" sz="1600" kern="0" dirty="0"/>
              <a:t> block in allocation table</a:t>
            </a:r>
          </a:p>
          <a:p>
            <a:pPr lvl="1" defTabSz="914400"/>
            <a:r>
              <a:rPr lang="en-US" sz="1600" kern="0" dirty="0"/>
              <a:t>Write </a:t>
            </a:r>
            <a:r>
              <a:rPr lang="en-US" sz="1600" kern="0" dirty="0" err="1"/>
              <a:t>inode</a:t>
            </a:r>
            <a:r>
              <a:rPr lang="en-US" sz="1600" kern="0" dirty="0"/>
              <a:t> content</a:t>
            </a:r>
          </a:p>
          <a:p>
            <a:pPr lvl="1" defTabSz="914400"/>
            <a:r>
              <a:rPr lang="en-US" sz="1600" kern="0" dirty="0"/>
              <a:t>Update directory block to get a reference to new </a:t>
            </a:r>
            <a:r>
              <a:rPr lang="en-US" sz="1600" kern="0" dirty="0" err="1"/>
              <a:t>inode</a:t>
            </a:r>
            <a:endParaRPr lang="en-US" sz="16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8892" y="1767569"/>
            <a:ext cx="4088367" cy="2071537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rm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/>
              <a:t>Deletion of a file:</a:t>
            </a:r>
          </a:p>
          <a:p>
            <a:pPr lvl="1" defTabSz="914400"/>
            <a:r>
              <a:rPr lang="en-US" sz="1600" kern="0" dirty="0"/>
              <a:t>Clear data blocks to 0 (for security)</a:t>
            </a:r>
          </a:p>
          <a:p>
            <a:pPr lvl="1" defTabSz="914400"/>
            <a:r>
              <a:rPr lang="en-US" sz="1600" kern="0" dirty="0"/>
              <a:t>Mark data blocks as free on bitmap</a:t>
            </a:r>
          </a:p>
          <a:p>
            <a:pPr lvl="1" defTabSz="914400"/>
            <a:r>
              <a:rPr lang="en-US" sz="1600" kern="0" dirty="0"/>
              <a:t>Mark </a:t>
            </a:r>
            <a:r>
              <a:rPr lang="en-US" sz="1600" kern="0" dirty="0" err="1"/>
              <a:t>inode</a:t>
            </a:r>
            <a:r>
              <a:rPr lang="en-US" sz="1600" kern="0" dirty="0"/>
              <a:t> as free on bitmap</a:t>
            </a:r>
          </a:p>
          <a:p>
            <a:pPr lvl="1" defTabSz="914400"/>
            <a:r>
              <a:rPr lang="en-US" sz="1600" kern="0" dirty="0"/>
              <a:t>Delete directory entry referring the </a:t>
            </a:r>
            <a:r>
              <a:rPr lang="en-US" sz="1600" kern="0" dirty="0" err="1"/>
              <a:t>inode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154620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985862"/>
            <a:ext cx="8705040" cy="996338"/>
          </a:xfrm>
        </p:spPr>
        <p:txBody>
          <a:bodyPr/>
          <a:lstStyle/>
          <a:p>
            <a:r>
              <a:rPr lang="en-GB" altLang="en-US" dirty="0"/>
              <a:t>The </a:t>
            </a:r>
            <a:r>
              <a:rPr lang="en-GB" altLang="en-US" dirty="0" err="1"/>
              <a:t>inodes</a:t>
            </a:r>
            <a:r>
              <a:rPr lang="en-GB" altLang="en-US" dirty="0"/>
              <a:t> and file blocks will not be accessible from any file yet they will not be available for reassignment.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/>
              <a:t>Deletion of a file: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Clear data blocks to 0 (for security)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Mark data blocks as free on bitmap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Mark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as free on bitmap</a:t>
            </a:r>
          </a:p>
          <a:p>
            <a:pPr lvl="1" defTabSz="914400"/>
            <a:r>
              <a:rPr lang="en-US" sz="2000" kern="0" dirty="0"/>
              <a:t>Delete directory entry referring the </a:t>
            </a:r>
            <a:r>
              <a:rPr lang="en-US" sz="2000" kern="0" dirty="0" err="1"/>
              <a:t>inode</a:t>
            </a:r>
            <a:endParaRPr lang="en-US" sz="2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393589" y="3734440"/>
            <a:ext cx="1187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completed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098" y="2972285"/>
            <a:ext cx="15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not completed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1812231" y="2796988"/>
            <a:ext cx="892549" cy="822192"/>
          </a:xfrm>
          <a:prstGeom prst="leftBrace">
            <a:avLst>
              <a:gd name="adj1" fmla="val 8333"/>
              <a:gd name="adj2" fmla="val 4736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 bwMode="auto">
          <a:xfrm>
            <a:off x="1812230" y="3734440"/>
            <a:ext cx="892550" cy="307362"/>
          </a:xfrm>
          <a:prstGeom prst="leftBrace">
            <a:avLst>
              <a:gd name="adj1" fmla="val 8333"/>
              <a:gd name="adj2" fmla="val 4736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262014"/>
            <a:ext cx="8705040" cy="1720186"/>
          </a:xfrm>
        </p:spPr>
        <p:txBody>
          <a:bodyPr/>
          <a:lstStyle/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The directory node will point to an invalid </a:t>
            </a:r>
            <a:r>
              <a:rPr lang="en-GB" altLang="en-US" dirty="0" err="1"/>
              <a:t>inode</a:t>
            </a:r>
            <a:r>
              <a:rPr lang="en-GB" altLang="en-US" dirty="0"/>
              <a:t> or (if the </a:t>
            </a:r>
            <a:r>
              <a:rPr lang="en-GB" altLang="en-US" dirty="0" err="1"/>
              <a:t>inode</a:t>
            </a:r>
            <a:r>
              <a:rPr lang="en-GB" altLang="en-US" dirty="0"/>
              <a:t> is reassigned) point to a different file.</a:t>
            </a:r>
          </a:p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The blocks of the file will not be available for  reassignment.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/>
              <a:t>Deletion of a file: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Clear data blocks to 0 (for security)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Mark data blocks as free on bitmap</a:t>
            </a:r>
          </a:p>
          <a:p>
            <a:pPr lvl="1" defTabSz="914400"/>
            <a:r>
              <a:rPr lang="en-US" sz="2000" kern="0" dirty="0"/>
              <a:t>Mark </a:t>
            </a:r>
            <a:r>
              <a:rPr lang="en-US" sz="2000" kern="0" dirty="0" err="1"/>
              <a:t>inode</a:t>
            </a:r>
            <a:r>
              <a:rPr lang="en-US" sz="2000" kern="0" dirty="0"/>
              <a:t> as free on bitmap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Delete directory entry referring the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endParaRPr lang="en-US" sz="2000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8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262014"/>
            <a:ext cx="8705040" cy="1720186"/>
          </a:xfrm>
        </p:spPr>
        <p:txBody>
          <a:bodyPr/>
          <a:lstStyle/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The blocks of the file will be available for  reassignment.</a:t>
            </a:r>
          </a:p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The content of the file may get overwritten since its blocks may be used as data blocks for other files.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/>
              <a:t>Deletion of a file: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Clear data blocks to 0 (for security)</a:t>
            </a:r>
          </a:p>
          <a:p>
            <a:pPr lvl="1" defTabSz="914400"/>
            <a:r>
              <a:rPr lang="en-US" sz="2000" kern="0" dirty="0"/>
              <a:t>Mark data blocks as free on bitmap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Mark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as free on bitmap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Delete directory entry referring the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endParaRPr lang="en-US" sz="2000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22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UFS -  crash case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262014"/>
            <a:ext cx="8705040" cy="1720186"/>
          </a:xfrm>
        </p:spPr>
        <p:txBody>
          <a:bodyPr/>
          <a:lstStyle/>
          <a:p>
            <a:pPr marL="565150" indent="-457200">
              <a:buSzTx/>
              <a:buFont typeface="Wingdings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altLang="en-US" dirty="0"/>
              <a:t>File content is lost. All zeros.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97741" y="2248437"/>
            <a:ext cx="6665603" cy="2085358"/>
          </a:xfrm>
          <a:prstGeom prst="rect">
            <a:avLst/>
          </a:prstGeom>
          <a:solidFill>
            <a:srgbClr val="B6C7FF"/>
          </a:soli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  <a:noAutofit/>
          </a:bodyPr>
          <a:lstStyle>
            <a:lvl1pPr marL="377940" indent="-3779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6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818869" indent="-31494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 marL="1259799" indent="-25196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Calibri" pitchFamily="34" charset="0"/>
              </a:defRPr>
            </a:lvl3pPr>
            <a:lvl4pPr marL="176371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26763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771557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5476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79395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3314" indent="-25196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/>
              <a:t>Deletion of a file:</a:t>
            </a:r>
          </a:p>
          <a:p>
            <a:pPr lvl="1" defTabSz="914400"/>
            <a:r>
              <a:rPr lang="en-US" sz="2000" kern="0" dirty="0"/>
              <a:t>Clear data blocks to 0 (for security)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Mark data blocks as free on bitmap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Mark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as free on bitmap</a:t>
            </a:r>
          </a:p>
          <a:p>
            <a:pPr lvl="1" defTabSz="914400"/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Delete directory entry referring the </a:t>
            </a:r>
            <a:r>
              <a:rPr lang="en-US" sz="2000" kern="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inode</a:t>
            </a:r>
            <a:endParaRPr lang="en-US" sz="2000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5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loss is usually inevitable. It is a crash after all. </a:t>
            </a:r>
          </a:p>
          <a:p>
            <a:r>
              <a:rPr lang="en-US" dirty="0"/>
              <a:t>File system integrity is a more serious problem. </a:t>
            </a:r>
          </a:p>
          <a:p>
            <a:r>
              <a:rPr lang="en-US" dirty="0"/>
              <a:t>OS should reboot properly. </a:t>
            </a:r>
          </a:p>
          <a:p>
            <a:r>
              <a:rPr lang="en-US" dirty="0"/>
              <a:t>Accessing a file should not end up another crash.</a:t>
            </a:r>
          </a:p>
          <a:p>
            <a:r>
              <a:rPr lang="en-US" dirty="0"/>
              <a:t>3 solutions:</a:t>
            </a:r>
          </a:p>
          <a:p>
            <a:pPr lvl="1"/>
            <a:r>
              <a:rPr lang="en-US" dirty="0"/>
              <a:t>Consistency check in reboot and try to recover (</a:t>
            </a:r>
            <a:r>
              <a:rPr lang="en-US" dirty="0" err="1"/>
              <a:t>fsck</a:t>
            </a:r>
            <a:r>
              <a:rPr lang="en-US" dirty="0"/>
              <a:t>, repair)</a:t>
            </a:r>
          </a:p>
          <a:p>
            <a:pPr lvl="1"/>
            <a:r>
              <a:rPr lang="en-US" dirty="0"/>
              <a:t>Soft updates (order disk operations such that consistency check is minimal and done at background)</a:t>
            </a:r>
          </a:p>
          <a:p>
            <a:pPr lvl="1"/>
            <a:r>
              <a:rPr lang="en-US" dirty="0" err="1"/>
              <a:t>Journalling</a:t>
            </a:r>
            <a:r>
              <a:rPr lang="en-US" dirty="0"/>
              <a:t> (File system operations are written on a synchronous journal, recovery is done by replaying it)</a:t>
            </a:r>
          </a:p>
        </p:txBody>
      </p:sp>
    </p:spTree>
    <p:extLst>
      <p:ext uri="{BB962C8B-B14F-4D97-AF65-F5344CB8AC3E}">
        <p14:creationId xmlns:p14="http://schemas.microsoft.com/office/powerpoint/2010/main" val="509424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consistency check utility like </a:t>
            </a:r>
            <a:r>
              <a:rPr lang="en-US" dirty="0" err="1"/>
              <a:t>fsck</a:t>
            </a:r>
            <a:r>
              <a:rPr lang="en-US" dirty="0"/>
              <a:t> is executed on boot to check if file system is unmounted properly. </a:t>
            </a:r>
          </a:p>
          <a:p>
            <a:pPr>
              <a:lnSpc>
                <a:spcPct val="110000"/>
              </a:lnSpc>
            </a:pPr>
            <a:r>
              <a:rPr lang="en-US" dirty="0"/>
              <a:t>Otherwise it makes a consistency check: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All </a:t>
            </a:r>
            <a:r>
              <a:rPr lang="en-US" dirty="0" err="1"/>
              <a:t>inodes</a:t>
            </a:r>
            <a:r>
              <a:rPr lang="en-US" dirty="0"/>
              <a:t> and indirect blocks refer allocated data blocks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All directory entries refer allocated </a:t>
            </a:r>
            <a:r>
              <a:rPr lang="en-US" dirty="0" err="1"/>
              <a:t>inodes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Hard link count of </a:t>
            </a:r>
            <a:r>
              <a:rPr lang="en-US" dirty="0" err="1"/>
              <a:t>inodes</a:t>
            </a:r>
            <a:r>
              <a:rPr lang="en-US" dirty="0"/>
              <a:t> match total number of directory entries to that </a:t>
            </a:r>
            <a:r>
              <a:rPr lang="en-US" dirty="0" err="1"/>
              <a:t>inode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fsck</a:t>
            </a:r>
            <a:r>
              <a:rPr lang="en-US" dirty="0"/>
              <a:t> repairs </a:t>
            </a:r>
            <a:r>
              <a:rPr lang="en-US" dirty="0" err="1"/>
              <a:t>filesystem</a:t>
            </a:r>
            <a:r>
              <a:rPr lang="en-US" dirty="0"/>
              <a:t> by: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Mark data blocks allocated/truncated files (former may cause garbage data)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</a:t>
            </a:r>
            <a:r>
              <a:rPr lang="en-US" dirty="0" err="1"/>
              <a:t>inode</a:t>
            </a:r>
            <a:r>
              <a:rPr lang="en-US" dirty="0"/>
              <a:t> contains valid data mark it as allocated, otherwise delete file.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Update </a:t>
            </a:r>
            <a:r>
              <a:rPr lang="en-US" dirty="0" err="1"/>
              <a:t>inode</a:t>
            </a:r>
            <a:r>
              <a:rPr lang="en-US" dirty="0"/>
              <a:t> hard link count. If no directory refers an allocated </a:t>
            </a:r>
            <a:r>
              <a:rPr lang="en-US" dirty="0" err="1"/>
              <a:t>inode</a:t>
            </a:r>
            <a:r>
              <a:rPr lang="en-US" dirty="0"/>
              <a:t> create a dummy file in /</a:t>
            </a:r>
            <a:r>
              <a:rPr lang="en-US" dirty="0" err="1"/>
              <a:t>lost+found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err="1"/>
              <a:t>fsck</a:t>
            </a:r>
            <a:r>
              <a:rPr lang="en-US" dirty="0"/>
              <a:t> is too slow. Significantly slows down reboot time.</a:t>
            </a:r>
          </a:p>
        </p:txBody>
      </p:sp>
    </p:spTree>
    <p:extLst>
      <p:ext uri="{BB962C8B-B14F-4D97-AF65-F5344CB8AC3E}">
        <p14:creationId xmlns:p14="http://schemas.microsoft.com/office/powerpoint/2010/main" val="627315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Two tables, each containing a counter initialized to 0</a:t>
            </a:r>
          </a:p>
          <a:p>
            <a:pPr lvl="1"/>
            <a:r>
              <a:rPr lang="en-US" altLang="en-US" dirty="0"/>
              <a:t>Blocks in use: How many times a block is present in a file</a:t>
            </a:r>
          </a:p>
          <a:p>
            <a:pPr lvl="2"/>
            <a:r>
              <a:rPr lang="en-US" altLang="en-US" dirty="0"/>
              <a:t>Read all the </a:t>
            </a:r>
            <a:r>
              <a:rPr lang="en-US" altLang="en-US" dirty="0" err="1"/>
              <a:t>inodes</a:t>
            </a:r>
            <a:r>
              <a:rPr lang="en-US" altLang="en-US" dirty="0"/>
              <a:t> using a raw device (not through the filesystem calls)</a:t>
            </a:r>
          </a:p>
          <a:p>
            <a:pPr lvl="2"/>
            <a:r>
              <a:rPr lang="en-US" altLang="en-US" dirty="0"/>
              <a:t>For each block that is referenced in the </a:t>
            </a:r>
            <a:r>
              <a:rPr lang="en-US" altLang="en-US" dirty="0" err="1"/>
              <a:t>inode</a:t>
            </a:r>
            <a:r>
              <a:rPr lang="en-US" altLang="en-US" dirty="0"/>
              <a:t> structure, increment the corresponding block use counter by one.</a:t>
            </a:r>
          </a:p>
          <a:p>
            <a:pPr lvl="1"/>
            <a:r>
              <a:rPr lang="en-US" altLang="en-US" dirty="0"/>
              <a:t>Free blocks: </a:t>
            </a:r>
          </a:p>
          <a:p>
            <a:pPr lvl="2"/>
            <a:r>
              <a:rPr lang="en-US" altLang="en-US" dirty="0"/>
              <a:t>Examine the free block list of free block bitmap structure</a:t>
            </a:r>
          </a:p>
          <a:p>
            <a:pPr lvl="2"/>
            <a:r>
              <a:rPr lang="en-US" altLang="en-US" dirty="0"/>
              <a:t>Each appearance of a free block increments the counter by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1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366327"/>
            <a:ext cx="8705040" cy="1615873"/>
          </a:xfrm>
        </p:spPr>
        <p:txBody>
          <a:bodyPr/>
          <a:lstStyle/>
          <a:p>
            <a:r>
              <a:rPr lang="en-US" altLang="en-US" dirty="0"/>
              <a:t>File system states. (a) Consistent. (b) Missing block. (c) Duplicate block in free list. (d) Duplicate data block.</a:t>
            </a:r>
          </a:p>
          <a:p>
            <a:endParaRPr lang="en-US" dirty="0"/>
          </a:p>
        </p:txBody>
      </p:sp>
      <p:pic>
        <p:nvPicPr>
          <p:cNvPr id="4" name="Picture 5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17638"/>
            <a:ext cx="944880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91205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File Allocation Table (FAT)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9" y="1768476"/>
            <a:ext cx="6710361" cy="5216524"/>
          </a:xfrm>
          <a:ln/>
        </p:spPr>
        <p:txBody>
          <a:bodyPr>
            <a:normAutofit fontScale="92500"/>
          </a:bodyPr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Originally designed for floppy disks (360KB to 1.4MB)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For MSDOS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Uses File Allocation Table as an array of pointers to store free block list and file linkage.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 is a linked list implemented on an array.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Index of a pointer represents the disk block number. </a:t>
            </a:r>
            <a:r>
              <a:rPr lang="en-US" i="1" dirty="0" err="1"/>
              <a:t>i</a:t>
            </a:r>
            <a:r>
              <a:rPr lang="en-US" i="1" baseline="33000" dirty="0" err="1"/>
              <a:t>th</a:t>
            </a:r>
            <a:r>
              <a:rPr lang="en-US" dirty="0"/>
              <a:t> block information is stored on </a:t>
            </a:r>
            <a:r>
              <a:rPr lang="en-US" dirty="0" err="1"/>
              <a:t>FAT</a:t>
            </a:r>
            <a:r>
              <a:rPr lang="en-US" i="1" baseline="-33000" dirty="0" err="1"/>
              <a:t>i</a:t>
            </a:r>
            <a:r>
              <a:rPr lang="en-US" dirty="0"/>
              <a:t> as the next block, either as </a:t>
            </a:r>
            <a:r>
              <a:rPr lang="en-US" dirty="0">
                <a:solidFill>
                  <a:srgbClr val="800000"/>
                </a:solidFill>
              </a:rPr>
              <a:t>next free block</a:t>
            </a:r>
            <a:r>
              <a:rPr lang="en-US" dirty="0"/>
              <a:t> or </a:t>
            </a:r>
            <a:r>
              <a:rPr lang="en-US" dirty="0">
                <a:solidFill>
                  <a:srgbClr val="800000"/>
                </a:solidFill>
              </a:rPr>
              <a:t>next block in the file</a:t>
            </a:r>
            <a:r>
              <a:rPr lang="en-US" dirty="0"/>
              <a:t> 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File attributes are kept in directory blocks.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inode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block.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Identifier of a file is the number of the first block in FAT.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23" t="16933" r="27701" b="17334"/>
          <a:stretch/>
        </p:blipFill>
        <p:spPr>
          <a:xfrm>
            <a:off x="7416800" y="114301"/>
            <a:ext cx="2463800" cy="25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repair :  Missing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818908"/>
            <a:ext cx="8705040" cy="1163291"/>
          </a:xfrm>
        </p:spPr>
        <p:txBody>
          <a:bodyPr/>
          <a:lstStyle/>
          <a:p>
            <a:pPr>
              <a:buClrTx/>
              <a:buSzTx/>
              <a:buFontTx/>
              <a:buChar char="•"/>
            </a:pPr>
            <a:r>
              <a:rPr lang="en-US" altLang="en-US" dirty="0"/>
              <a:t>Harmless but wastes space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dirty="0"/>
              <a:t>Action: Add the missing block to the free list.</a:t>
            </a:r>
          </a:p>
          <a:p>
            <a:endParaRPr lang="en-US" dirty="0"/>
          </a:p>
        </p:txBody>
      </p:sp>
      <p:pic>
        <p:nvPicPr>
          <p:cNvPr id="4" name="Picture 5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7" b="50281"/>
          <a:stretch>
            <a:fillRect/>
          </a:stretch>
        </p:blipFill>
        <p:spPr bwMode="auto">
          <a:xfrm>
            <a:off x="2026950" y="1724747"/>
            <a:ext cx="63246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34975" y="1953347"/>
            <a:ext cx="304800" cy="1752600"/>
          </a:xfrm>
          <a:prstGeom prst="rect">
            <a:avLst/>
          </a:prstGeom>
          <a:solidFill>
            <a:srgbClr val="FF0000">
              <a:alpha val="1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endParaRPr lang="tr-TR" altLang="en-US" sz="1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850923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Filesystem repair :  Duplicate block in free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5818908"/>
            <a:ext cx="8705040" cy="1163291"/>
          </a:xfrm>
        </p:spPr>
        <p:txBody>
          <a:bodyPr/>
          <a:lstStyle/>
          <a:p>
            <a:pPr>
              <a:buClrTx/>
              <a:buSzTx/>
              <a:buFontTx/>
              <a:buChar char="•"/>
            </a:pPr>
            <a:r>
              <a:rPr lang="en-US" altLang="en-US" dirty="0"/>
              <a:t>Can only occur in linked list representation. Bitmap representation does not have this problem.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dirty="0"/>
              <a:t>Action: Rebuild the free list.</a:t>
            </a:r>
          </a:p>
          <a:p>
            <a:endParaRPr lang="en-US" dirty="0"/>
          </a:p>
        </p:txBody>
      </p:sp>
      <p:pic>
        <p:nvPicPr>
          <p:cNvPr id="6" name="Picture 4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4" r="50807"/>
          <a:stretch>
            <a:fillRect/>
          </a:stretch>
        </p:blipFill>
        <p:spPr bwMode="auto">
          <a:xfrm>
            <a:off x="1979769" y="1693718"/>
            <a:ext cx="7162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08506" y="1803256"/>
            <a:ext cx="304800" cy="1752600"/>
          </a:xfrm>
          <a:prstGeom prst="rect">
            <a:avLst/>
          </a:prstGeom>
          <a:solidFill>
            <a:srgbClr val="FF0000">
              <a:alpha val="1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endParaRPr lang="tr-TR" altLang="en-US" sz="1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5553172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Filesystem repair :  Duplicate data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29" y="4045672"/>
            <a:ext cx="8705040" cy="2936528"/>
          </a:xfrm>
        </p:spPr>
        <p:txBody>
          <a:bodyPr/>
          <a:lstStyle/>
          <a:p>
            <a:pPr>
              <a:buClrTx/>
              <a:buSzTx/>
              <a:buFontTx/>
              <a:buChar char="•"/>
            </a:pPr>
            <a:r>
              <a:rPr lang="en-US" altLang="en-US" sz="2000" dirty="0"/>
              <a:t>The worst thing that can happen! A data block appears in two different files..</a:t>
            </a:r>
          </a:p>
          <a:p>
            <a:pPr>
              <a:buClrTx/>
              <a:buSzTx/>
              <a:buFontTx/>
              <a:buChar char="•"/>
            </a:pPr>
            <a:r>
              <a:rPr lang="en-US" altLang="en-US" sz="2000" dirty="0"/>
              <a:t>Action: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Allocate a free block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Copy the contents into the new block.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Change the links such that each copy appears once in each file.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For sure, the contents of one of the files is garbled.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The filesystem is made to be consistent.</a:t>
            </a:r>
          </a:p>
          <a:p>
            <a:pPr lvl="1">
              <a:buClrTx/>
              <a:buSzTx/>
              <a:buFontTx/>
              <a:buChar char="•"/>
            </a:pPr>
            <a:r>
              <a:rPr lang="en-US" altLang="en-US" sz="2000" dirty="0"/>
              <a:t>The user is informed.</a:t>
            </a:r>
          </a:p>
          <a:p>
            <a:endParaRPr lang="en-US" dirty="0"/>
          </a:p>
        </p:txBody>
      </p:sp>
      <p:pic>
        <p:nvPicPr>
          <p:cNvPr id="4" name="Picture 4" descr="04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006"/>
          <a:stretch>
            <a:fillRect/>
          </a:stretch>
        </p:blipFill>
        <p:spPr bwMode="auto">
          <a:xfrm>
            <a:off x="2080059" y="1775547"/>
            <a:ext cx="6477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56459" y="1623147"/>
            <a:ext cx="304800" cy="1752600"/>
          </a:xfrm>
          <a:prstGeom prst="rect">
            <a:avLst/>
          </a:prstGeom>
          <a:solidFill>
            <a:srgbClr val="FF0000">
              <a:alpha val="14117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100000"/>
              </a:lnSpc>
              <a:spcBef>
                <a:spcPct val="0"/>
              </a:spcBef>
              <a:buSzPct val="45000"/>
            </a:pPr>
            <a:endParaRPr lang="tr-TR" altLang="en-US" sz="1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5263" y="7237413"/>
            <a:ext cx="9605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494" tIns="50748" rIns="101494" bIns="50748" anchor="ctr"/>
          <a:lstStyle>
            <a:lvl1pPr defTabSz="1008063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1008063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1008063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1008063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100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300">
                <a:solidFill>
                  <a:srgbClr val="898989"/>
                </a:solidFill>
                <a:latin typeface="Times New Roman" charset="0"/>
              </a:rPr>
              <a:t>Tanenbaum, Modern Operating Systems 3 e, (c) 2008 Prentice-Hall, Inc. </a:t>
            </a:r>
            <a:r>
              <a:rPr lang="en-US" altLang="en-US" sz="1300" dirty="0">
                <a:solidFill>
                  <a:srgbClr val="898989"/>
                </a:solidFill>
                <a:latin typeface="Times New Roman" charset="0"/>
              </a:rPr>
              <a:t>All rights reserved. 0-13-</a:t>
            </a:r>
            <a:r>
              <a:rPr lang="en-US" altLang="en-US" sz="1300" b="1" dirty="0">
                <a:solidFill>
                  <a:srgbClr val="898989"/>
                </a:solidFill>
                <a:latin typeface="Times New Roman" charset="0"/>
              </a:rPr>
              <a:t>6006639</a:t>
            </a:r>
          </a:p>
        </p:txBody>
      </p:sp>
    </p:spTree>
    <p:extLst>
      <p:ext uri="{BB962C8B-B14F-4D97-AF65-F5344CB8AC3E}">
        <p14:creationId xmlns:p14="http://schemas.microsoft.com/office/powerpoint/2010/main" val="17455472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repair: Directory fix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Uses a table of counters per file (rather than per block)</a:t>
            </a:r>
          </a:p>
          <a:p>
            <a:r>
              <a:rPr lang="en-US" altLang="en-US" dirty="0"/>
              <a:t>Starts from the root and traverses the tree</a:t>
            </a:r>
          </a:p>
          <a:p>
            <a:pPr lvl="1"/>
            <a:r>
              <a:rPr lang="en-US" altLang="en-US" dirty="0"/>
              <a:t>For each </a:t>
            </a:r>
            <a:r>
              <a:rPr lang="en-US" altLang="en-US" dirty="0" err="1"/>
              <a:t>inode</a:t>
            </a:r>
            <a:r>
              <a:rPr lang="en-US" altLang="en-US" dirty="0"/>
              <a:t>, it increments the corresponding counter for that file</a:t>
            </a:r>
          </a:p>
          <a:p>
            <a:pPr lvl="2"/>
            <a:r>
              <a:rPr lang="en-US" altLang="en-US" dirty="0"/>
              <a:t>Remember due to hard links, a file can appear more than once</a:t>
            </a:r>
          </a:p>
          <a:p>
            <a:pPr lvl="1"/>
            <a:r>
              <a:rPr lang="en-US" altLang="en-US" dirty="0"/>
              <a:t>It then checks the link counts stored in the </a:t>
            </a:r>
            <a:r>
              <a:rPr lang="en-US" altLang="en-US" dirty="0" err="1"/>
              <a:t>inodes</a:t>
            </a:r>
            <a:r>
              <a:rPr lang="en-US" altLang="en-US" dirty="0"/>
              <a:t> to these values.</a:t>
            </a:r>
          </a:p>
          <a:p>
            <a:pPr lvl="1"/>
            <a:r>
              <a:rPr lang="en-US" altLang="en-US" dirty="0"/>
              <a:t>If the link count &gt; counter </a:t>
            </a:r>
          </a:p>
          <a:p>
            <a:pPr lvl="2"/>
            <a:r>
              <a:rPr lang="en-US" altLang="en-US" dirty="0"/>
              <a:t>Even if the file is deleted by from all the directory entries, it will continue to exist.</a:t>
            </a:r>
          </a:p>
          <a:p>
            <a:pPr lvl="2"/>
            <a:r>
              <a:rPr lang="en-US" altLang="en-US" dirty="0"/>
              <a:t>Solution: correct the link count</a:t>
            </a:r>
          </a:p>
          <a:p>
            <a:pPr lvl="1"/>
            <a:r>
              <a:rPr lang="en-US" altLang="en-US" dirty="0"/>
              <a:t>If the counter &gt; link count</a:t>
            </a:r>
          </a:p>
          <a:p>
            <a:pPr lvl="2"/>
            <a:r>
              <a:rPr lang="en-US" altLang="en-US" dirty="0"/>
              <a:t>Although the file is linked from, say, two directories, removal from one would cause the </a:t>
            </a:r>
            <a:r>
              <a:rPr lang="en-US" altLang="en-US" dirty="0" err="1"/>
              <a:t>inode</a:t>
            </a:r>
            <a:r>
              <a:rPr lang="en-US" altLang="en-US" dirty="0"/>
              <a:t> deleted leaving  the other one invalid.</a:t>
            </a:r>
          </a:p>
          <a:p>
            <a:pPr lvl="2"/>
            <a:r>
              <a:rPr lang="en-US" altLang="en-US" dirty="0"/>
              <a:t>Solution: correct the link count</a:t>
            </a:r>
          </a:p>
          <a:p>
            <a:pPr lvl="1"/>
            <a:r>
              <a:rPr lang="en-US" altLang="en-US" dirty="0"/>
              <a:t>Special case: link count is 0, no directory refers it. Create a new file in a directory (</a:t>
            </a:r>
            <a:r>
              <a:rPr lang="en-US" altLang="en-US" dirty="0" err="1"/>
              <a:t>lost+found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56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Also called ordered writes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Device driver is forced to follow a specific write order for file system data: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Never point to a structure before it has been initialized 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e.g., an </a:t>
            </a:r>
            <a:r>
              <a:rPr lang="en-US" sz="2400" dirty="0" err="1"/>
              <a:t>inode</a:t>
            </a:r>
            <a:r>
              <a:rPr lang="en-US" sz="2400" dirty="0"/>
              <a:t> must be initialized before a directory entry references it.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400" dirty="0"/>
              <a:t>Never re-use a resource before nullifying all previous pointers to it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e.g., an </a:t>
            </a:r>
            <a:r>
              <a:rPr lang="en-US" sz="2400" dirty="0" err="1"/>
              <a:t>inode’s</a:t>
            </a:r>
            <a:r>
              <a:rPr lang="en-US" sz="2400" dirty="0"/>
              <a:t> pointer to a data block must be nullified before that disk block may be re-allocated for a new </a:t>
            </a:r>
            <a:r>
              <a:rPr lang="en-US" sz="2400" dirty="0" err="1"/>
              <a:t>inode</a:t>
            </a:r>
            <a:r>
              <a:rPr lang="en-US" sz="2400" dirty="0"/>
              <a:t>. 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400" dirty="0"/>
              <a:t>Never reset the old pointer to a live resource before the new pointer has been set 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e.g., when renaming a file, do not remove the old directory entry for an </a:t>
            </a:r>
            <a:r>
              <a:rPr lang="en-US" sz="2400" dirty="0" err="1"/>
              <a:t>inode</a:t>
            </a:r>
            <a:r>
              <a:rPr lang="en-US" sz="2400" dirty="0"/>
              <a:t> until after the new directory entry has been written. </a:t>
            </a:r>
          </a:p>
          <a:p>
            <a:pPr>
              <a:lnSpc>
                <a:spcPct val="120000"/>
              </a:lnSpc>
            </a:pPr>
            <a:r>
              <a:rPr lang="en-US" dirty="0"/>
              <a:t>Consistency problems reduce mostly to garbage. System may boot safely when </a:t>
            </a:r>
            <a:r>
              <a:rPr lang="en-US" dirty="0" err="1"/>
              <a:t>fsck</a:t>
            </a:r>
            <a:r>
              <a:rPr lang="en-US" dirty="0"/>
              <a:t> works in background to collect the garbage.</a:t>
            </a:r>
          </a:p>
          <a:p>
            <a:pPr lvl="1">
              <a:lnSpc>
                <a:spcPct val="12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3061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Journalling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by most of the contemporary file systems.</a:t>
            </a:r>
          </a:p>
          <a:p>
            <a:r>
              <a:rPr lang="en-US" dirty="0"/>
              <a:t>Metadata (allocation bitmaps, </a:t>
            </a:r>
            <a:r>
              <a:rPr lang="en-US" dirty="0" err="1"/>
              <a:t>inodes</a:t>
            </a:r>
            <a:r>
              <a:rPr lang="en-US" dirty="0"/>
              <a:t> and directories) are important for integrity, so their operations are written on a special area called journal synchronously.</a:t>
            </a:r>
          </a:p>
          <a:p>
            <a:r>
              <a:rPr lang="en-US" dirty="0"/>
              <a:t>Journal is forced in disk with some periods and cleaned up. </a:t>
            </a:r>
          </a:p>
          <a:p>
            <a:r>
              <a:rPr lang="en-US" dirty="0"/>
              <a:t>On crash boot, journal is replayed to provide integrity.</a:t>
            </a:r>
          </a:p>
          <a:p>
            <a:r>
              <a:rPr lang="en-US" dirty="0"/>
              <a:t>Journaling data is expensive, most file system implementations provide only metadata journal by default (recently written data blocks may be lost)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46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 of 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Compression: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 stores data on disk in compressed form</a:t>
            </a:r>
          </a:p>
          <a:p>
            <a:pPr>
              <a:lnSpc>
                <a:spcPct val="120000"/>
              </a:lnSpc>
            </a:pPr>
            <a:r>
              <a:rPr lang="en-US" dirty="0"/>
              <a:t>Encryption: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Data blocks are encrypted for privacy of user</a:t>
            </a:r>
          </a:p>
          <a:p>
            <a:pPr>
              <a:lnSpc>
                <a:spcPct val="120000"/>
              </a:lnSpc>
            </a:pPr>
            <a:r>
              <a:rPr lang="en-US" dirty="0"/>
              <a:t>User and Group Quotas: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 tracks per user and per group usage of disk and reject exceeding the limit.</a:t>
            </a:r>
          </a:p>
          <a:p>
            <a:pPr>
              <a:lnSpc>
                <a:spcPct val="120000"/>
              </a:lnSpc>
            </a:pPr>
            <a:r>
              <a:rPr lang="en-US" dirty="0"/>
              <a:t>Logical volume management: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 can grow or shrink by adding new disk devices or removing them</a:t>
            </a:r>
          </a:p>
          <a:p>
            <a:pPr>
              <a:lnSpc>
                <a:spcPct val="120000"/>
              </a:lnSpc>
            </a:pPr>
            <a:r>
              <a:rPr lang="en-US" dirty="0"/>
              <a:t>Snapshots: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Administrators can get snapshot of the file system.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Later that snapshot can be rolled back or mounted.</a:t>
            </a:r>
          </a:p>
          <a:p>
            <a:pPr>
              <a:lnSpc>
                <a:spcPct val="120000"/>
              </a:lnSpc>
            </a:pPr>
            <a:r>
              <a:rPr lang="en-US" dirty="0"/>
              <a:t>Copy on Write: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systems can use a base file system and only keep modified files/directories on device transparently.</a:t>
            </a:r>
          </a:p>
          <a:p>
            <a:pPr>
              <a:lnSpc>
                <a:spcPct val="120000"/>
              </a:lnSpc>
            </a:pPr>
            <a:r>
              <a:rPr lang="en-US" dirty="0"/>
              <a:t>Multiple streams and/or attributes: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File systems can keep multiple streams of a file (i.e. revisions) and/or dynamic set of attribute-value pairs per file to keep extra information.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/>
              <a:t>FAT File System Layout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9" y="1768476"/>
            <a:ext cx="6537325" cy="5195032"/>
          </a:xfrm>
          <a:ln/>
        </p:spPr>
        <p:txBody>
          <a:bodyPr/>
          <a:lstStyle/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3200" dirty="0"/>
              <a:t>Boot Sector: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/>
              <a:t>volume name, 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/>
              <a:t>#bytes/sec,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/>
              <a:t>#sectors/cluster,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/>
              <a:t>#clusters,</a:t>
            </a:r>
          </a:p>
          <a:p>
            <a:pPr marL="872684" lvl="1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2700" dirty="0"/>
              <a:t>#FAT copies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3200" dirty="0"/>
              <a:t>FAT: array of data block Pointer</a:t>
            </a:r>
          </a:p>
          <a:p>
            <a:pPr marL="431755" indent="-323816"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r>
              <a:rPr lang="en-US" sz="3200" dirty="0"/>
              <a:t>Root directory block (FAT32 keeps in data, keep id in Boot)</a:t>
            </a:r>
          </a:p>
          <a:p>
            <a:pPr marL="431755" indent="-323816">
              <a:buClr>
                <a:srgbClr val="800000"/>
              </a:buClr>
              <a:buSzPct val="45000"/>
              <a:buNone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</a:tabLst>
            </a:pPr>
            <a:endParaRPr lang="en-US" sz="3200" dirty="0"/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extLst/>
          </p:nvPr>
        </p:nvGraphicFramePr>
        <p:xfrm>
          <a:off x="7137400" y="1763714"/>
          <a:ext cx="2438400" cy="4686554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14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Boot Sector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Extra FS info (FAT32)+ Reserved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 1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 2 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(optional copies of FAT)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Root Dir (FAT12 and FAT16 only)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Data Area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</a:b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181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94986"/>
          <a:lstStyle/>
          <a:p>
            <a:pPr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4" algn="l"/>
                <a:tab pos="8228747" algn="l"/>
                <a:tab pos="8685899" algn="l"/>
              </a:tabLst>
            </a:pPr>
            <a:r>
              <a:rPr lang="en-US" dirty="0"/>
              <a:t>FAT: Table entries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7" y="1768474"/>
            <a:ext cx="7473951" cy="5534679"/>
          </a:xfrm>
          <a:ln/>
        </p:spPr>
        <p:txBody>
          <a:bodyPr>
            <a:normAutofit fontScale="92500" lnSpcReduction="20000"/>
          </a:bodyPr>
          <a:lstStyle/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FAT entries depend on FAT implementation:</a:t>
            </a:r>
          </a:p>
          <a:p>
            <a:pPr marL="872684" lvl="1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2700" dirty="0"/>
              <a:t>FAT12: 12bits (3 bytes per 2 entries), </a:t>
            </a:r>
          </a:p>
          <a:p>
            <a:pPr marL="872684" lvl="1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2700" dirty="0"/>
              <a:t>FAT16: 16 bits, </a:t>
            </a:r>
          </a:p>
          <a:p>
            <a:pPr marL="872684" lvl="1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2700" dirty="0"/>
              <a:t>FAT32: </a:t>
            </a:r>
            <a:r>
              <a:rPr lang="en-US" sz="2700" dirty="0">
                <a:solidFill>
                  <a:srgbClr val="C00000"/>
                </a:solidFill>
              </a:rPr>
              <a:t>28</a:t>
            </a:r>
            <a:r>
              <a:rPr lang="en-US" sz="2700" dirty="0"/>
              <a:t> bits per entry.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Initially all clusters are marked as free (0). 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First two entries reserved (FAT-ID, </a:t>
            </a:r>
            <a:r>
              <a:rPr lang="en-US" sz="3200" dirty="0" err="1"/>
              <a:t>etc</a:t>
            </a:r>
            <a:r>
              <a:rPr lang="en-US" sz="3200" dirty="0"/>
              <a:t> ) .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-1 (or MAX unsigned integer) used as end of list marker.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r>
              <a:rPr lang="en-US" sz="3200" dirty="0"/>
              <a:t>Allocate a cluster: linearly search for an entry == 0.</a:t>
            </a:r>
          </a:p>
          <a:p>
            <a:pPr marL="431755" indent="-323816">
              <a:lnSpc>
                <a:spcPct val="120000"/>
              </a:lnSpc>
              <a:buClr>
                <a:srgbClr val="800000"/>
              </a:buClr>
              <a:buSzPct val="45000"/>
              <a:buFont typeface="Wingdings" charset="0"/>
              <a:buChar char=""/>
              <a:tabLst>
                <a:tab pos="457152" algn="l"/>
                <a:tab pos="914305" algn="l"/>
                <a:tab pos="1371457" algn="l"/>
                <a:tab pos="1828610" algn="l"/>
                <a:tab pos="2285763" algn="l"/>
                <a:tab pos="2742916" algn="l"/>
                <a:tab pos="3200068" algn="l"/>
                <a:tab pos="3657221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</a:tabLst>
            </a:pPr>
            <a:endParaRPr lang="en-US" sz="3200" dirty="0"/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838"/>
              </p:ext>
            </p:extLst>
          </p:nvPr>
        </p:nvGraphicFramePr>
        <p:xfrm>
          <a:off x="7977188" y="1120776"/>
          <a:ext cx="1270001" cy="6182377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80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R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R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58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FAT: Finding data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4"/>
            <a:ext cx="7705426" cy="5479815"/>
          </a:xfrm>
        </p:spPr>
        <p:txBody>
          <a:bodyPr>
            <a:normAutofit fontScale="92500"/>
          </a:bodyPr>
          <a:lstStyle/>
          <a:p>
            <a:pPr>
              <a:buClr>
                <a:srgbClr val="800000"/>
              </a:buClr>
            </a:pPr>
            <a:r>
              <a:rPr lang="en-US" sz="2400" dirty="0"/>
              <a:t>FAT keeps file blocks linkage. For example: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sz="2400" dirty="0"/>
              <a:t>Free = 3,4,8, 9, 14, 15,... are free clusters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sz="2400" dirty="0"/>
              <a:t>File A = 2	   2, 7,6, 13 (-1 terminates)</a:t>
            </a:r>
          </a:p>
          <a:p>
            <a:pPr marL="742909" lvl="1" indent="-342900">
              <a:buClr>
                <a:srgbClr val="800000"/>
              </a:buClr>
            </a:pPr>
            <a:r>
              <a:rPr lang="en-US" sz="2400" dirty="0"/>
              <a:t>File B = 5	   5, 10, 11, 12 (-1)</a:t>
            </a:r>
          </a:p>
          <a:p>
            <a:pPr>
              <a:buClr>
                <a:srgbClr val="800000"/>
              </a:buClr>
            </a:pPr>
            <a:r>
              <a:rPr lang="en-US" sz="2400" dirty="0"/>
              <a:t>Find </a:t>
            </a:r>
            <a:r>
              <a:rPr lang="en-US" sz="2400" dirty="0" err="1"/>
              <a:t>n’th</a:t>
            </a:r>
            <a:r>
              <a:rPr lang="en-US" sz="2400" dirty="0"/>
              <a:t>  block of a file </a:t>
            </a:r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endParaRPr lang="en-US" sz="2400" dirty="0"/>
          </a:p>
          <a:p>
            <a:pPr>
              <a:buClr>
                <a:srgbClr val="800000"/>
              </a:buClr>
            </a:pPr>
            <a:r>
              <a:rPr lang="en-US" sz="2400" dirty="0"/>
              <a:t>Expensive when FAT is on disk!!! </a:t>
            </a:r>
          </a:p>
          <a:p>
            <a:pPr>
              <a:buClr>
                <a:srgbClr val="800000"/>
              </a:buClr>
            </a:pPr>
            <a:r>
              <a:rPr lang="en-US" sz="2400" dirty="0"/>
              <a:t>FAT needs to be working in main memory to be efficient.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7689"/>
              </p:ext>
            </p:extLst>
          </p:nvPr>
        </p:nvGraphicFramePr>
        <p:xfrm>
          <a:off x="7977188" y="630914"/>
          <a:ext cx="1270001" cy="6329697"/>
        </p:xfrm>
        <a:graphic>
          <a:graphicData uri="http://schemas.openxmlformats.org/drawingml/2006/table">
            <a:tbl>
              <a:tblPr/>
              <a:tblGrid>
                <a:gridCol w="63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90000" marR="90000" marT="6280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FAT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9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11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12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-1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13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-1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14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15</a:t>
                      </a:r>
                    </a:p>
                  </a:txBody>
                  <a:tcPr marL="90000" marR="90000" marT="85662" marB="46800" horzOverflow="overflow">
                    <a:lnL>
                      <a:noFill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457200" algn="l"/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85662" marB="4680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8413" y="4184532"/>
            <a:ext cx="4479676" cy="1600438"/>
          </a:xfrm>
          <a:prstGeom prst="rect">
            <a:avLst/>
          </a:prstGeom>
          <a:solidFill>
            <a:srgbClr val="FEFFDE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getblock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f,n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):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for (; n &gt; 0 ; n--) {	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if (f == -1)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	return -1 ;  /* error */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	f = FAT[n];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}</a:t>
            </a:r>
            <a:br>
              <a:rPr lang="en-US" sz="1400" b="1" dirty="0">
                <a:latin typeface="Courier" charset="0"/>
                <a:ea typeface="Courier" charset="0"/>
                <a:cs typeface="Courier" charset="0"/>
              </a:rPr>
            </a:b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	return f;</a:t>
            </a:r>
          </a:p>
        </p:txBody>
      </p:sp>
    </p:spTree>
    <p:extLst>
      <p:ext uri="{BB962C8B-B14F-4D97-AF65-F5344CB8AC3E}">
        <p14:creationId xmlns:p14="http://schemas.microsoft.com/office/powerpoint/2010/main" val="1234945710"/>
      </p:ext>
    </p:extLst>
  </p:cSld>
  <p:clrMapOvr>
    <a:masterClrMapping/>
  </p:clrMapOvr>
</p:sld>
</file>

<file path=ppt/theme/theme1.xml><?xml version="1.0" encoding="utf-8"?>
<a:theme xmlns:a="http://schemas.openxmlformats.org/drawingml/2006/main" name="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ng33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CEng334.thmx</Template>
  <TotalTime>2497</TotalTime>
  <Words>6281</Words>
  <Application>Microsoft Macintosh PowerPoint</Application>
  <PresentationFormat>Custom</PresentationFormat>
  <Paragraphs>844</Paragraphs>
  <Slides>66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ＭＳ Ｐゴシック</vt:lpstr>
      <vt:lpstr>Arial</vt:lpstr>
      <vt:lpstr>Arial Narrow</vt:lpstr>
      <vt:lpstr>Calibri</vt:lpstr>
      <vt:lpstr>Courier</vt:lpstr>
      <vt:lpstr>DejaVu Sans</vt:lpstr>
      <vt:lpstr>Times New Roman</vt:lpstr>
      <vt:lpstr>Wingdings</vt:lpstr>
      <vt:lpstr>Wingdings 2</vt:lpstr>
      <vt:lpstr>CEng334</vt:lpstr>
      <vt:lpstr>1_CEng334</vt:lpstr>
      <vt:lpstr>File System Design and Implementation</vt:lpstr>
      <vt:lpstr>Disk Organization</vt:lpstr>
      <vt:lpstr>File System Layout</vt:lpstr>
      <vt:lpstr>Disk Space Organization</vt:lpstr>
      <vt:lpstr>Common File Systems</vt:lpstr>
      <vt:lpstr>File Allocation Table (FAT)</vt:lpstr>
      <vt:lpstr>FAT File System Layout</vt:lpstr>
      <vt:lpstr>FAT: Table entries </vt:lpstr>
      <vt:lpstr>FAT: Finding data blocks</vt:lpstr>
      <vt:lpstr>FAT Directories</vt:lpstr>
      <vt:lpstr>FAT: Directory Structure</vt:lpstr>
      <vt:lpstr>FAT: Directory Structure</vt:lpstr>
      <vt:lpstr>PowerPoint Presentation</vt:lpstr>
      <vt:lpstr>FAT: Performance</vt:lpstr>
      <vt:lpstr>FAT versions</vt:lpstr>
      <vt:lpstr>More info about FAT</vt:lpstr>
      <vt:lpstr>UFS: Organization</vt:lpstr>
      <vt:lpstr>UFS: Organization</vt:lpstr>
      <vt:lpstr>UFS: inode structure</vt:lpstr>
      <vt:lpstr>UFS: uid/gid and mode</vt:lpstr>
      <vt:lpstr>UFS: inode data blocks</vt:lpstr>
      <vt:lpstr>UFS: File block mapping</vt:lpstr>
      <vt:lpstr>UFS</vt:lpstr>
      <vt:lpstr>UFS:  Holes </vt:lpstr>
      <vt:lpstr>UFS: Directory Structure</vt:lpstr>
      <vt:lpstr>UFS: Lookup</vt:lpstr>
      <vt:lpstr>Traversing Unix Directory Structure</vt:lpstr>
      <vt:lpstr>Traversing Unix Directory Structure</vt:lpstr>
      <vt:lpstr>The Big picture: Accessing a File in UNIX</vt:lpstr>
      <vt:lpstr>CD-ROM and the ISO 9660 filesystem</vt:lpstr>
      <vt:lpstr>ISO 9660 Extensions</vt:lpstr>
      <vt:lpstr>NTFS</vt:lpstr>
      <vt:lpstr>Log Structured File System (LSFS)</vt:lpstr>
      <vt:lpstr>Log Structured File System</vt:lpstr>
      <vt:lpstr>Log Structured File System</vt:lpstr>
      <vt:lpstr>Log Structured File System</vt:lpstr>
      <vt:lpstr>Network and Distributed File Systems</vt:lpstr>
      <vt:lpstr>Network File System (NFS)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Virtual File System</vt:lpstr>
      <vt:lpstr>PowerPoint Presentation</vt:lpstr>
      <vt:lpstr>PowerPoint Presentation</vt:lpstr>
      <vt:lpstr>PowerPoint Presentation</vt:lpstr>
      <vt:lpstr>VFS: The Big picture</vt:lpstr>
      <vt:lpstr>VFS- 2</vt:lpstr>
      <vt:lpstr>Crash Recovery</vt:lpstr>
      <vt:lpstr>UFS: Filesystem operations a closer look  </vt:lpstr>
      <vt:lpstr>UFS -  crash case 1</vt:lpstr>
      <vt:lpstr>UFS -  crash case 2</vt:lpstr>
      <vt:lpstr>UFS -  crash case 3</vt:lpstr>
      <vt:lpstr>UFS -  crash case 4</vt:lpstr>
      <vt:lpstr>Crash Recovery</vt:lpstr>
      <vt:lpstr>Consistency Check</vt:lpstr>
      <vt:lpstr>Filesystem repair</vt:lpstr>
      <vt:lpstr>Filesystem repair</vt:lpstr>
      <vt:lpstr>Filesystem repair :  Missing block</vt:lpstr>
      <vt:lpstr>Filesystem repair :  Duplicate block in free list</vt:lpstr>
      <vt:lpstr>Filesystem repair :  Duplicate data block</vt:lpstr>
      <vt:lpstr>Filesystem repair: Directory fix</vt:lpstr>
      <vt:lpstr>Soft Updates</vt:lpstr>
      <vt:lpstr>Journalling</vt:lpstr>
      <vt:lpstr>Other Features of File Systems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Onur Sehitoglu</dc:creator>
  <dc:description/>
  <cp:lastModifiedBy>Microsoft Office User</cp:lastModifiedBy>
  <cp:revision>78</cp:revision>
  <dcterms:created xsi:type="dcterms:W3CDTF">2017-05-04T11:34:48Z</dcterms:created>
  <dcterms:modified xsi:type="dcterms:W3CDTF">2020-05-03T14:29:05Z</dcterms:modified>
  <dc:language>en-US</dc:language>
</cp:coreProperties>
</file>