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handoutMasterIdLst>
    <p:handoutMasterId r:id="rId32"/>
  </p:handoutMasterIdLst>
  <p:sldIdLst>
    <p:sldId id="1537" r:id="rId2"/>
    <p:sldId id="1538" r:id="rId3"/>
    <p:sldId id="1623" r:id="rId4"/>
    <p:sldId id="1597" r:id="rId5"/>
    <p:sldId id="1624" r:id="rId6"/>
    <p:sldId id="1626" r:id="rId7"/>
    <p:sldId id="1625" r:id="rId8"/>
    <p:sldId id="1604" r:id="rId9"/>
    <p:sldId id="1605" r:id="rId10"/>
    <p:sldId id="1606" r:id="rId11"/>
    <p:sldId id="1627" r:id="rId12"/>
    <p:sldId id="1628" r:id="rId13"/>
    <p:sldId id="1610" r:id="rId14"/>
    <p:sldId id="1630" r:id="rId15"/>
    <p:sldId id="1631" r:id="rId16"/>
    <p:sldId id="1613" r:id="rId17"/>
    <p:sldId id="1614" r:id="rId18"/>
    <p:sldId id="1615" r:id="rId19"/>
    <p:sldId id="1616" r:id="rId20"/>
    <p:sldId id="1617" r:id="rId21"/>
    <p:sldId id="1618" r:id="rId22"/>
    <p:sldId id="1619" r:id="rId23"/>
    <p:sldId id="1632" r:id="rId24"/>
    <p:sldId id="1635" r:id="rId25"/>
    <p:sldId id="1621" r:id="rId26"/>
    <p:sldId id="1622" r:id="rId27"/>
    <p:sldId id="1634" r:id="rId28"/>
    <p:sldId id="1636" r:id="rId29"/>
    <p:sldId id="1633" r:id="rId30"/>
  </p:sldIdLst>
  <p:sldSz cx="9144000" cy="6858000" type="screen4x3"/>
  <p:notesSz cx="7302500" cy="9586913"/>
  <p:custDataLst>
    <p:tags r:id="rId33"/>
  </p:custDataLst>
  <p:defaultTextStyle>
    <a:defPPr>
      <a:defRPr lang="en-US"/>
    </a:defPPr>
    <a:lvl1pPr algn="l" rtl="0" eaLnBrk="0" fontAlgn="base" hangingPunct="0">
      <a:spcBef>
        <a:spcPct val="0"/>
      </a:spcBef>
      <a:spcAft>
        <a:spcPct val="0"/>
      </a:spcAft>
      <a:defRPr sz="2400" b="1"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5BD"/>
    <a:srgbClr val="F1C7C7"/>
    <a:srgbClr val="990000"/>
    <a:srgbClr val="D5F1CF"/>
    <a:srgbClr val="E9E1C9"/>
    <a:srgbClr val="DED8C4"/>
    <a:srgbClr val="E7DDBB"/>
    <a:srgbClr val="DDCE9F"/>
    <a:srgbClr val="E2AC00"/>
    <a:srgbClr val="F8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464"/>
    <p:restoredTop sz="93355"/>
  </p:normalViewPr>
  <p:slideViewPr>
    <p:cSldViewPr snapToGrid="0">
      <p:cViewPr varScale="1">
        <p:scale>
          <a:sx n="112" d="100"/>
          <a:sy n="112" d="100"/>
        </p:scale>
        <p:origin x="184" y="1080"/>
      </p:cViewPr>
      <p:guideLst>
        <p:guide orient="horz" pos="2160"/>
        <p:guide pos="2880"/>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bwMode="auto">
          <a:xfrm>
            <a:off x="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defTabSz="965200">
              <a:defRPr sz="1200" smtClean="0">
                <a:latin typeface="Times New Roman" pitchFamily="18" charset="0"/>
              </a:defRPr>
            </a:lvl1pPr>
          </a:lstStyle>
          <a:p>
            <a:pPr>
              <a:defRPr/>
            </a:pPr>
            <a:r>
              <a:rPr lang="en-US"/>
              <a:t>DAC 2001 Tutorial</a:t>
            </a:r>
          </a:p>
        </p:txBody>
      </p:sp>
      <p:sp>
        <p:nvSpPr>
          <p:cNvPr id="252931" name="Rectangle 3"/>
          <p:cNvSpPr>
            <a:spLocks noGrp="1" noChangeArrowheads="1"/>
          </p:cNvSpPr>
          <p:nvPr>
            <p:ph type="dt" sz="quarter" idx="1"/>
          </p:nvPr>
        </p:nvSpPr>
        <p:spPr bwMode="auto">
          <a:xfrm>
            <a:off x="417195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algn="r" defTabSz="965200">
              <a:defRPr sz="1200" smtClean="0">
                <a:latin typeface="Times New Roman" pitchFamily="18" charset="0"/>
              </a:defRPr>
            </a:lvl1pPr>
          </a:lstStyle>
          <a:p>
            <a:pPr>
              <a:defRPr/>
            </a:pPr>
            <a:endParaRPr lang="en-US"/>
          </a:p>
        </p:txBody>
      </p:sp>
      <p:sp>
        <p:nvSpPr>
          <p:cNvPr id="252932" name="Rectangle 4"/>
          <p:cNvSpPr>
            <a:spLocks noGrp="1" noChangeArrowheads="1"/>
          </p:cNvSpPr>
          <p:nvPr>
            <p:ph type="ftr" sz="quarter" idx="2"/>
          </p:nvPr>
        </p:nvSpPr>
        <p:spPr bwMode="auto">
          <a:xfrm>
            <a:off x="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defTabSz="965200">
              <a:defRPr sz="1200" smtClean="0">
                <a:latin typeface="Times New Roman" pitchFamily="18" charset="0"/>
                <a:cs typeface="Times New Roman" pitchFamily="18" charset="0"/>
              </a:defRPr>
            </a:lvl1pPr>
          </a:lstStyle>
          <a:p>
            <a:pPr>
              <a:defRPr/>
            </a:pPr>
            <a:r>
              <a:rPr lang="en-US"/>
              <a:t>©R.A. Rutenbar, 2001</a:t>
            </a:r>
          </a:p>
        </p:txBody>
      </p:sp>
      <p:sp>
        <p:nvSpPr>
          <p:cNvPr id="252933" name="Rectangle 5"/>
          <p:cNvSpPr>
            <a:spLocks noGrp="1" noChangeArrowheads="1"/>
          </p:cNvSpPr>
          <p:nvPr>
            <p:ph type="sldNum" sz="quarter" idx="3"/>
          </p:nvPr>
        </p:nvSpPr>
        <p:spPr bwMode="auto">
          <a:xfrm>
            <a:off x="417195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algn="r" defTabSz="965200">
              <a:defRPr sz="1200" smtClean="0">
                <a:latin typeface="Times New Roman" pitchFamily="18" charset="0"/>
              </a:defRPr>
            </a:lvl1pPr>
          </a:lstStyle>
          <a:p>
            <a:pPr>
              <a:defRPr/>
            </a:pPr>
            <a:fld id="{83587096-7852-44F5-9A71-D621B1FF2472}" type="slidenum">
              <a:rPr lang="en-US"/>
              <a:pPr>
                <a:defRPr/>
              </a:pPr>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79"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New Roman" pitchFamily="18"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p:spPr>
      </p:sp>
      <p:sp>
        <p:nvSpPr>
          <p:cNvPr id="408581" name="Rectangle 5"/>
          <p:cNvSpPr>
            <a:spLocks noGrp="1" noChangeArrowheads="1"/>
          </p:cNvSpPr>
          <p:nvPr>
            <p:ph type="body" sz="quarter" idx="3"/>
          </p:nvPr>
        </p:nvSpPr>
        <p:spPr bwMode="auto">
          <a:xfrm>
            <a:off x="990600" y="4572000"/>
            <a:ext cx="5334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8582"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83"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New Roman" pitchFamily="18" charset="0"/>
              </a:defRPr>
            </a:lvl1pPr>
          </a:lstStyle>
          <a:p>
            <a:pPr>
              <a:defRPr/>
            </a:pPr>
            <a:fld id="{40F64717-A5A5-4C4E-9291-2F18B7410B0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1</a:t>
            </a:fld>
            <a:endParaRPr lang="en-US"/>
          </a:p>
        </p:txBody>
      </p:sp>
    </p:spTree>
    <p:extLst>
      <p:ext uri="{BB962C8B-B14F-4D97-AF65-F5344CB8AC3E}">
        <p14:creationId xmlns:p14="http://schemas.microsoft.com/office/powerpoint/2010/main" val="838382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44035"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DB158FB5-D030-F740-9128-E2D58D1E8690}" type="slidenum">
              <a:rPr lang="en-GB" altLang="en-US"/>
              <a:pPr>
                <a:spcBef>
                  <a:spcPct val="0"/>
                </a:spcBef>
                <a:buSzPct val="45000"/>
                <a:buFont typeface="Wingdings" charset="2"/>
                <a:buNone/>
              </a:pPr>
              <a:t>19</a:t>
            </a:fld>
            <a:endParaRPr lang="en-GB" altLang="en-US"/>
          </a:p>
        </p:txBody>
      </p:sp>
      <p:sp>
        <p:nvSpPr>
          <p:cNvPr id="44036" name="Text Box 1"/>
          <p:cNvSpPr txBox="1">
            <a:spLocks noChangeArrowheads="1"/>
          </p:cNvSpPr>
          <p:nvPr/>
        </p:nvSpPr>
        <p:spPr bwMode="auto">
          <a:xfrm>
            <a:off x="1143000" y="693738"/>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44037"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34457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46083"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23410914-47DD-F448-A9D2-E753FE7D74D5}" type="slidenum">
              <a:rPr lang="en-GB" altLang="en-US"/>
              <a:pPr>
                <a:spcBef>
                  <a:spcPct val="0"/>
                </a:spcBef>
                <a:buSzPct val="45000"/>
                <a:buFont typeface="Wingdings" charset="2"/>
                <a:buNone/>
              </a:pPr>
              <a:t>20</a:t>
            </a:fld>
            <a:endParaRPr lang="en-GB" altLang="en-US"/>
          </a:p>
        </p:txBody>
      </p:sp>
      <p:sp>
        <p:nvSpPr>
          <p:cNvPr id="46084" name="Text Box 1"/>
          <p:cNvSpPr txBox="1">
            <a:spLocks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fld id="{03C57157-75FC-1F4F-BB3D-44710C1FC743}" type="slidenum">
              <a:rPr lang="en-GB" altLang="en-US">
                <a:latin typeface="Bitstream Vera Serif" charset="0"/>
              </a:rPr>
              <a:pPr algn="r" eaLnBrk="1">
                <a:spcBef>
                  <a:spcPct val="0"/>
                </a:spcBef>
                <a:buSzPct val="45000"/>
                <a:buFont typeface="Wingdings" charset="2"/>
                <a:buNone/>
              </a:pPr>
              <a:t>20</a:t>
            </a:fld>
            <a:endParaRPr lang="en-GB" altLang="en-US">
              <a:latin typeface="Bitstream Vera Serif" charset="0"/>
            </a:endParaRPr>
          </a:p>
        </p:txBody>
      </p:sp>
      <p:sp>
        <p:nvSpPr>
          <p:cNvPr id="46085" name="Text Box 2"/>
          <p:cNvSpPr txBox="1">
            <a:spLocks noChangeArrowheads="1"/>
          </p:cNvSpPr>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46086" name="Text Box 3"/>
          <p:cNvSpPr txBox="1">
            <a:spLocks noChangeArrowheads="1"/>
          </p:cNvSpP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46087" name="Text Box 4"/>
          <p:cNvSpPr txBox="1">
            <a:spLocks noChangeArrowheads="1"/>
          </p:cNvSpPr>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r>
              <a:rPr lang="en-GB" altLang="en-US">
                <a:latin typeface="Bitstream Vera Serif" charset="0"/>
              </a:rPr>
              <a:t>18/02/08</a:t>
            </a:r>
          </a:p>
        </p:txBody>
      </p:sp>
      <p:sp>
        <p:nvSpPr>
          <p:cNvPr id="46088" name="Text Box 5"/>
          <p:cNvSpPr txBox="1">
            <a:spLocks noChangeArrowheads="1"/>
          </p:cNvSpPr>
          <p:nvPr/>
        </p:nvSpPr>
        <p:spPr bwMode="auto">
          <a:xfrm>
            <a:off x="1265238" y="723900"/>
            <a:ext cx="4787900" cy="3590925"/>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46089" name="Text Box 6"/>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lstStyle/>
          <a:p>
            <a:endParaRPr lang="tr-TR" altLang="en-US">
              <a:latin typeface="Times New Roman" charset="0"/>
            </a:endParaRPr>
          </a:p>
        </p:txBody>
      </p:sp>
    </p:spTree>
    <p:extLst>
      <p:ext uri="{BB962C8B-B14F-4D97-AF65-F5344CB8AC3E}">
        <p14:creationId xmlns:p14="http://schemas.microsoft.com/office/powerpoint/2010/main" val="1746750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48131"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B8B236CC-D6F0-CA4E-B7F7-FA09F1889CF0}" type="slidenum">
              <a:rPr lang="en-GB" altLang="en-US"/>
              <a:pPr>
                <a:spcBef>
                  <a:spcPct val="0"/>
                </a:spcBef>
                <a:buSzPct val="45000"/>
                <a:buFont typeface="Wingdings" charset="2"/>
                <a:buNone/>
              </a:pPr>
              <a:t>21</a:t>
            </a:fld>
            <a:endParaRPr lang="en-GB" altLang="en-US"/>
          </a:p>
        </p:txBody>
      </p:sp>
      <p:sp>
        <p:nvSpPr>
          <p:cNvPr id="48132" name="Text Box 1"/>
          <p:cNvSpPr txBox="1">
            <a:spLocks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fld id="{8C76F118-E726-7740-96E6-B5102B7DA92D}" type="slidenum">
              <a:rPr lang="en-GB" altLang="en-US">
                <a:latin typeface="Bitstream Vera Serif" charset="0"/>
              </a:rPr>
              <a:pPr algn="r" eaLnBrk="1">
                <a:spcBef>
                  <a:spcPct val="0"/>
                </a:spcBef>
                <a:buSzPct val="45000"/>
                <a:buFont typeface="Wingdings" charset="2"/>
                <a:buNone/>
              </a:pPr>
              <a:t>21</a:t>
            </a:fld>
            <a:endParaRPr lang="en-GB" altLang="en-US">
              <a:latin typeface="Bitstream Vera Serif" charset="0"/>
            </a:endParaRPr>
          </a:p>
        </p:txBody>
      </p:sp>
      <p:sp>
        <p:nvSpPr>
          <p:cNvPr id="48133" name="Text Box 2"/>
          <p:cNvSpPr txBox="1">
            <a:spLocks noChangeArrowheads="1"/>
          </p:cNvSpPr>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48134" name="Text Box 3"/>
          <p:cNvSpPr txBox="1">
            <a:spLocks noChangeArrowheads="1"/>
          </p:cNvSpP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48135" name="Text Box 4"/>
          <p:cNvSpPr txBox="1">
            <a:spLocks noChangeArrowheads="1"/>
          </p:cNvSpPr>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r>
              <a:rPr lang="en-GB" altLang="en-US">
                <a:latin typeface="Bitstream Vera Serif" charset="0"/>
              </a:rPr>
              <a:t>18/02/08</a:t>
            </a:r>
          </a:p>
        </p:txBody>
      </p:sp>
      <p:sp>
        <p:nvSpPr>
          <p:cNvPr id="48136" name="Text Box 5"/>
          <p:cNvSpPr txBox="1">
            <a:spLocks noChangeArrowheads="1"/>
          </p:cNvSpPr>
          <p:nvPr/>
        </p:nvSpPr>
        <p:spPr bwMode="auto">
          <a:xfrm>
            <a:off x="1265238" y="723900"/>
            <a:ext cx="4787900" cy="3590925"/>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48137" name="Text Box 6"/>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lstStyle/>
          <a:p>
            <a:endParaRPr lang="tr-TR" altLang="en-US">
              <a:latin typeface="Times New Roman" charset="0"/>
            </a:endParaRPr>
          </a:p>
        </p:txBody>
      </p:sp>
    </p:spTree>
    <p:extLst>
      <p:ext uri="{BB962C8B-B14F-4D97-AF65-F5344CB8AC3E}">
        <p14:creationId xmlns:p14="http://schemas.microsoft.com/office/powerpoint/2010/main" val="14398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5017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4DF41253-47FD-2846-8AA2-1399D95DF333}" type="slidenum">
              <a:rPr lang="en-GB" altLang="en-US"/>
              <a:pPr>
                <a:spcBef>
                  <a:spcPct val="0"/>
                </a:spcBef>
                <a:buSzPct val="45000"/>
                <a:buFont typeface="Wingdings" charset="2"/>
                <a:buNone/>
              </a:pPr>
              <a:t>22</a:t>
            </a:fld>
            <a:endParaRPr lang="en-GB" altLang="en-US"/>
          </a:p>
        </p:txBody>
      </p:sp>
      <p:sp>
        <p:nvSpPr>
          <p:cNvPr id="50180" name="Text Box 1"/>
          <p:cNvSpPr txBox="1">
            <a:spLocks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fld id="{86B94F66-9C06-644D-8FB3-DFF9CE78D7CC}" type="slidenum">
              <a:rPr lang="en-GB" altLang="en-US">
                <a:latin typeface="Bitstream Vera Serif" charset="0"/>
              </a:rPr>
              <a:pPr algn="r" eaLnBrk="1">
                <a:spcBef>
                  <a:spcPct val="0"/>
                </a:spcBef>
                <a:buSzPct val="45000"/>
                <a:buFont typeface="Wingdings" charset="2"/>
                <a:buNone/>
              </a:pPr>
              <a:t>22</a:t>
            </a:fld>
            <a:endParaRPr lang="en-GB" altLang="en-US">
              <a:latin typeface="Bitstream Vera Serif" charset="0"/>
            </a:endParaRPr>
          </a:p>
        </p:txBody>
      </p:sp>
      <p:sp>
        <p:nvSpPr>
          <p:cNvPr id="50181" name="Text Box 2"/>
          <p:cNvSpPr txBox="1">
            <a:spLocks noChangeArrowheads="1"/>
          </p:cNvSpPr>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50182" name="Text Box 3"/>
          <p:cNvSpPr txBox="1">
            <a:spLocks noChangeArrowheads="1"/>
          </p:cNvSpP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50183" name="Text Box 4"/>
          <p:cNvSpPr txBox="1">
            <a:spLocks noChangeArrowheads="1"/>
          </p:cNvSpPr>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r>
              <a:rPr lang="en-GB" altLang="en-US">
                <a:latin typeface="Bitstream Vera Serif" charset="0"/>
              </a:rPr>
              <a:t>18/02/08</a:t>
            </a:r>
          </a:p>
        </p:txBody>
      </p:sp>
      <p:sp>
        <p:nvSpPr>
          <p:cNvPr id="50184" name="Text Box 5"/>
          <p:cNvSpPr txBox="1">
            <a:spLocks noChangeArrowheads="1"/>
          </p:cNvSpPr>
          <p:nvPr/>
        </p:nvSpPr>
        <p:spPr bwMode="auto">
          <a:xfrm>
            <a:off x="1265238" y="723900"/>
            <a:ext cx="4787900" cy="3590925"/>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50185" name="Text Box 6"/>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lstStyle/>
          <a:p>
            <a:endParaRPr lang="tr-TR" altLang="en-US">
              <a:latin typeface="Times New Roman" charset="0"/>
            </a:endParaRPr>
          </a:p>
        </p:txBody>
      </p:sp>
    </p:spTree>
    <p:extLst>
      <p:ext uri="{BB962C8B-B14F-4D97-AF65-F5344CB8AC3E}">
        <p14:creationId xmlns:p14="http://schemas.microsoft.com/office/powerpoint/2010/main" val="807305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8"/>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742950" indent="-28575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sz="1100">
                <a:ea typeface="Tahoma" charset="0"/>
                <a:cs typeface="Tahoma" charset="0"/>
              </a:rPr>
              <a:t>18/02/08</a:t>
            </a:r>
          </a:p>
        </p:txBody>
      </p:sp>
      <p:sp>
        <p:nvSpPr>
          <p:cNvPr id="21507" name="Rectangle 1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742950" indent="-28575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DDF36F0B-08B3-1E41-8A5A-8CBBD2A36C55}" type="slidenum">
              <a:rPr lang="en-GB" altLang="en-US" sz="1100">
                <a:ea typeface="Tahoma" charset="0"/>
              </a:rPr>
              <a:pPr>
                <a:spcBef>
                  <a:spcPct val="0"/>
                </a:spcBef>
                <a:buSzPct val="45000"/>
                <a:buFont typeface="Wingdings" charset="2"/>
                <a:buNone/>
              </a:pPr>
              <a:t>2</a:t>
            </a:fld>
            <a:endParaRPr lang="en-GB" altLang="en-US" sz="1100">
              <a:ea typeface="Tahoma" charset="0"/>
            </a:endParaRPr>
          </a:p>
        </p:txBody>
      </p:sp>
      <p:sp>
        <p:nvSpPr>
          <p:cNvPr id="21508" name="Text Box 2"/>
          <p:cNvSpPr txBox="1">
            <a:spLocks noChangeArrowheads="1"/>
          </p:cNvSpPr>
          <p:nvPr/>
        </p:nvSpPr>
        <p:spPr bwMode="auto">
          <a:xfrm>
            <a:off x="1493838" y="960438"/>
            <a:ext cx="4325937"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742950" indent="-28575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4000"/>
              </a:lnSpc>
              <a:spcBef>
                <a:spcPct val="0"/>
              </a:spcBef>
              <a:buSzPct val="45000"/>
              <a:buFont typeface="Wingdings" charset="2"/>
              <a:buNone/>
            </a:pPr>
            <a:endParaRPr lang="en-US" altLang="en-US" sz="2400">
              <a:solidFill>
                <a:schemeClr val="bg1"/>
              </a:solidFill>
              <a:latin typeface="Bitstream Vera Serif" charset="0"/>
            </a:endParaRPr>
          </a:p>
        </p:txBody>
      </p:sp>
      <p:sp>
        <p:nvSpPr>
          <p:cNvPr id="21509" name="Text Box 3"/>
          <p:cNvSpPr>
            <a:spLocks noGrp="1" noChangeArrowheads="1"/>
          </p:cNvSpPr>
          <p:nvPr>
            <p:ph type="body"/>
          </p:nvPr>
        </p:nvSpPr>
        <p:spPr>
          <a:xfrm>
            <a:off x="1116013" y="4570413"/>
            <a:ext cx="5087937" cy="365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lIns="86749" tIns="43375" rIns="86749" bIns="43375" anchor="ct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723784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1945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30895079-CF11-3D44-BBC5-7B8C951BD7C5}" type="slidenum">
              <a:rPr lang="en-GB" altLang="en-US"/>
              <a:pPr>
                <a:spcBef>
                  <a:spcPct val="0"/>
                </a:spcBef>
                <a:buSzPct val="45000"/>
                <a:buFont typeface="Wingdings" charset="2"/>
                <a:buNone/>
              </a:pPr>
              <a:t>8</a:t>
            </a:fld>
            <a:endParaRPr lang="en-GB" altLang="en-US"/>
          </a:p>
        </p:txBody>
      </p:sp>
      <p:sp>
        <p:nvSpPr>
          <p:cNvPr id="19460" name="Text Box 1"/>
          <p:cNvSpPr txBox="1">
            <a:spLocks noChangeArrowheads="1"/>
          </p:cNvSpPr>
          <p:nvPr/>
        </p:nvSpPr>
        <p:spPr bwMode="auto">
          <a:xfrm>
            <a:off x="1463675" y="960438"/>
            <a:ext cx="4387850"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19461"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1872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2150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18C52130-DB9E-DB45-B689-FC77C4C7EC49}" type="slidenum">
              <a:rPr lang="en-GB" altLang="en-US"/>
              <a:pPr>
                <a:spcBef>
                  <a:spcPct val="0"/>
                </a:spcBef>
                <a:buSzPct val="45000"/>
                <a:buFont typeface="Wingdings" charset="2"/>
                <a:buNone/>
              </a:pPr>
              <a:t>9</a:t>
            </a:fld>
            <a:endParaRPr lang="en-GB" altLang="en-US"/>
          </a:p>
        </p:txBody>
      </p:sp>
      <p:sp>
        <p:nvSpPr>
          <p:cNvPr id="21508" name="Text Box 1"/>
          <p:cNvSpPr txBox="1">
            <a:spLocks noChangeArrowheads="1"/>
          </p:cNvSpPr>
          <p:nvPr/>
        </p:nvSpPr>
        <p:spPr bwMode="auto">
          <a:xfrm>
            <a:off x="1463675" y="960438"/>
            <a:ext cx="4387850"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21509"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65611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23555"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08849898-25EA-8746-BBC4-7767CC8588A2}" type="slidenum">
              <a:rPr lang="en-GB" altLang="en-US"/>
              <a:pPr>
                <a:spcBef>
                  <a:spcPct val="0"/>
                </a:spcBef>
                <a:buSzPct val="45000"/>
                <a:buFont typeface="Wingdings" charset="2"/>
                <a:buNone/>
              </a:pPr>
              <a:t>10</a:t>
            </a:fld>
            <a:endParaRPr lang="en-GB" altLang="en-US"/>
          </a:p>
        </p:txBody>
      </p:sp>
      <p:sp>
        <p:nvSpPr>
          <p:cNvPr id="23556" name="Text Box 1"/>
          <p:cNvSpPr txBox="1">
            <a:spLocks noChangeArrowheads="1"/>
          </p:cNvSpPr>
          <p:nvPr/>
        </p:nvSpPr>
        <p:spPr bwMode="auto">
          <a:xfrm>
            <a:off x="1463675" y="960438"/>
            <a:ext cx="4387850"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23557"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8841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3174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265DCA03-EFA9-7046-924C-EE2E8C67D300}" type="slidenum">
              <a:rPr lang="en-GB" altLang="en-US"/>
              <a:pPr>
                <a:spcBef>
                  <a:spcPct val="0"/>
                </a:spcBef>
                <a:buSzPct val="45000"/>
                <a:buFont typeface="Wingdings" charset="2"/>
                <a:buNone/>
              </a:pPr>
              <a:t>13</a:t>
            </a:fld>
            <a:endParaRPr lang="en-GB" altLang="en-US"/>
          </a:p>
        </p:txBody>
      </p:sp>
      <p:sp>
        <p:nvSpPr>
          <p:cNvPr id="31748" name="Text Box 1"/>
          <p:cNvSpPr txBox="1">
            <a:spLocks noChangeArrowheads="1"/>
          </p:cNvSpPr>
          <p:nvPr/>
        </p:nvSpPr>
        <p:spPr bwMode="auto">
          <a:xfrm>
            <a:off x="1463675" y="960438"/>
            <a:ext cx="4387850"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31749"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69289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37891"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E13F0175-3542-6941-ADB2-62F871A324E9}" type="slidenum">
              <a:rPr lang="en-GB" altLang="en-US"/>
              <a:pPr>
                <a:spcBef>
                  <a:spcPct val="0"/>
                </a:spcBef>
                <a:buSzPct val="45000"/>
                <a:buFont typeface="Wingdings" charset="2"/>
                <a:buNone/>
              </a:pPr>
              <a:t>16</a:t>
            </a:fld>
            <a:endParaRPr lang="en-GB" altLang="en-US"/>
          </a:p>
        </p:txBody>
      </p:sp>
      <p:sp>
        <p:nvSpPr>
          <p:cNvPr id="37892" name="Text Box 1"/>
          <p:cNvSpPr txBox="1">
            <a:spLocks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fld id="{4EDD2218-FF32-6E45-A0A1-314F3FEF75C0}" type="slidenum">
              <a:rPr lang="en-GB" altLang="en-US">
                <a:latin typeface="Bitstream Vera Serif" charset="0"/>
              </a:rPr>
              <a:pPr algn="r" eaLnBrk="1">
                <a:spcBef>
                  <a:spcPct val="0"/>
                </a:spcBef>
                <a:buSzPct val="45000"/>
                <a:buFont typeface="Wingdings" charset="2"/>
                <a:buNone/>
              </a:pPr>
              <a:t>16</a:t>
            </a:fld>
            <a:endParaRPr lang="en-GB" altLang="en-US">
              <a:latin typeface="Bitstream Vera Serif" charset="0"/>
            </a:endParaRPr>
          </a:p>
        </p:txBody>
      </p:sp>
      <p:sp>
        <p:nvSpPr>
          <p:cNvPr id="37893" name="Text Box 2"/>
          <p:cNvSpPr txBox="1">
            <a:spLocks noChangeArrowheads="1"/>
          </p:cNvSpPr>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37894" name="Text Box 3"/>
          <p:cNvSpPr txBox="1">
            <a:spLocks noChangeArrowheads="1"/>
          </p:cNvSpP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37895" name="Text Box 4"/>
          <p:cNvSpPr txBox="1">
            <a:spLocks noChangeArrowheads="1"/>
          </p:cNvSpPr>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r>
              <a:rPr lang="en-GB" altLang="en-US">
                <a:latin typeface="Bitstream Vera Serif" charset="0"/>
              </a:rPr>
              <a:t>18/02/08</a:t>
            </a:r>
          </a:p>
        </p:txBody>
      </p:sp>
      <p:sp>
        <p:nvSpPr>
          <p:cNvPr id="37896" name="Text Box 5"/>
          <p:cNvSpPr txBox="1">
            <a:spLocks noChangeArrowheads="1"/>
          </p:cNvSpPr>
          <p:nvPr/>
        </p:nvSpPr>
        <p:spPr bwMode="auto">
          <a:xfrm>
            <a:off x="1265238" y="723900"/>
            <a:ext cx="4787900" cy="3590925"/>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37897" name="Text Box 6"/>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lstStyle/>
          <a:p>
            <a:endParaRPr lang="tr-TR" altLang="en-US">
              <a:latin typeface="Times New Roman" charset="0"/>
            </a:endParaRPr>
          </a:p>
        </p:txBody>
      </p:sp>
    </p:spTree>
    <p:extLst>
      <p:ext uri="{BB962C8B-B14F-4D97-AF65-F5344CB8AC3E}">
        <p14:creationId xmlns:p14="http://schemas.microsoft.com/office/powerpoint/2010/main" val="62318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3993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3CE2A8CD-E82D-E842-B6A6-C2AD8C11FB7D}" type="slidenum">
              <a:rPr lang="en-GB" altLang="en-US"/>
              <a:pPr>
                <a:spcBef>
                  <a:spcPct val="0"/>
                </a:spcBef>
                <a:buSzPct val="45000"/>
                <a:buFont typeface="Wingdings" charset="2"/>
                <a:buNone/>
              </a:pPr>
              <a:t>17</a:t>
            </a:fld>
            <a:endParaRPr lang="en-GB" altLang="en-US"/>
          </a:p>
        </p:txBody>
      </p:sp>
      <p:sp>
        <p:nvSpPr>
          <p:cNvPr id="39940" name="Text Box 1"/>
          <p:cNvSpPr txBox="1">
            <a:spLocks noChangeArrowheads="1"/>
          </p:cNvSpPr>
          <p:nvPr/>
        </p:nvSpPr>
        <p:spPr bwMode="auto">
          <a:xfrm>
            <a:off x="1257300" y="719138"/>
            <a:ext cx="4802188" cy="3602037"/>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39941"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67402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4198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1FBA6B58-D8DD-044B-B1F3-13F100818A25}" type="slidenum">
              <a:rPr lang="en-GB" altLang="en-US"/>
              <a:pPr>
                <a:spcBef>
                  <a:spcPct val="0"/>
                </a:spcBef>
                <a:buSzPct val="45000"/>
                <a:buFont typeface="Wingdings" charset="2"/>
                <a:buNone/>
              </a:pPr>
              <a:t>18</a:t>
            </a:fld>
            <a:endParaRPr lang="en-GB" altLang="en-US"/>
          </a:p>
        </p:txBody>
      </p:sp>
      <p:sp>
        <p:nvSpPr>
          <p:cNvPr id="41988" name="Text Box 1"/>
          <p:cNvSpPr txBox="1">
            <a:spLocks noChangeArrowheads="1"/>
          </p:cNvSpPr>
          <p:nvPr/>
        </p:nvSpPr>
        <p:spPr bwMode="auto">
          <a:xfrm>
            <a:off x="1257300" y="719138"/>
            <a:ext cx="4802188" cy="3602037"/>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41989"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03531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8012"/>
            <a:ext cx="7772400" cy="1470025"/>
          </a:xfrm>
        </p:spPr>
        <p:txBody>
          <a:bodyPr/>
          <a:lstStyle>
            <a:lvl1pPr>
              <a:defRPr>
                <a:latin typeface="Calibri" pitchFamily="34" charset="0"/>
              </a:defRPr>
            </a:lvl1pPr>
          </a:lstStyle>
          <a:p>
            <a:r>
              <a:rPr lang="en-US"/>
              <a:t>Click to edit Master title style</a:t>
            </a:r>
          </a:p>
        </p:txBody>
      </p:sp>
      <p:sp>
        <p:nvSpPr>
          <p:cNvPr id="3" name="Subtitle 2"/>
          <p:cNvSpPr>
            <a:spLocks noGrp="1"/>
          </p:cNvSpPr>
          <p:nvPr>
            <p:ph type="subTitle" idx="1"/>
          </p:nvPr>
        </p:nvSpPr>
        <p:spPr>
          <a:xfrm>
            <a:off x="685800" y="3886200"/>
            <a:ext cx="7677492" cy="1752600"/>
          </a:xfrm>
        </p:spPr>
        <p:txBody>
          <a:bodyPr/>
          <a:lstStyle>
            <a:lvl1pPr marL="0" indent="0" algn="l">
              <a:buNone/>
              <a:defRPr sz="2000" b="0">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8013" y="228600"/>
            <a:ext cx="2185987" cy="6105525"/>
          </a:xfrm>
        </p:spPr>
        <p:txBody>
          <a:bodyPr vert="eaVert"/>
          <a:lstStyle>
            <a:lvl1pPr>
              <a:defRPr>
                <a:latin typeface="Calibri"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96875" y="228600"/>
            <a:ext cx="6408738" cy="6105525"/>
          </a:xfr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00"/>
            <a:ext cx="8747125" cy="762000"/>
          </a:xfrm>
        </p:spPr>
        <p:txBody>
          <a:bodyPr/>
          <a:lstStyle>
            <a:lvl1pPr>
              <a:defRPr>
                <a:latin typeface="Calibri" pitchFamily="34" charset="0"/>
              </a:defRPr>
            </a:lvl1pPr>
          </a:lstStyle>
          <a:p>
            <a:r>
              <a:rPr lang="en-US"/>
              <a:t>Click to edit Master title style</a:t>
            </a:r>
          </a:p>
        </p:txBody>
      </p:sp>
      <p:sp>
        <p:nvSpPr>
          <p:cNvPr id="3" name="Content Placeholder 2"/>
          <p:cNvSpPr>
            <a:spLocks noGrp="1"/>
          </p:cNvSpPr>
          <p:nvPr>
            <p:ph sz="half" idx="1"/>
          </p:nvPr>
        </p:nvSpPr>
        <p:spPr>
          <a:xfrm>
            <a:off x="638175" y="1362075"/>
            <a:ext cx="3871913" cy="497205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62488" y="1362075"/>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62488" y="3924300"/>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00"/>
            <a:ext cx="8747125" cy="762000"/>
          </a:xfrm>
        </p:spPr>
        <p:txBody>
          <a:bodyPr/>
          <a:lstStyle>
            <a:lvl1pPr>
              <a:defRPr>
                <a:latin typeface="Calibri" pitchFamily="34" charset="0"/>
              </a:defRPr>
            </a:lvl1pPr>
          </a:lstStyle>
          <a:p>
            <a:r>
              <a:rPr lang="en-US"/>
              <a:t>Click to edit Master title style</a:t>
            </a:r>
          </a:p>
        </p:txBody>
      </p:sp>
      <p:sp>
        <p:nvSpPr>
          <p:cNvPr id="3" name="Text Placeholder 2"/>
          <p:cNvSpPr>
            <a:spLocks noGrp="1"/>
          </p:cNvSpPr>
          <p:nvPr>
            <p:ph type="body" sz="half" idx="1"/>
          </p:nvPr>
        </p:nvSpPr>
        <p:spPr>
          <a:xfrm>
            <a:off x="638175" y="1362075"/>
            <a:ext cx="3871913" cy="497205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2488" y="1362075"/>
            <a:ext cx="3871912" cy="497205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18" y="435678"/>
            <a:ext cx="7592093" cy="762000"/>
          </a:xfrm>
        </p:spPr>
        <p:txBody>
          <a:bodyPr/>
          <a:lstStyle>
            <a:lvl1pPr>
              <a:defRPr>
                <a:latin typeface="Calibri"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a:t>Click to edit Master title style</a:t>
            </a:r>
          </a:p>
        </p:txBody>
      </p:sp>
      <p:sp>
        <p:nvSpPr>
          <p:cNvPr id="3" name="Content Placeholder 2"/>
          <p:cNvSpPr>
            <a:spLocks noGrp="1"/>
          </p:cNvSpPr>
          <p:nvPr>
            <p:ph sz="half" idx="1"/>
          </p:nvPr>
        </p:nvSpPr>
        <p:spPr>
          <a:xfrm>
            <a:off x="638175" y="1362075"/>
            <a:ext cx="3871913" cy="497205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2488" y="1362075"/>
            <a:ext cx="3871912" cy="497205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762" y="445070"/>
            <a:ext cx="7591425" cy="762000"/>
          </a:xfrm>
        </p:spPr>
        <p:txBody>
          <a:bodyPr/>
          <a:lstStyle>
            <a:lvl1pPr>
              <a:defRPr>
                <a:latin typeface="Calibri" pitchFamily="34" charset="0"/>
              </a:defRPr>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Calibri"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libri"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74090" y="371182"/>
            <a:ext cx="7591425"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396875" y="1362075"/>
            <a:ext cx="7896225" cy="4972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5"/>
          <p:cNvSpPr txBox="1">
            <a:spLocks noChangeArrowheads="1"/>
          </p:cNvSpPr>
          <p:nvPr/>
        </p:nvSpPr>
        <p:spPr bwMode="auto">
          <a:xfrm>
            <a:off x="7897813" y="-26988"/>
            <a:ext cx="1309687" cy="277813"/>
          </a:xfrm>
          <a:prstGeom prst="rect">
            <a:avLst/>
          </a:prstGeom>
          <a:noFill/>
          <a:ln w="25400">
            <a:noFill/>
            <a:miter lim="800000"/>
            <a:headEnd/>
            <a:tailEnd/>
          </a:ln>
          <a:effectLst/>
        </p:spPr>
        <p:txBody>
          <a:bodyPr>
            <a:spAutoFit/>
          </a:bodyPr>
          <a:lstStyle/>
          <a:p>
            <a:pPr>
              <a:defRPr/>
            </a:pPr>
            <a:r>
              <a:rPr lang="en-US" sz="1200">
                <a:solidFill>
                  <a:schemeClr val="bg1"/>
                </a:solidFill>
                <a:latin typeface="Times New Roman" pitchFamily="18" charset="0"/>
              </a:rPr>
              <a:t>Carnegie Mellon</a:t>
            </a:r>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xStyles>
    <p:titleStyle>
      <a:lvl1pPr marL="119063" indent="-119063" algn="l" rtl="0" eaLnBrk="1" fontAlgn="base" hangingPunct="1">
        <a:spcBef>
          <a:spcPct val="0"/>
        </a:spcBef>
        <a:spcAft>
          <a:spcPct val="0"/>
        </a:spcAft>
        <a:defRPr sz="3600" b="1">
          <a:solidFill>
            <a:schemeClr val="tx1"/>
          </a:solidFill>
          <a:latin typeface="Calibri" pitchFamily="34" charset="0"/>
          <a:ea typeface="+mj-ea"/>
          <a:cs typeface="+mj-cs"/>
        </a:defRPr>
      </a:lvl1pPr>
      <a:lvl2pPr marL="119063" indent="-119063" algn="l" rtl="0" eaLnBrk="1" fontAlgn="base" hangingPunct="1">
        <a:spcBef>
          <a:spcPct val="0"/>
        </a:spcBef>
        <a:spcAft>
          <a:spcPct val="0"/>
        </a:spcAft>
        <a:defRPr sz="3600" b="1">
          <a:solidFill>
            <a:schemeClr val="tx1"/>
          </a:solidFill>
          <a:latin typeface="Arial Narrow" pitchFamily="34" charset="0"/>
        </a:defRPr>
      </a:lvl2pPr>
      <a:lvl3pPr marL="119063" indent="-119063" algn="l" rtl="0" eaLnBrk="1" fontAlgn="base" hangingPunct="1">
        <a:spcBef>
          <a:spcPct val="0"/>
        </a:spcBef>
        <a:spcAft>
          <a:spcPct val="0"/>
        </a:spcAft>
        <a:defRPr sz="3600" b="1">
          <a:solidFill>
            <a:schemeClr val="tx1"/>
          </a:solidFill>
          <a:latin typeface="Arial Narrow" pitchFamily="34" charset="0"/>
        </a:defRPr>
      </a:lvl3pPr>
      <a:lvl4pPr marL="119063" indent="-119063" algn="l" rtl="0" eaLnBrk="1" fontAlgn="base" hangingPunct="1">
        <a:spcBef>
          <a:spcPct val="0"/>
        </a:spcBef>
        <a:spcAft>
          <a:spcPct val="0"/>
        </a:spcAft>
        <a:defRPr sz="3600" b="1">
          <a:solidFill>
            <a:schemeClr val="tx1"/>
          </a:solidFill>
          <a:latin typeface="Arial Narrow" pitchFamily="34" charset="0"/>
        </a:defRPr>
      </a:lvl4pPr>
      <a:lvl5pPr marL="119063" indent="-119063" algn="l" rtl="0" eaLnBrk="1" fontAlgn="base" hangingPunct="1">
        <a:spcBef>
          <a:spcPct val="0"/>
        </a:spcBef>
        <a:spcAft>
          <a:spcPct val="0"/>
        </a:spcAft>
        <a:defRPr sz="3600" b="1">
          <a:solidFill>
            <a:schemeClr val="tx1"/>
          </a:solidFill>
          <a:latin typeface="Arial Narrow" pitchFamily="34" charset="0"/>
        </a:defRPr>
      </a:lvl5pPr>
      <a:lvl6pPr marL="576263" algn="l" rtl="0" eaLnBrk="1" fontAlgn="base" hangingPunct="1">
        <a:spcBef>
          <a:spcPct val="0"/>
        </a:spcBef>
        <a:spcAft>
          <a:spcPct val="0"/>
        </a:spcAft>
        <a:defRPr sz="3600" b="1">
          <a:solidFill>
            <a:schemeClr val="tx1"/>
          </a:solidFill>
          <a:latin typeface="Arial Narrow" pitchFamily="34" charset="0"/>
        </a:defRPr>
      </a:lvl6pPr>
      <a:lvl7pPr marL="1033463" algn="l" rtl="0" eaLnBrk="1" fontAlgn="base" hangingPunct="1">
        <a:spcBef>
          <a:spcPct val="0"/>
        </a:spcBef>
        <a:spcAft>
          <a:spcPct val="0"/>
        </a:spcAft>
        <a:defRPr sz="3600" b="1">
          <a:solidFill>
            <a:schemeClr val="tx1"/>
          </a:solidFill>
          <a:latin typeface="Arial Narrow" pitchFamily="34" charset="0"/>
        </a:defRPr>
      </a:lvl7pPr>
      <a:lvl8pPr marL="1490663" algn="l" rtl="0" eaLnBrk="1" fontAlgn="base" hangingPunct="1">
        <a:spcBef>
          <a:spcPct val="0"/>
        </a:spcBef>
        <a:spcAft>
          <a:spcPct val="0"/>
        </a:spcAft>
        <a:defRPr sz="3600" b="1">
          <a:solidFill>
            <a:schemeClr val="tx1"/>
          </a:solidFill>
          <a:latin typeface="Arial Narrow" pitchFamily="34" charset="0"/>
        </a:defRPr>
      </a:lvl8pPr>
      <a:lvl9pPr marL="1947863" algn="l" rtl="0" eaLnBrk="1" fontAlgn="base" hangingPunct="1">
        <a:spcBef>
          <a:spcPct val="0"/>
        </a:spcBef>
        <a:spcAft>
          <a:spcPct val="0"/>
        </a:spcAft>
        <a:defRPr sz="3600" b="1">
          <a:solidFill>
            <a:schemeClr val="tx1"/>
          </a:solidFill>
          <a:latin typeface="Arial Narrow" pitchFamily="34" charset="0"/>
        </a:defRPr>
      </a:lvl9pPr>
    </p:titleStyle>
    <p:bodyStyle>
      <a:lvl1pPr marL="342900" indent="-342900" algn="l" rtl="0" eaLnBrk="1" fontAlgn="base" hangingPunct="1">
        <a:spcBef>
          <a:spcPct val="20000"/>
        </a:spcBef>
        <a:spcAft>
          <a:spcPct val="0"/>
        </a:spcAft>
        <a:buClr>
          <a:srgbClr val="990000"/>
        </a:buClr>
        <a:buSzPct val="60000"/>
        <a:buFont typeface="Wingdings 2" pitchFamily="18" charset="2"/>
        <a:buChar char="¢"/>
        <a:defRPr sz="2400" b="1">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rgbClr val="990000"/>
        </a:buClr>
        <a:buSzPct val="110000"/>
        <a:buFont typeface="Wingdings" pitchFamily="2" charset="2"/>
        <a:buChar char="§"/>
        <a:defRPr sz="2000">
          <a:solidFill>
            <a:schemeClr val="tx1"/>
          </a:solidFill>
          <a:latin typeface="Calibri" pitchFamily="34" charset="0"/>
        </a:defRPr>
      </a:lvl2pPr>
      <a:lvl3pPr marL="1143000" indent="-228600" algn="l" rtl="0" eaLnBrk="1" fontAlgn="base" hangingPunct="1">
        <a:spcBef>
          <a:spcPct val="20000"/>
        </a:spcBef>
        <a:spcAft>
          <a:spcPct val="0"/>
        </a:spcAft>
        <a:buSzPct val="80000"/>
        <a:buFont typeface="Wingdings" pitchFamily="2" charset="2"/>
        <a:buChar char="§"/>
        <a:defRPr sz="2000">
          <a:solidFill>
            <a:schemeClr val="tx1"/>
          </a:solidFill>
          <a:latin typeface="Calibri" pitchFamily="34" charset="0"/>
        </a:defRPr>
      </a:lvl3pPr>
      <a:lvl4pPr marL="1600200" indent="-228600" algn="l" rtl="0" eaLnBrk="1" fontAlgn="base" hangingPunct="1">
        <a:spcBef>
          <a:spcPct val="20000"/>
        </a:spcBef>
        <a:spcAft>
          <a:spcPct val="0"/>
        </a:spcAft>
        <a:buChar char="–"/>
        <a:defRPr sz="2000">
          <a:solidFill>
            <a:schemeClr val="tx1"/>
          </a:solidFill>
          <a:latin typeface="Calibri" pitchFamily="34" charset="0"/>
        </a:defRPr>
      </a:lvl4pPr>
      <a:lvl5pPr marL="2057400" indent="-228600" algn="l" rtl="0" eaLnBrk="1" fontAlgn="base" hangingPunct="1">
        <a:spcBef>
          <a:spcPct val="20000"/>
        </a:spcBef>
        <a:spcAft>
          <a:spcPct val="0"/>
        </a:spcAft>
        <a:buChar char="»"/>
        <a:defRPr sz="2000">
          <a:solidFill>
            <a:schemeClr val="tx1"/>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images.google.com.tr/imgres?imgurl=http://www.slkids.org/upload/images/library/slkids/homework.jpg&amp;imgrefurl=http://www.slkids.org/links_homework.aspx&amp;h=170&amp;w=170&amp;sz=19&amp;hl=tr&amp;sig2=Zq_tC23xc_GTpoooOt8nkA&amp;start=1&amp;tbnid=3A8agTzMCvfztM:&amp;tbnh=99&amp;tbnw=99&amp;ei=EfXbRb7kPIqgyQKc8d3yCA&amp;prev=/images?q=homework&amp;gbv=2&amp;svnum=10&amp;hl=tr&amp;sa=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images.google.com.tr/imgres?imgurl=http://www-old.norwichfreeacademy.com/pilot/graphics/zero_tolerance.jpg&amp;imgrefurl=http://www-old.norwichfreeacademy.com/pilot/zero_tolerance.html&amp;h=196&amp;w=200&amp;sz=14&amp;hl=tr&amp;sig2=zlesqzcmL9-NgNL9cAP15A&amp;start=11&amp;tbnid=F_puTQ4WlALgoM:&amp;tbnh=102&amp;tbnw=104&amp;ei=yfTbReauHqOwyAK-59mMCQ&amp;prev=/images?q=%22zero+tolerance%22&amp;gbv=2&amp;svnum=10&amp;hl=tr&amp;sa=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685800" y="1708150"/>
            <a:ext cx="7772400" cy="1470025"/>
          </a:xfrm>
        </p:spPr>
        <p:txBody>
          <a:bodyPr/>
          <a:lstStyle/>
          <a:p>
            <a:pPr marL="0" indent="0"/>
            <a:r>
              <a:rPr lang="en-US" dirty="0"/>
              <a:t>Introduction to Operating Systems</a:t>
            </a:r>
            <a:br>
              <a:rPr lang="en-US" dirty="0"/>
            </a:br>
            <a:endParaRPr lang="en-US" sz="2000" b="0" dirty="0"/>
          </a:p>
        </p:txBody>
      </p:sp>
    </p:spTree>
    <p:extLst>
      <p:ext uri="{BB962C8B-B14F-4D97-AF65-F5344CB8AC3E}">
        <p14:creationId xmlns:p14="http://schemas.microsoft.com/office/powerpoint/2010/main" val="13868377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1"/>
          <p:cNvGrpSpPr>
            <a:grpSpLocks/>
          </p:cNvGrpSpPr>
          <p:nvPr/>
        </p:nvGrpSpPr>
        <p:grpSpPr bwMode="auto">
          <a:xfrm>
            <a:off x="2983681" y="2187235"/>
            <a:ext cx="5531040" cy="3885120"/>
            <a:chOff x="2072" y="1221"/>
            <a:chExt cx="3841" cy="2698"/>
          </a:xfrm>
        </p:grpSpPr>
        <p:sp>
          <p:nvSpPr>
            <p:cNvPr id="22564" name="Line 2"/>
            <p:cNvSpPr>
              <a:spLocks noChangeShapeType="1"/>
            </p:cNvSpPr>
            <p:nvPr/>
          </p:nvSpPr>
          <p:spPr bwMode="auto">
            <a:xfrm>
              <a:off x="4189" y="2566"/>
              <a:ext cx="633" cy="1"/>
            </a:xfrm>
            <a:prstGeom prst="line">
              <a:avLst/>
            </a:prstGeom>
            <a:noFill/>
            <a:ln w="54720">
              <a:solidFill>
                <a:srgbClr val="2300DC"/>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sp>
          <p:nvSpPr>
            <p:cNvPr id="22565" name="Line 3"/>
            <p:cNvSpPr>
              <a:spLocks noChangeShapeType="1"/>
            </p:cNvSpPr>
            <p:nvPr/>
          </p:nvSpPr>
          <p:spPr bwMode="auto">
            <a:xfrm flipV="1">
              <a:off x="2118" y="2702"/>
              <a:ext cx="844" cy="666"/>
            </a:xfrm>
            <a:prstGeom prst="line">
              <a:avLst/>
            </a:prstGeom>
            <a:noFill/>
            <a:ln w="54720">
              <a:solidFill>
                <a:srgbClr val="2300DC"/>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sp>
          <p:nvSpPr>
            <p:cNvPr id="22566" name="Line 4"/>
            <p:cNvSpPr>
              <a:spLocks noChangeShapeType="1"/>
            </p:cNvSpPr>
            <p:nvPr/>
          </p:nvSpPr>
          <p:spPr bwMode="auto">
            <a:xfrm>
              <a:off x="2072" y="2136"/>
              <a:ext cx="896" cy="369"/>
            </a:xfrm>
            <a:prstGeom prst="line">
              <a:avLst/>
            </a:prstGeom>
            <a:noFill/>
            <a:ln w="54720">
              <a:solidFill>
                <a:srgbClr val="2300DC"/>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sp>
          <p:nvSpPr>
            <p:cNvPr id="22567" name="AutoShape 5"/>
            <p:cNvSpPr>
              <a:spLocks noChangeArrowheads="1"/>
            </p:cNvSpPr>
            <p:nvPr/>
          </p:nvSpPr>
          <p:spPr bwMode="auto">
            <a:xfrm>
              <a:off x="4844" y="2666"/>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68" name="AutoShape 6"/>
            <p:cNvSpPr>
              <a:spLocks noChangeArrowheads="1"/>
            </p:cNvSpPr>
            <p:nvPr/>
          </p:nvSpPr>
          <p:spPr bwMode="auto">
            <a:xfrm>
              <a:off x="4844" y="1867"/>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69" name="AutoShape 7"/>
            <p:cNvSpPr>
              <a:spLocks noChangeArrowheads="1"/>
            </p:cNvSpPr>
            <p:nvPr/>
          </p:nvSpPr>
          <p:spPr bwMode="auto">
            <a:xfrm>
              <a:off x="4844" y="3497"/>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0" name="AutoShape 8"/>
            <p:cNvSpPr>
              <a:spLocks noChangeArrowheads="1"/>
            </p:cNvSpPr>
            <p:nvPr/>
          </p:nvSpPr>
          <p:spPr bwMode="auto">
            <a:xfrm>
              <a:off x="4844" y="1483"/>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1" name="AutoShape 9"/>
            <p:cNvSpPr>
              <a:spLocks noChangeArrowheads="1"/>
            </p:cNvSpPr>
            <p:nvPr/>
          </p:nvSpPr>
          <p:spPr bwMode="auto">
            <a:xfrm>
              <a:off x="4844" y="2082"/>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2" name="AutoShape 10"/>
            <p:cNvSpPr>
              <a:spLocks noChangeArrowheads="1"/>
            </p:cNvSpPr>
            <p:nvPr/>
          </p:nvSpPr>
          <p:spPr bwMode="auto">
            <a:xfrm>
              <a:off x="4844" y="1621"/>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3" name="AutoShape 11"/>
            <p:cNvSpPr>
              <a:spLocks noChangeArrowheads="1"/>
            </p:cNvSpPr>
            <p:nvPr/>
          </p:nvSpPr>
          <p:spPr bwMode="auto">
            <a:xfrm>
              <a:off x="4844" y="3359"/>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4" name="AutoShape 12"/>
            <p:cNvSpPr>
              <a:spLocks noChangeArrowheads="1"/>
            </p:cNvSpPr>
            <p:nvPr/>
          </p:nvSpPr>
          <p:spPr bwMode="auto">
            <a:xfrm>
              <a:off x="4844" y="3635"/>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5" name="AutoShape 13"/>
            <p:cNvSpPr>
              <a:spLocks noChangeArrowheads="1"/>
            </p:cNvSpPr>
            <p:nvPr/>
          </p:nvSpPr>
          <p:spPr bwMode="auto">
            <a:xfrm>
              <a:off x="4844" y="2451"/>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6" name="AutoShape 14"/>
            <p:cNvSpPr>
              <a:spLocks noChangeArrowheads="1"/>
            </p:cNvSpPr>
            <p:nvPr/>
          </p:nvSpPr>
          <p:spPr bwMode="auto">
            <a:xfrm>
              <a:off x="4844" y="1221"/>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7" name="AutoShape 15"/>
            <p:cNvSpPr>
              <a:spLocks noChangeArrowheads="1"/>
            </p:cNvSpPr>
            <p:nvPr/>
          </p:nvSpPr>
          <p:spPr bwMode="auto">
            <a:xfrm>
              <a:off x="4844" y="1352"/>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8" name="AutoShape 16"/>
            <p:cNvSpPr>
              <a:spLocks noChangeArrowheads="1"/>
            </p:cNvSpPr>
            <p:nvPr/>
          </p:nvSpPr>
          <p:spPr bwMode="auto">
            <a:xfrm>
              <a:off x="4844" y="2982"/>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9" name="AutoShape 17"/>
            <p:cNvSpPr>
              <a:spLocks noChangeArrowheads="1"/>
            </p:cNvSpPr>
            <p:nvPr/>
          </p:nvSpPr>
          <p:spPr bwMode="auto">
            <a:xfrm>
              <a:off x="4844" y="2313"/>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80" name="AutoShape 18"/>
            <p:cNvSpPr>
              <a:spLocks noChangeArrowheads="1"/>
            </p:cNvSpPr>
            <p:nvPr/>
          </p:nvSpPr>
          <p:spPr bwMode="auto">
            <a:xfrm>
              <a:off x="4844" y="3120"/>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81" name="AutoShape 19"/>
            <p:cNvSpPr>
              <a:spLocks noChangeArrowheads="1"/>
            </p:cNvSpPr>
            <p:nvPr/>
          </p:nvSpPr>
          <p:spPr bwMode="auto">
            <a:xfrm>
              <a:off x="4844" y="3789"/>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sp>
        <p:nvSpPr>
          <p:cNvPr id="22530" name="Text Box 20"/>
          <p:cNvSpPr txBox="1">
            <a:spLocks noChangeArrowheads="1"/>
          </p:cNvSpPr>
          <p:nvPr/>
        </p:nvSpPr>
        <p:spPr bwMode="auto">
          <a:xfrm>
            <a:off x="702721" y="361"/>
            <a:ext cx="7529760" cy="52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endParaRPr lang="en-GB" altLang="en-US" sz="2903" dirty="0">
              <a:solidFill>
                <a:srgbClr val="993333"/>
              </a:solidFill>
              <a:latin typeface="Luxi Sans" charset="0"/>
            </a:endParaRPr>
          </a:p>
        </p:txBody>
      </p:sp>
      <p:sp>
        <p:nvSpPr>
          <p:cNvPr id="22531" name="Text Box 21"/>
          <p:cNvSpPr txBox="1">
            <a:spLocks noChangeArrowheads="1"/>
          </p:cNvSpPr>
          <p:nvPr/>
        </p:nvSpPr>
        <p:spPr bwMode="auto">
          <a:xfrm>
            <a:off x="74881" y="583561"/>
            <a:ext cx="8428320" cy="438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288925" indent="-180975">
              <a:lnSpc>
                <a:spcPct val="92000"/>
              </a:lnSpc>
              <a:spcBef>
                <a:spcPts val="2313"/>
              </a:spcBef>
              <a:spcAft>
                <a:spcPts val="575"/>
              </a:spcAft>
              <a:buClr>
                <a:srgbClr val="993333"/>
              </a:buClr>
              <a:buSzPct val="45000"/>
              <a:buFont typeface="Wingdings" charset="2"/>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400">
                <a:solidFill>
                  <a:srgbClr val="000000"/>
                </a:solidFill>
                <a:latin typeface="Arial" charset="0"/>
                <a:ea typeface="MS Gothic" charset="-128"/>
                <a:cs typeface="MS Gothic" charset="-128"/>
              </a:defRPr>
            </a:lvl1pPr>
            <a:lvl2pPr marL="757238"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9pPr>
          </a:lstStyle>
          <a:p>
            <a:pPr eaLnBrk="1">
              <a:lnSpc>
                <a:spcPct val="96000"/>
              </a:lnSpc>
              <a:buFont typeface="Wingdings" charset="2"/>
              <a:buChar char=""/>
            </a:pPr>
            <a:endParaRPr lang="en-GB" altLang="en-US" sz="1633" dirty="0"/>
          </a:p>
        </p:txBody>
      </p:sp>
      <p:grpSp>
        <p:nvGrpSpPr>
          <p:cNvPr id="22532" name="Group 22"/>
          <p:cNvGrpSpPr>
            <a:grpSpLocks/>
          </p:cNvGrpSpPr>
          <p:nvPr/>
        </p:nvGrpSpPr>
        <p:grpSpPr bwMode="auto">
          <a:xfrm>
            <a:off x="488161" y="4956355"/>
            <a:ext cx="2633760" cy="629280"/>
            <a:chOff x="339" y="3144"/>
            <a:chExt cx="1829" cy="437"/>
          </a:xfrm>
        </p:grpSpPr>
        <p:sp>
          <p:nvSpPr>
            <p:cNvPr id="22555" name="AutoShape 23"/>
            <p:cNvSpPr>
              <a:spLocks noChangeArrowheads="1"/>
            </p:cNvSpPr>
            <p:nvPr/>
          </p:nvSpPr>
          <p:spPr bwMode="auto">
            <a:xfrm>
              <a:off x="339" y="3144"/>
              <a:ext cx="1830" cy="438"/>
            </a:xfrm>
            <a:prstGeom prst="roundRect">
              <a:avLst>
                <a:gd name="adj" fmla="val 227"/>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nvGrpSpPr>
            <p:cNvPr id="22556" name="Group 24"/>
            <p:cNvGrpSpPr>
              <a:grpSpLocks/>
            </p:cNvGrpSpPr>
            <p:nvPr/>
          </p:nvGrpSpPr>
          <p:grpSpPr bwMode="auto">
            <a:xfrm>
              <a:off x="498" y="3290"/>
              <a:ext cx="1564" cy="172"/>
              <a:chOff x="498" y="3290"/>
              <a:chExt cx="1564" cy="172"/>
            </a:xfrm>
          </p:grpSpPr>
          <p:sp>
            <p:nvSpPr>
              <p:cNvPr id="22561" name="Text Box 25"/>
              <p:cNvSpPr txBox="1">
                <a:spLocks noChangeArrowheads="1"/>
              </p:cNvSpPr>
              <p:nvPr/>
            </p:nvSpPr>
            <p:spPr bwMode="auto">
              <a:xfrm>
                <a:off x="498" y="3290"/>
                <a:ext cx="3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Code</a:t>
                </a:r>
              </a:p>
            </p:txBody>
          </p:sp>
          <p:sp>
            <p:nvSpPr>
              <p:cNvPr id="22562" name="Text Box 26"/>
              <p:cNvSpPr txBox="1">
                <a:spLocks noChangeArrowheads="1"/>
              </p:cNvSpPr>
              <p:nvPr/>
            </p:nvSpPr>
            <p:spPr bwMode="auto">
              <a:xfrm>
                <a:off x="1077" y="3290"/>
                <a:ext cx="3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Data</a:t>
                </a:r>
              </a:p>
            </p:txBody>
          </p:sp>
          <p:sp>
            <p:nvSpPr>
              <p:cNvPr id="22563" name="Text Box 27"/>
              <p:cNvSpPr txBox="1">
                <a:spLocks noChangeArrowheads="1"/>
              </p:cNvSpPr>
              <p:nvPr/>
            </p:nvSpPr>
            <p:spPr bwMode="auto">
              <a:xfrm>
                <a:off x="1687" y="3290"/>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Stack</a:t>
                </a:r>
              </a:p>
            </p:txBody>
          </p:sp>
        </p:grpSp>
        <p:grpSp>
          <p:nvGrpSpPr>
            <p:cNvPr id="22557" name="Group 28"/>
            <p:cNvGrpSpPr>
              <a:grpSpLocks/>
            </p:cNvGrpSpPr>
            <p:nvPr/>
          </p:nvGrpSpPr>
          <p:grpSpPr bwMode="auto">
            <a:xfrm>
              <a:off x="498" y="3290"/>
              <a:ext cx="1564" cy="172"/>
              <a:chOff x="498" y="3290"/>
              <a:chExt cx="1564" cy="172"/>
            </a:xfrm>
          </p:grpSpPr>
          <p:sp>
            <p:nvSpPr>
              <p:cNvPr id="22558" name="Text Box 29"/>
              <p:cNvSpPr txBox="1">
                <a:spLocks noChangeArrowheads="1"/>
              </p:cNvSpPr>
              <p:nvPr/>
            </p:nvSpPr>
            <p:spPr bwMode="auto">
              <a:xfrm>
                <a:off x="498" y="3290"/>
                <a:ext cx="3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Code</a:t>
                </a:r>
              </a:p>
            </p:txBody>
          </p:sp>
          <p:sp>
            <p:nvSpPr>
              <p:cNvPr id="22559" name="Text Box 30"/>
              <p:cNvSpPr txBox="1">
                <a:spLocks noChangeArrowheads="1"/>
              </p:cNvSpPr>
              <p:nvPr/>
            </p:nvSpPr>
            <p:spPr bwMode="auto">
              <a:xfrm>
                <a:off x="1077" y="3290"/>
                <a:ext cx="3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Data</a:t>
                </a:r>
              </a:p>
            </p:txBody>
          </p:sp>
          <p:sp>
            <p:nvSpPr>
              <p:cNvPr id="22560" name="Text Box 31"/>
              <p:cNvSpPr txBox="1">
                <a:spLocks noChangeArrowheads="1"/>
              </p:cNvSpPr>
              <p:nvPr/>
            </p:nvSpPr>
            <p:spPr bwMode="auto">
              <a:xfrm>
                <a:off x="1687" y="3290"/>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Stack</a:t>
                </a:r>
              </a:p>
            </p:txBody>
          </p:sp>
        </p:grpSp>
      </p:grpSp>
      <p:grpSp>
        <p:nvGrpSpPr>
          <p:cNvPr id="22533" name="Group 32"/>
          <p:cNvGrpSpPr>
            <a:grpSpLocks/>
          </p:cNvGrpSpPr>
          <p:nvPr/>
        </p:nvGrpSpPr>
        <p:grpSpPr bwMode="auto">
          <a:xfrm>
            <a:off x="444961" y="3152035"/>
            <a:ext cx="2633760" cy="629280"/>
            <a:chOff x="309" y="1891"/>
            <a:chExt cx="1829" cy="437"/>
          </a:xfrm>
        </p:grpSpPr>
        <p:sp>
          <p:nvSpPr>
            <p:cNvPr id="22546" name="AutoShape 33"/>
            <p:cNvSpPr>
              <a:spLocks noChangeArrowheads="1"/>
            </p:cNvSpPr>
            <p:nvPr/>
          </p:nvSpPr>
          <p:spPr bwMode="auto">
            <a:xfrm>
              <a:off x="309" y="1891"/>
              <a:ext cx="1830" cy="438"/>
            </a:xfrm>
            <a:prstGeom prst="roundRect">
              <a:avLst>
                <a:gd name="adj" fmla="val 227"/>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nvGrpSpPr>
            <p:cNvPr id="22547" name="Group 34"/>
            <p:cNvGrpSpPr>
              <a:grpSpLocks/>
            </p:cNvGrpSpPr>
            <p:nvPr/>
          </p:nvGrpSpPr>
          <p:grpSpPr bwMode="auto">
            <a:xfrm>
              <a:off x="467" y="2037"/>
              <a:ext cx="1564" cy="172"/>
              <a:chOff x="467" y="2037"/>
              <a:chExt cx="1564" cy="172"/>
            </a:xfrm>
          </p:grpSpPr>
          <p:sp>
            <p:nvSpPr>
              <p:cNvPr id="22552" name="Text Box 35"/>
              <p:cNvSpPr txBox="1">
                <a:spLocks noChangeArrowheads="1"/>
              </p:cNvSpPr>
              <p:nvPr/>
            </p:nvSpPr>
            <p:spPr bwMode="auto">
              <a:xfrm>
                <a:off x="467" y="2037"/>
                <a:ext cx="3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Code</a:t>
                </a:r>
              </a:p>
            </p:txBody>
          </p:sp>
          <p:sp>
            <p:nvSpPr>
              <p:cNvPr id="22553" name="Text Box 36"/>
              <p:cNvSpPr txBox="1">
                <a:spLocks noChangeArrowheads="1"/>
              </p:cNvSpPr>
              <p:nvPr/>
            </p:nvSpPr>
            <p:spPr bwMode="auto">
              <a:xfrm>
                <a:off x="1046" y="2037"/>
                <a:ext cx="3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Data</a:t>
                </a:r>
              </a:p>
            </p:txBody>
          </p:sp>
          <p:sp>
            <p:nvSpPr>
              <p:cNvPr id="22554" name="Text Box 37"/>
              <p:cNvSpPr txBox="1">
                <a:spLocks noChangeArrowheads="1"/>
              </p:cNvSpPr>
              <p:nvPr/>
            </p:nvSpPr>
            <p:spPr bwMode="auto">
              <a:xfrm>
                <a:off x="1656" y="2037"/>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Stack</a:t>
                </a:r>
              </a:p>
            </p:txBody>
          </p:sp>
        </p:grpSp>
        <p:grpSp>
          <p:nvGrpSpPr>
            <p:cNvPr id="22548" name="Group 38"/>
            <p:cNvGrpSpPr>
              <a:grpSpLocks/>
            </p:cNvGrpSpPr>
            <p:nvPr/>
          </p:nvGrpSpPr>
          <p:grpSpPr bwMode="auto">
            <a:xfrm>
              <a:off x="467" y="2037"/>
              <a:ext cx="1564" cy="172"/>
              <a:chOff x="467" y="2037"/>
              <a:chExt cx="1564" cy="172"/>
            </a:xfrm>
          </p:grpSpPr>
          <p:sp>
            <p:nvSpPr>
              <p:cNvPr id="22549" name="Text Box 39"/>
              <p:cNvSpPr txBox="1">
                <a:spLocks noChangeArrowheads="1"/>
              </p:cNvSpPr>
              <p:nvPr/>
            </p:nvSpPr>
            <p:spPr bwMode="auto">
              <a:xfrm>
                <a:off x="467" y="2037"/>
                <a:ext cx="3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Code</a:t>
                </a:r>
              </a:p>
            </p:txBody>
          </p:sp>
          <p:sp>
            <p:nvSpPr>
              <p:cNvPr id="22550" name="Text Box 40"/>
              <p:cNvSpPr txBox="1">
                <a:spLocks noChangeArrowheads="1"/>
              </p:cNvSpPr>
              <p:nvPr/>
            </p:nvSpPr>
            <p:spPr bwMode="auto">
              <a:xfrm>
                <a:off x="1046" y="2037"/>
                <a:ext cx="3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Data</a:t>
                </a:r>
              </a:p>
            </p:txBody>
          </p:sp>
          <p:sp>
            <p:nvSpPr>
              <p:cNvPr id="22551" name="Text Box 41"/>
              <p:cNvSpPr txBox="1">
                <a:spLocks noChangeArrowheads="1"/>
              </p:cNvSpPr>
              <p:nvPr/>
            </p:nvSpPr>
            <p:spPr bwMode="auto">
              <a:xfrm>
                <a:off x="1656" y="2037"/>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Stack</a:t>
                </a:r>
              </a:p>
            </p:txBody>
          </p:sp>
        </p:grpSp>
      </p:grpSp>
      <p:grpSp>
        <p:nvGrpSpPr>
          <p:cNvPr id="22534" name="Group 42"/>
          <p:cNvGrpSpPr>
            <a:grpSpLocks/>
          </p:cNvGrpSpPr>
          <p:nvPr/>
        </p:nvGrpSpPr>
        <p:grpSpPr bwMode="auto">
          <a:xfrm>
            <a:off x="6976801" y="1821475"/>
            <a:ext cx="1736640" cy="4661280"/>
            <a:chOff x="4845" y="967"/>
            <a:chExt cx="1206" cy="3237"/>
          </a:xfrm>
        </p:grpSpPr>
        <p:sp>
          <p:nvSpPr>
            <p:cNvPr id="22544" name="AutoShape 43"/>
            <p:cNvSpPr>
              <a:spLocks noChangeArrowheads="1"/>
            </p:cNvSpPr>
            <p:nvPr/>
          </p:nvSpPr>
          <p:spPr bwMode="auto">
            <a:xfrm>
              <a:off x="4845" y="1213"/>
              <a:ext cx="1069" cy="2992"/>
            </a:xfrm>
            <a:prstGeom prst="roundRect">
              <a:avLst>
                <a:gd name="adj" fmla="val 93"/>
              </a:avLst>
            </a:prstGeom>
            <a:noFill/>
            <a:ln w="18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45" name="Text Box 44"/>
            <p:cNvSpPr txBox="1">
              <a:spLocks noChangeArrowheads="1"/>
            </p:cNvSpPr>
            <p:nvPr/>
          </p:nvSpPr>
          <p:spPr bwMode="auto">
            <a:xfrm>
              <a:off x="4932" y="967"/>
              <a:ext cx="112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Physical RAM</a:t>
              </a:r>
            </a:p>
          </p:txBody>
        </p:sp>
      </p:grpSp>
      <p:grpSp>
        <p:nvGrpSpPr>
          <p:cNvPr id="22535" name="Group 45"/>
          <p:cNvGrpSpPr>
            <a:grpSpLocks/>
          </p:cNvGrpSpPr>
          <p:nvPr/>
        </p:nvGrpSpPr>
        <p:grpSpPr bwMode="auto">
          <a:xfrm>
            <a:off x="4285441" y="3792834"/>
            <a:ext cx="1788480" cy="662400"/>
            <a:chOff x="2976" y="2336"/>
            <a:chExt cx="1242" cy="460"/>
          </a:xfrm>
        </p:grpSpPr>
        <p:sp>
          <p:nvSpPr>
            <p:cNvPr id="11310" name="AutoShape 46"/>
            <p:cNvSpPr>
              <a:spLocks noChangeArrowheads="1"/>
            </p:cNvSpPr>
            <p:nvPr/>
          </p:nvSpPr>
          <p:spPr bwMode="auto">
            <a:xfrm>
              <a:off x="2976" y="2336"/>
              <a:ext cx="1243" cy="461"/>
            </a:xfrm>
            <a:prstGeom prst="roundRect">
              <a:avLst>
                <a:gd name="adj" fmla="val 213"/>
              </a:avLst>
            </a:prstGeom>
            <a:solidFill>
              <a:srgbClr val="B80047"/>
            </a:solidFill>
            <a:ln w="9360">
              <a:solidFill>
                <a:srgbClr val="000000"/>
              </a:solidFill>
              <a:miter lim="800000"/>
              <a:headEnd/>
              <a:tailEnd/>
            </a:ln>
            <a:effectLst>
              <a:outerShdw blurRad="63500" dist="152735" dir="2700000" algn="ctr" rotWithShape="0">
                <a:srgbClr val="000000">
                  <a:alpha val="74997"/>
                </a:srgbClr>
              </a:outerShdw>
            </a:effectLst>
          </p:spPr>
          <p:txBody>
            <a:bodyPr wrap="none" anchor="ctr"/>
            <a:lstStyle/>
            <a:p>
              <a:pPr eaLnBrk="1">
                <a:lnSpc>
                  <a:spcPct val="96000"/>
                </a:lnSpc>
                <a:buClr>
                  <a:srgbClr val="000000"/>
                </a:buClr>
                <a:buSzPct val="45000"/>
                <a:buFont typeface="Wingdings" charset="2"/>
                <a:buNone/>
              </a:pPr>
              <a:endParaRPr lang="en-US" altLang="en-US" sz="2177"/>
            </a:p>
          </p:txBody>
        </p:sp>
        <p:sp>
          <p:nvSpPr>
            <p:cNvPr id="22543" name="Text Box 47"/>
            <p:cNvSpPr txBox="1">
              <a:spLocks noChangeArrowheads="1"/>
            </p:cNvSpPr>
            <p:nvPr/>
          </p:nvSpPr>
          <p:spPr bwMode="auto">
            <a:xfrm>
              <a:off x="3218" y="2482"/>
              <a:ext cx="77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latin typeface="Luxi Sans" charset="0"/>
                </a:rPr>
                <a:t>VM System</a:t>
              </a:r>
            </a:p>
          </p:txBody>
        </p:sp>
      </p:grpSp>
      <p:grpSp>
        <p:nvGrpSpPr>
          <p:cNvPr id="22536" name="Group 48"/>
          <p:cNvGrpSpPr>
            <a:grpSpLocks/>
          </p:cNvGrpSpPr>
          <p:nvPr/>
        </p:nvGrpSpPr>
        <p:grpSpPr bwMode="auto">
          <a:xfrm>
            <a:off x="4308481" y="5039875"/>
            <a:ext cx="2645280" cy="1251360"/>
            <a:chOff x="2992" y="3202"/>
            <a:chExt cx="1837" cy="869"/>
          </a:xfrm>
        </p:grpSpPr>
        <p:sp>
          <p:nvSpPr>
            <p:cNvPr id="22539" name="Text Box 49"/>
            <p:cNvSpPr txBox="1">
              <a:spLocks noChangeArrowheads="1"/>
            </p:cNvSpPr>
            <p:nvPr/>
          </p:nvSpPr>
          <p:spPr bwMode="auto">
            <a:xfrm>
              <a:off x="2992" y="3898"/>
              <a:ext cx="11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Swap out to disk</a:t>
              </a:r>
            </a:p>
          </p:txBody>
        </p:sp>
        <p:sp>
          <p:nvSpPr>
            <p:cNvPr id="22540" name="Line 50"/>
            <p:cNvSpPr>
              <a:spLocks noChangeShapeType="1"/>
            </p:cNvSpPr>
            <p:nvPr/>
          </p:nvSpPr>
          <p:spPr bwMode="auto">
            <a:xfrm flipH="1">
              <a:off x="3849" y="3598"/>
              <a:ext cx="982" cy="8"/>
            </a:xfrm>
            <a:prstGeom prst="line">
              <a:avLst/>
            </a:prstGeom>
            <a:noFill/>
            <a:ln w="54720">
              <a:solidFill>
                <a:srgbClr val="2300DC"/>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pic>
          <p:nvPicPr>
            <p:cNvPr id="22541"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 y="3202"/>
              <a:ext cx="626"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2537"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81" y="2122435"/>
            <a:ext cx="1069920" cy="94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538"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6321" y="3945475"/>
            <a:ext cx="936000" cy="94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itle 1"/>
          <p:cNvSpPr>
            <a:spLocks noGrp="1"/>
          </p:cNvSpPr>
          <p:nvPr>
            <p:ph type="title"/>
          </p:nvPr>
        </p:nvSpPr>
        <p:spPr/>
        <p:txBody>
          <a:bodyPr/>
          <a:lstStyle/>
          <a:p>
            <a:r>
              <a:rPr lang="tr-TR" dirty="0" err="1"/>
              <a:t>Another</a:t>
            </a:r>
            <a:r>
              <a:rPr lang="tr-TR" dirty="0"/>
              <a:t> OS </a:t>
            </a:r>
            <a:r>
              <a:rPr lang="tr-TR" dirty="0" err="1"/>
              <a:t>Function</a:t>
            </a:r>
            <a:r>
              <a:rPr lang="tr-TR" dirty="0"/>
              <a:t>: Virtual Memory</a:t>
            </a:r>
            <a:br>
              <a:rPr lang="tr-TR" dirty="0"/>
            </a:br>
            <a:endParaRPr lang="tr-TR" dirty="0"/>
          </a:p>
        </p:txBody>
      </p:sp>
      <p:sp>
        <p:nvSpPr>
          <p:cNvPr id="3" name="Content Placeholder 2"/>
          <p:cNvSpPr>
            <a:spLocks noGrp="1"/>
          </p:cNvSpPr>
          <p:nvPr>
            <p:ph idx="1"/>
          </p:nvPr>
        </p:nvSpPr>
        <p:spPr>
          <a:xfrm>
            <a:off x="317168" y="919996"/>
            <a:ext cx="7896225" cy="778125"/>
          </a:xfrm>
        </p:spPr>
        <p:txBody>
          <a:bodyPr/>
          <a:lstStyle/>
          <a:p>
            <a:pPr>
              <a:lnSpc>
                <a:spcPct val="96000"/>
              </a:lnSpc>
              <a:buFont typeface="Wingdings" charset="2"/>
              <a:buChar char=""/>
            </a:pPr>
            <a:r>
              <a:rPr lang="en-GB" altLang="en-US" sz="2177" dirty="0"/>
              <a:t>Give every application the illusion of having infinite memory</a:t>
            </a:r>
          </a:p>
          <a:p>
            <a:pPr lvl="1">
              <a:lnSpc>
                <a:spcPct val="96000"/>
              </a:lnSpc>
            </a:pPr>
            <a:r>
              <a:rPr lang="en-GB" altLang="en-US" sz="1633" dirty="0"/>
              <a:t>And, that it can access any memory address it likes!</a:t>
            </a:r>
          </a:p>
          <a:p>
            <a:pPr lvl="1">
              <a:lnSpc>
                <a:spcPct val="96000"/>
              </a:lnSpc>
            </a:pPr>
            <a:r>
              <a:rPr lang="en-GB" altLang="en-US" sz="1633" dirty="0"/>
              <a:t>In reality, RAM is split across multiple applications</a:t>
            </a:r>
          </a:p>
          <a:p>
            <a:endParaRPr lang="tr-TR" dirty="0"/>
          </a:p>
        </p:txBody>
      </p:sp>
    </p:spTree>
    <p:extLst>
      <p:ext uri="{BB962C8B-B14F-4D97-AF65-F5344CB8AC3E}">
        <p14:creationId xmlns:p14="http://schemas.microsoft.com/office/powerpoint/2010/main" val="7833737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More</a:t>
            </a:r>
            <a:r>
              <a:rPr lang="tr-TR" dirty="0"/>
              <a:t> OS </a:t>
            </a:r>
            <a:r>
              <a:rPr lang="tr-TR" dirty="0" err="1"/>
              <a:t>Functions</a:t>
            </a:r>
            <a:endParaRPr lang="tr-TR" dirty="0"/>
          </a:p>
        </p:txBody>
      </p:sp>
      <p:sp>
        <p:nvSpPr>
          <p:cNvPr id="3" name="Content Placeholder 2"/>
          <p:cNvSpPr>
            <a:spLocks noGrp="1"/>
          </p:cNvSpPr>
          <p:nvPr>
            <p:ph idx="1"/>
          </p:nvPr>
        </p:nvSpPr>
        <p:spPr/>
        <p:txBody>
          <a:bodyPr/>
          <a:lstStyle/>
          <a:p>
            <a:r>
              <a:rPr lang="en-GB" altLang="en-US" sz="2177" dirty="0"/>
              <a:t>Multiprocessor support</a:t>
            </a:r>
          </a:p>
          <a:p>
            <a:pPr lvl="1"/>
            <a:r>
              <a:rPr lang="en-GB" altLang="en-US" sz="1633" dirty="0"/>
              <a:t>Modern systems have multiple CPUs</a:t>
            </a:r>
          </a:p>
          <a:p>
            <a:pPr lvl="1"/>
            <a:r>
              <a:rPr lang="en-GB" altLang="en-US" sz="1633" dirty="0"/>
              <a:t>Can run multiple applications (or </a:t>
            </a:r>
            <a:r>
              <a:rPr lang="en-GB" altLang="en-US" sz="1633" i="1" dirty="0"/>
              <a:t>threads</a:t>
            </a:r>
            <a:r>
              <a:rPr lang="en-GB" altLang="en-US" sz="1633" dirty="0"/>
              <a:t> within applications) in parallel</a:t>
            </a:r>
          </a:p>
          <a:p>
            <a:pPr lvl="1"/>
            <a:r>
              <a:rPr lang="en-GB" altLang="en-US" sz="1633" dirty="0"/>
              <a:t>OS must ensure that memory and cache contents are consistent across CPUs</a:t>
            </a:r>
          </a:p>
          <a:p>
            <a:r>
              <a:rPr lang="en-GB" altLang="en-US" sz="2177" dirty="0" err="1"/>
              <a:t>Filesystems</a:t>
            </a:r>
            <a:endParaRPr lang="en-GB" altLang="en-US" sz="2177" dirty="0"/>
          </a:p>
          <a:p>
            <a:pPr lvl="1"/>
            <a:r>
              <a:rPr lang="en-GB" altLang="en-US" sz="1633" dirty="0"/>
              <a:t>Real disks have a hairy, sector-based access model</a:t>
            </a:r>
          </a:p>
          <a:p>
            <a:pPr lvl="1"/>
            <a:r>
              <a:rPr lang="en-GB" altLang="en-US" sz="1633" dirty="0"/>
              <a:t>User applications see flat files arranged in a hierarchical namespace</a:t>
            </a:r>
          </a:p>
          <a:p>
            <a:pPr>
              <a:buFont typeface="Wingdings" charset="2"/>
              <a:buChar char=""/>
            </a:pPr>
            <a:r>
              <a:rPr lang="en-GB" altLang="en-US" sz="2177" dirty="0"/>
              <a:t>Network protocols</a:t>
            </a:r>
          </a:p>
          <a:p>
            <a:pPr lvl="1"/>
            <a:r>
              <a:rPr lang="en-GB" altLang="en-US" sz="1633" dirty="0"/>
              <a:t>Network interface hardware operates on the level of unreliable packets</a:t>
            </a:r>
          </a:p>
          <a:p>
            <a:pPr lvl="1"/>
            <a:r>
              <a:rPr lang="en-GB" altLang="en-US" sz="1633" dirty="0"/>
              <a:t>User apps see a (potentially reliable) byte-stream </a:t>
            </a:r>
            <a:r>
              <a:rPr lang="en-GB" altLang="en-US" sz="1633" i="1" dirty="0">
                <a:solidFill>
                  <a:srgbClr val="993333"/>
                </a:solidFill>
              </a:rPr>
              <a:t>socket</a:t>
            </a:r>
          </a:p>
          <a:p>
            <a:pPr>
              <a:buFont typeface="Wingdings" charset="2"/>
              <a:buChar char=""/>
            </a:pPr>
            <a:r>
              <a:rPr lang="en-GB" altLang="en-US" sz="2177" dirty="0"/>
              <a:t>Security and protection</a:t>
            </a:r>
          </a:p>
          <a:p>
            <a:pPr lvl="1"/>
            <a:r>
              <a:rPr lang="en-GB" altLang="en-US" sz="1633" dirty="0"/>
              <a:t>Prevent multiple apps from interfering with each other and with normal system operation</a:t>
            </a:r>
          </a:p>
          <a:p>
            <a:endParaRPr lang="en-GB" altLang="en-US" sz="1633" dirty="0"/>
          </a:p>
          <a:p>
            <a:endParaRPr lang="tr-TR" dirty="0"/>
          </a:p>
        </p:txBody>
      </p:sp>
    </p:spTree>
    <p:extLst>
      <p:ext uri="{BB962C8B-B14F-4D97-AF65-F5344CB8AC3E}">
        <p14:creationId xmlns:p14="http://schemas.microsoft.com/office/powerpoint/2010/main" val="103847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Why</a:t>
            </a:r>
            <a:r>
              <a:rPr lang="tr-TR" dirty="0"/>
              <a:t> </a:t>
            </a:r>
            <a:r>
              <a:rPr lang="tr-TR" dirty="0" err="1"/>
              <a:t>bother</a:t>
            </a:r>
            <a:r>
              <a:rPr lang="tr-TR" dirty="0"/>
              <a:t> </a:t>
            </a:r>
            <a:r>
              <a:rPr lang="tr-TR" dirty="0" err="1"/>
              <a:t>with</a:t>
            </a:r>
            <a:r>
              <a:rPr lang="tr-TR" dirty="0"/>
              <a:t> an OS?</a:t>
            </a:r>
          </a:p>
        </p:txBody>
      </p:sp>
      <p:sp>
        <p:nvSpPr>
          <p:cNvPr id="3" name="Content Placeholder 2"/>
          <p:cNvSpPr>
            <a:spLocks noGrp="1"/>
          </p:cNvSpPr>
          <p:nvPr>
            <p:ph idx="1"/>
          </p:nvPr>
        </p:nvSpPr>
        <p:spPr/>
        <p:txBody>
          <a:bodyPr/>
          <a:lstStyle/>
          <a:p>
            <a:pPr>
              <a:lnSpc>
                <a:spcPct val="96000"/>
              </a:lnSpc>
              <a:buFont typeface="Wingdings" charset="2"/>
              <a:buChar char=""/>
            </a:pPr>
            <a:r>
              <a:rPr lang="en-GB" altLang="en-US" sz="2177" dirty="0"/>
              <a:t>Not just to give Slashdot readers something to argue about...</a:t>
            </a:r>
          </a:p>
          <a:p>
            <a:pPr>
              <a:lnSpc>
                <a:spcPct val="96000"/>
              </a:lnSpc>
              <a:buFont typeface="Wingdings" charset="2"/>
              <a:buChar char=""/>
            </a:pPr>
            <a:r>
              <a:rPr lang="en-GB" altLang="en-US" sz="2177" dirty="0"/>
              <a:t>Abstract away messy details of hardware</a:t>
            </a:r>
          </a:p>
          <a:p>
            <a:pPr lvl="1">
              <a:lnSpc>
                <a:spcPct val="96000"/>
              </a:lnSpc>
            </a:pPr>
            <a:r>
              <a:rPr lang="en-GB" altLang="en-US" sz="1633" dirty="0"/>
              <a:t>Give apps a nice clean view of the system</a:t>
            </a:r>
          </a:p>
          <a:p>
            <a:pPr lvl="1">
              <a:lnSpc>
                <a:spcPct val="96000"/>
              </a:lnSpc>
            </a:pPr>
            <a:r>
              <a:rPr lang="en-GB" altLang="en-US" sz="1633" dirty="0"/>
              <a:t>Save programmers a lot of trouble when building applications </a:t>
            </a:r>
          </a:p>
          <a:p>
            <a:pPr lvl="1">
              <a:lnSpc>
                <a:spcPct val="96000"/>
              </a:lnSpc>
            </a:pPr>
            <a:r>
              <a:rPr lang="en-GB" altLang="en-US" sz="1633" dirty="0"/>
              <a:t>Allow apps to be ported across a wide range of hardware platforms</a:t>
            </a:r>
          </a:p>
          <a:p>
            <a:pPr>
              <a:lnSpc>
                <a:spcPct val="96000"/>
              </a:lnSpc>
              <a:buFont typeface="Wingdings" charset="2"/>
              <a:buChar char=""/>
            </a:pPr>
            <a:r>
              <a:rPr lang="en-GB" altLang="en-US" sz="2177" dirty="0"/>
              <a:t>Safety!</a:t>
            </a:r>
          </a:p>
          <a:p>
            <a:pPr lvl="1">
              <a:lnSpc>
                <a:spcPct val="96000"/>
              </a:lnSpc>
            </a:pPr>
            <a:r>
              <a:rPr lang="en-GB" altLang="en-US" sz="1633" dirty="0"/>
              <a:t>Don't let applications run amok – keep them in a “sandbox”</a:t>
            </a:r>
          </a:p>
          <a:p>
            <a:pPr lvl="1">
              <a:lnSpc>
                <a:spcPct val="96000"/>
              </a:lnSpc>
            </a:pPr>
            <a:r>
              <a:rPr lang="en-GB" altLang="en-US" sz="1633" dirty="0"/>
              <a:t>e.g., Access to unallocated memory address crashes only the program, not the whole system</a:t>
            </a:r>
          </a:p>
          <a:p>
            <a:pPr lvl="2">
              <a:lnSpc>
                <a:spcPct val="83000"/>
              </a:lnSpc>
            </a:pPr>
            <a:r>
              <a:rPr lang="en-GB" altLang="en-US" sz="1633" dirty="0">
                <a:latin typeface="Courier New" charset="0"/>
              </a:rPr>
              <a:t>Segmentation fault – core dumped</a:t>
            </a:r>
          </a:p>
          <a:p>
            <a:pPr>
              <a:lnSpc>
                <a:spcPct val="96000"/>
              </a:lnSpc>
              <a:buFont typeface="Wingdings" charset="2"/>
              <a:buChar char=""/>
            </a:pPr>
            <a:r>
              <a:rPr lang="en-GB" altLang="en-US" sz="2177" dirty="0"/>
              <a:t>Efficiency</a:t>
            </a:r>
          </a:p>
          <a:p>
            <a:pPr lvl="1">
              <a:lnSpc>
                <a:spcPct val="96000"/>
              </a:lnSpc>
            </a:pPr>
            <a:r>
              <a:rPr lang="en-GB" altLang="en-US" sz="1633" dirty="0"/>
              <a:t>Share one machine across many different apps: concurrent execution</a:t>
            </a:r>
          </a:p>
          <a:p>
            <a:pPr lvl="1">
              <a:lnSpc>
                <a:spcPct val="96000"/>
              </a:lnSpc>
            </a:pPr>
            <a:r>
              <a:rPr lang="en-GB" altLang="en-US" sz="1633" dirty="0"/>
              <a:t>You would be surprised how much slack there is in a typical computer system</a:t>
            </a:r>
          </a:p>
          <a:p>
            <a:endParaRPr lang="tr-TR" dirty="0"/>
          </a:p>
        </p:txBody>
      </p:sp>
    </p:spTree>
    <p:extLst>
      <p:ext uri="{BB962C8B-B14F-4D97-AF65-F5344CB8AC3E}">
        <p14:creationId xmlns:p14="http://schemas.microsoft.com/office/powerpoint/2010/main" val="966735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p:txBody>
          <a:bodyPr/>
          <a:lstStyle/>
          <a:p>
            <a:pPr>
              <a:lnSpc>
                <a:spcPct val="96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Why study operating systems?</a:t>
            </a:r>
          </a:p>
        </p:txBody>
      </p:sp>
      <p:sp>
        <p:nvSpPr>
          <p:cNvPr id="30722" name="Rectangle 2"/>
          <p:cNvSpPr>
            <a:spLocks noGrp="1" noChangeArrowheads="1"/>
          </p:cNvSpPr>
          <p:nvPr>
            <p:ph idx="1"/>
          </p:nvPr>
        </p:nvSpPr>
        <p:spPr/>
        <p:txBody>
          <a:bodyPr>
            <a:normAutofit fontScale="92500"/>
          </a:bodyPr>
          <a:lstStyle/>
          <a:p>
            <a:pPr>
              <a:lnSpc>
                <a:spcPct val="96000"/>
              </a:lnSpc>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Most people will never write one from scratch...</a:t>
            </a:r>
          </a:p>
          <a:p>
            <a:pPr lvl="2">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(Though if you do you stand to get incredibly rich)‏</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Although more and more people are hacking them (e.g., Linux and BSD)‏</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You need to understand the “big picture” in order to hack the details</a:t>
            </a:r>
          </a:p>
          <a:p>
            <a:pPr>
              <a:lnSpc>
                <a:spcPct val="96000"/>
              </a:lnSpc>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This class is about much more than the kernel!</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Data structures, concurrency, performance, resource management, synchronization, networks, distributed systems, databases ...</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The ideas and skills you pick up in this class have broad applications</a:t>
            </a:r>
          </a:p>
          <a:p>
            <a:pPr lvl="2">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And it doesn't hurt for those Microsoft interviews either</a:t>
            </a:r>
          </a:p>
          <a:p>
            <a:pPr>
              <a:lnSpc>
                <a:spcPct val="96000"/>
              </a:lnSpc>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This course is the basis for future work in other areas of systems</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Distributed systems, P2P, sensor nets, etc.</a:t>
            </a:r>
          </a:p>
          <a:p>
            <a:pPr>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endParaRPr lang="en-GB" altLang="en-US" dirty="0"/>
          </a:p>
        </p:txBody>
      </p:sp>
    </p:spTree>
    <p:extLst>
      <p:ext uri="{BB962C8B-B14F-4D97-AF65-F5344CB8AC3E}">
        <p14:creationId xmlns:p14="http://schemas.microsoft.com/office/powerpoint/2010/main" val="8554692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Major</a:t>
            </a:r>
            <a:r>
              <a:rPr lang="tr-TR" dirty="0"/>
              <a:t> OS Design </a:t>
            </a:r>
            <a:r>
              <a:rPr lang="tr-TR" dirty="0" err="1"/>
              <a:t>Issues</a:t>
            </a:r>
            <a:endParaRPr lang="tr-TR" dirty="0"/>
          </a:p>
        </p:txBody>
      </p:sp>
      <p:sp>
        <p:nvSpPr>
          <p:cNvPr id="3" name="Content Placeholder 2"/>
          <p:cNvSpPr>
            <a:spLocks noGrp="1"/>
          </p:cNvSpPr>
          <p:nvPr>
            <p:ph idx="1"/>
          </p:nvPr>
        </p:nvSpPr>
        <p:spPr/>
        <p:txBody>
          <a:bodyPr/>
          <a:lstStyle/>
          <a:p>
            <a:pPr>
              <a:lnSpc>
                <a:spcPct val="96000"/>
              </a:lnSpc>
              <a:buFont typeface="Wingdings" charset="2"/>
              <a:buChar char=""/>
            </a:pPr>
            <a:r>
              <a:rPr lang="en-GB" altLang="en-US" sz="2177" dirty="0"/>
              <a:t>Structure</a:t>
            </a:r>
          </a:p>
          <a:p>
            <a:pPr lvl="1">
              <a:lnSpc>
                <a:spcPct val="96000"/>
              </a:lnSpc>
            </a:pPr>
            <a:r>
              <a:rPr lang="en-GB" altLang="en-US" sz="1633" dirty="0"/>
              <a:t>How is the OS itself organized? Lots of modules? One big blob of code?</a:t>
            </a:r>
          </a:p>
          <a:p>
            <a:pPr>
              <a:lnSpc>
                <a:spcPct val="96000"/>
              </a:lnSpc>
              <a:buFont typeface="Wingdings" charset="2"/>
              <a:buChar char=""/>
            </a:pPr>
            <a:r>
              <a:rPr lang="en-GB" altLang="en-US" sz="2177" dirty="0"/>
              <a:t>Sharing</a:t>
            </a:r>
          </a:p>
          <a:p>
            <a:pPr lvl="1">
              <a:lnSpc>
                <a:spcPct val="96000"/>
              </a:lnSpc>
            </a:pPr>
            <a:r>
              <a:rPr lang="en-GB" altLang="en-US" sz="1633" dirty="0"/>
              <a:t>How are limited resources multiplexed across users?</a:t>
            </a:r>
          </a:p>
          <a:p>
            <a:pPr>
              <a:lnSpc>
                <a:spcPct val="96000"/>
              </a:lnSpc>
              <a:buFont typeface="Wingdings" charset="2"/>
              <a:buChar char=""/>
            </a:pPr>
            <a:r>
              <a:rPr lang="en-GB" altLang="en-US" sz="2177" dirty="0"/>
              <a:t>Naming</a:t>
            </a:r>
          </a:p>
          <a:p>
            <a:pPr lvl="1">
              <a:lnSpc>
                <a:spcPct val="96000"/>
              </a:lnSpc>
            </a:pPr>
            <a:r>
              <a:rPr lang="en-GB" altLang="en-US" sz="1633" dirty="0"/>
              <a:t>How to programs and users name and access resources?</a:t>
            </a:r>
          </a:p>
          <a:p>
            <a:pPr>
              <a:lnSpc>
                <a:spcPct val="96000"/>
              </a:lnSpc>
              <a:buFont typeface="Wingdings" charset="2"/>
              <a:buChar char=""/>
            </a:pPr>
            <a:r>
              <a:rPr lang="en-GB" altLang="en-US" sz="2177" dirty="0"/>
              <a:t>Security</a:t>
            </a:r>
          </a:p>
          <a:p>
            <a:pPr lvl="1">
              <a:lnSpc>
                <a:spcPct val="96000"/>
              </a:lnSpc>
            </a:pPr>
            <a:r>
              <a:rPr lang="en-GB" altLang="en-US" sz="1633" dirty="0"/>
              <a:t>How to prevent malicious users from compromising the system?</a:t>
            </a:r>
          </a:p>
          <a:p>
            <a:pPr>
              <a:lnSpc>
                <a:spcPct val="96000"/>
              </a:lnSpc>
              <a:buFont typeface="Wingdings" charset="2"/>
              <a:buChar char=""/>
            </a:pPr>
            <a:r>
              <a:rPr lang="en-GB" altLang="en-US" sz="2177" dirty="0"/>
              <a:t>Performance</a:t>
            </a:r>
          </a:p>
          <a:p>
            <a:pPr lvl="1">
              <a:lnSpc>
                <a:spcPct val="96000"/>
              </a:lnSpc>
            </a:pPr>
            <a:r>
              <a:rPr lang="en-GB" altLang="en-US" sz="1633" dirty="0"/>
              <a:t>How to keep it all fast?</a:t>
            </a:r>
          </a:p>
          <a:p>
            <a:pPr>
              <a:lnSpc>
                <a:spcPct val="96000"/>
              </a:lnSpc>
              <a:buFont typeface="Wingdings" charset="2"/>
              <a:buChar char=""/>
            </a:pPr>
            <a:r>
              <a:rPr lang="en-GB" altLang="en-US" sz="2177" dirty="0"/>
              <a:t>Reliability</a:t>
            </a:r>
          </a:p>
          <a:p>
            <a:pPr lvl="1">
              <a:lnSpc>
                <a:spcPct val="96000"/>
              </a:lnSpc>
            </a:pPr>
            <a:r>
              <a:rPr lang="en-GB" altLang="en-US" sz="1633" dirty="0"/>
              <a:t>What happens when a program (or the OS itself) has a bug or failure?</a:t>
            </a:r>
          </a:p>
          <a:p>
            <a:pPr>
              <a:lnSpc>
                <a:spcPct val="96000"/>
              </a:lnSpc>
            </a:pPr>
            <a:endParaRPr lang="en-GB" altLang="en-US" sz="1633" dirty="0"/>
          </a:p>
          <a:p>
            <a:endParaRPr lang="tr-TR" dirty="0"/>
          </a:p>
        </p:txBody>
      </p:sp>
    </p:spTree>
    <p:extLst>
      <p:ext uri="{BB962C8B-B14F-4D97-AF65-F5344CB8AC3E}">
        <p14:creationId xmlns:p14="http://schemas.microsoft.com/office/powerpoint/2010/main" val="1359366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More</a:t>
            </a:r>
            <a:r>
              <a:rPr lang="tr-TR" dirty="0"/>
              <a:t> OS Design </a:t>
            </a:r>
            <a:r>
              <a:rPr lang="tr-TR" dirty="0" err="1"/>
              <a:t>Issues</a:t>
            </a:r>
            <a:endParaRPr lang="tr-TR" dirty="0"/>
          </a:p>
        </p:txBody>
      </p:sp>
      <p:sp>
        <p:nvSpPr>
          <p:cNvPr id="3" name="Content Placeholder 2"/>
          <p:cNvSpPr>
            <a:spLocks noGrp="1"/>
          </p:cNvSpPr>
          <p:nvPr>
            <p:ph idx="1"/>
          </p:nvPr>
        </p:nvSpPr>
        <p:spPr/>
        <p:txBody>
          <a:bodyPr/>
          <a:lstStyle/>
          <a:p>
            <a:pPr>
              <a:lnSpc>
                <a:spcPct val="96000"/>
              </a:lnSpc>
              <a:buFont typeface="Wingdings" charset="2"/>
              <a:buChar char=""/>
            </a:pPr>
            <a:r>
              <a:rPr lang="en-GB" altLang="en-US" sz="2177" dirty="0"/>
              <a:t>Extensibility</a:t>
            </a:r>
          </a:p>
          <a:p>
            <a:pPr lvl="1">
              <a:lnSpc>
                <a:spcPct val="96000"/>
              </a:lnSpc>
            </a:pPr>
            <a:r>
              <a:rPr lang="en-GB" altLang="en-US" sz="1633" dirty="0"/>
              <a:t>How do users and developers add new features?</a:t>
            </a:r>
          </a:p>
          <a:p>
            <a:pPr>
              <a:lnSpc>
                <a:spcPct val="96000"/>
              </a:lnSpc>
              <a:buFont typeface="Wingdings" charset="2"/>
              <a:buChar char=""/>
            </a:pPr>
            <a:r>
              <a:rPr lang="en-GB" altLang="en-US" sz="2177" dirty="0"/>
              <a:t>Communication</a:t>
            </a:r>
          </a:p>
          <a:p>
            <a:pPr lvl="1">
              <a:lnSpc>
                <a:spcPct val="96000"/>
              </a:lnSpc>
            </a:pPr>
            <a:r>
              <a:rPr lang="en-GB" altLang="en-US" sz="1633" dirty="0"/>
              <a:t>How do programs exchange information?</a:t>
            </a:r>
          </a:p>
          <a:p>
            <a:pPr>
              <a:lnSpc>
                <a:spcPct val="96000"/>
              </a:lnSpc>
              <a:buFont typeface="Wingdings" charset="2"/>
              <a:buChar char=""/>
            </a:pPr>
            <a:r>
              <a:rPr lang="en-GB" altLang="en-US" sz="2177" dirty="0"/>
              <a:t>Concurrency</a:t>
            </a:r>
          </a:p>
          <a:p>
            <a:pPr lvl="1">
              <a:lnSpc>
                <a:spcPct val="96000"/>
              </a:lnSpc>
            </a:pPr>
            <a:r>
              <a:rPr lang="en-GB" altLang="en-US" sz="1633" dirty="0"/>
              <a:t>How are multiple concurrent activities created and controlled?</a:t>
            </a:r>
          </a:p>
          <a:p>
            <a:pPr>
              <a:lnSpc>
                <a:spcPct val="96000"/>
              </a:lnSpc>
              <a:buFont typeface="Wingdings" charset="2"/>
              <a:buChar char=""/>
            </a:pPr>
            <a:r>
              <a:rPr lang="en-GB" altLang="en-US" sz="2177" dirty="0"/>
              <a:t>Scale</a:t>
            </a:r>
          </a:p>
          <a:p>
            <a:pPr lvl="1">
              <a:lnSpc>
                <a:spcPct val="96000"/>
              </a:lnSpc>
            </a:pPr>
            <a:r>
              <a:rPr lang="en-GB" altLang="en-US" sz="1633" dirty="0"/>
              <a:t>What happens when demands on resources increase?</a:t>
            </a:r>
          </a:p>
          <a:p>
            <a:pPr>
              <a:lnSpc>
                <a:spcPct val="96000"/>
              </a:lnSpc>
              <a:buFont typeface="Wingdings" charset="2"/>
              <a:buChar char=""/>
            </a:pPr>
            <a:r>
              <a:rPr lang="en-GB" altLang="en-US" sz="2177" dirty="0"/>
              <a:t>Distribution</a:t>
            </a:r>
          </a:p>
          <a:p>
            <a:pPr lvl="1">
              <a:lnSpc>
                <a:spcPct val="96000"/>
              </a:lnSpc>
            </a:pPr>
            <a:r>
              <a:rPr lang="en-GB" altLang="en-US" sz="1633" dirty="0"/>
              <a:t>How do many computers interact with each other, e.g., to pool resources?</a:t>
            </a:r>
          </a:p>
          <a:p>
            <a:pPr>
              <a:lnSpc>
                <a:spcPct val="96000"/>
              </a:lnSpc>
              <a:buFont typeface="Wingdings" charset="2"/>
              <a:buChar char=""/>
            </a:pPr>
            <a:r>
              <a:rPr lang="en-GB" altLang="en-US" sz="2177" dirty="0"/>
              <a:t>Accounting</a:t>
            </a:r>
          </a:p>
          <a:p>
            <a:pPr lvl="1">
              <a:lnSpc>
                <a:spcPct val="96000"/>
              </a:lnSpc>
            </a:pPr>
            <a:r>
              <a:rPr lang="en-GB" altLang="en-US" sz="1633" dirty="0"/>
              <a:t>How do you track (and maybe charge for) resource usage?</a:t>
            </a:r>
          </a:p>
          <a:p>
            <a:endParaRPr lang="tr-TR" dirty="0"/>
          </a:p>
        </p:txBody>
      </p:sp>
    </p:spTree>
    <p:extLst>
      <p:ext uri="{BB962C8B-B14F-4D97-AF65-F5344CB8AC3E}">
        <p14:creationId xmlns:p14="http://schemas.microsoft.com/office/powerpoint/2010/main" val="1229379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342181" y="234203"/>
            <a:ext cx="8229600" cy="707040"/>
          </a:xfrm>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dirty="0"/>
              <a:t>Teaching staff</a:t>
            </a:r>
          </a:p>
        </p:txBody>
      </p:sp>
      <p:sp>
        <p:nvSpPr>
          <p:cNvPr id="26626" name="Rectangle 2"/>
          <p:cNvSpPr>
            <a:spLocks noGrp="1" noChangeArrowheads="1"/>
          </p:cNvSpPr>
          <p:nvPr>
            <p:ph type="body" idx="4294967295"/>
          </p:nvPr>
        </p:nvSpPr>
        <p:spPr>
          <a:xfrm>
            <a:off x="456481" y="1012681"/>
            <a:ext cx="6347520" cy="5145120"/>
          </a:xfrm>
        </p:spPr>
        <p:txBody>
          <a:bodyPr vert="horz" wrap="square" lIns="81638" tIns="42452" rIns="81638" bIns="42452" numCol="1" anchor="t" anchorCtr="0" compatLnSpc="1">
            <a:prstTxWarp prst="textNoShape">
              <a:avLst/>
            </a:prstTxWarp>
            <a:normAutofit fontScale="70000" lnSpcReduction="20000"/>
          </a:bodyPr>
          <a:lstStyle/>
          <a:p>
            <a:pPr marL="247684"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Instructors:</a:t>
            </a:r>
          </a:p>
          <a:p>
            <a:pPr marL="580329" lvl="1" indent="-213123">
              <a:spcBef>
                <a:spcPts val="544"/>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Section 1: </a:t>
            </a:r>
            <a:r>
              <a:rPr lang="en-GB" altLang="en-US" dirty="0" err="1"/>
              <a:t>Dr.</a:t>
            </a:r>
            <a:r>
              <a:rPr lang="en-GB" altLang="en-US" dirty="0"/>
              <a:t> Erol </a:t>
            </a:r>
            <a:r>
              <a:rPr lang="en-GB" altLang="en-US" dirty="0" err="1"/>
              <a:t>Şahin</a:t>
            </a:r>
            <a:r>
              <a:rPr lang="en-GB" altLang="en-US" dirty="0"/>
              <a:t> (A-207)</a:t>
            </a:r>
          </a:p>
          <a:p>
            <a:pPr marL="980379" lvl="2" indent="-213123">
              <a:spcBef>
                <a:spcPts val="544"/>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E-mail: </a:t>
            </a:r>
            <a:r>
              <a:rPr lang="en-GB" altLang="en-US" dirty="0" err="1"/>
              <a:t>erol@ceng</a:t>
            </a:r>
            <a:endParaRPr lang="en-GB" altLang="en-US" dirty="0"/>
          </a:p>
          <a:p>
            <a:pPr marL="580329" lvl="1" indent="-213123">
              <a:spcBef>
                <a:spcPts val="544"/>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Section 2: </a:t>
            </a:r>
            <a:r>
              <a:rPr lang="en-GB" altLang="en-US" dirty="0" err="1"/>
              <a:t>Dr.</a:t>
            </a:r>
            <a:r>
              <a:rPr lang="en-GB" altLang="en-US" dirty="0"/>
              <a:t> </a:t>
            </a:r>
            <a:r>
              <a:rPr lang="en-GB" altLang="en-US" dirty="0" err="1"/>
              <a:t>Onur</a:t>
            </a:r>
            <a:r>
              <a:rPr lang="en-GB" altLang="en-US" dirty="0"/>
              <a:t> </a:t>
            </a:r>
            <a:r>
              <a:rPr lang="en-GB" altLang="en-US" dirty="0" err="1"/>
              <a:t>Tolga</a:t>
            </a:r>
            <a:r>
              <a:rPr lang="en-GB" altLang="en-US" dirty="0"/>
              <a:t> </a:t>
            </a:r>
            <a:r>
              <a:rPr lang="en-GB" altLang="en-US" dirty="0" err="1"/>
              <a:t>Şehitoğlu</a:t>
            </a:r>
            <a:r>
              <a:rPr lang="en-GB" altLang="en-US" dirty="0"/>
              <a:t> (B-209)</a:t>
            </a:r>
          </a:p>
          <a:p>
            <a:pPr marL="980379" lvl="2" indent="-213123">
              <a:spcBef>
                <a:spcPts val="544"/>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E-mail: </a:t>
            </a:r>
            <a:r>
              <a:rPr lang="en-GB" altLang="en-US" dirty="0" err="1"/>
              <a:t>onur@ceng</a:t>
            </a:r>
            <a:endParaRPr lang="en-GB" altLang="en-US" dirty="0"/>
          </a:p>
          <a:p>
            <a:pPr marL="247684"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Section 1 lectures:</a:t>
            </a:r>
          </a:p>
          <a:p>
            <a:pPr marL="672490" lvl="1"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Mondays: 10:40-12:30 @ BMB3</a:t>
            </a:r>
          </a:p>
          <a:p>
            <a:pPr marL="672490" lvl="1"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Thursdays: 8:40-10:30 @ </a:t>
            </a:r>
            <a:r>
              <a:rPr lang="en-GB" altLang="en-US" b="1" dirty="0"/>
              <a:t>BMB3</a:t>
            </a:r>
            <a:endParaRPr lang="en-GB" altLang="en-US" dirty="0"/>
          </a:p>
          <a:p>
            <a:pPr marL="247684"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Section 2 lectures:</a:t>
            </a:r>
          </a:p>
          <a:p>
            <a:pPr marL="672490" lvl="1"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Tuesdays: 15:40-17:30 @ BMB4</a:t>
            </a:r>
          </a:p>
          <a:p>
            <a:pPr marL="672490" lvl="1"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Thursdays: 13:40-14:30 @ </a:t>
            </a:r>
            <a:r>
              <a:rPr lang="en-GB" altLang="en-US" b="1" dirty="0">
                <a:solidFill>
                  <a:schemeClr val="tx1"/>
                </a:solidFill>
              </a:rPr>
              <a:t>BMB4</a:t>
            </a:r>
          </a:p>
          <a:p>
            <a:pPr marL="247684"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Teaching assistants: </a:t>
            </a:r>
          </a:p>
          <a:p>
            <a:pPr lvl="1">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err="1"/>
              <a:t>Cagri</a:t>
            </a:r>
            <a:r>
              <a:rPr lang="en-GB" altLang="en-US" dirty="0"/>
              <a:t> </a:t>
            </a:r>
            <a:r>
              <a:rPr lang="en-GB" altLang="en-US" dirty="0" err="1"/>
              <a:t>Utku</a:t>
            </a:r>
            <a:r>
              <a:rPr lang="en-GB" altLang="en-US" dirty="0"/>
              <a:t> </a:t>
            </a:r>
            <a:r>
              <a:rPr lang="en-GB" altLang="en-US" dirty="0" err="1"/>
              <a:t>Apak</a:t>
            </a:r>
            <a:r>
              <a:rPr lang="en-GB" altLang="en-US" dirty="0"/>
              <a:t> (A-205)</a:t>
            </a:r>
          </a:p>
          <a:p>
            <a:pPr lvl="2">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E-mail: </a:t>
            </a:r>
            <a:r>
              <a:rPr lang="en-GB" altLang="en-US" dirty="0" err="1"/>
              <a:t>cakpak@ceng</a:t>
            </a:r>
            <a:endParaRPr lang="en-GB" altLang="en-US" dirty="0"/>
          </a:p>
          <a:p>
            <a:pPr lvl="1">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Erbil </a:t>
            </a:r>
            <a:r>
              <a:rPr lang="en-GB" altLang="en-US" dirty="0" err="1"/>
              <a:t>Yakiskan</a:t>
            </a:r>
            <a:r>
              <a:rPr lang="en-GB" altLang="en-US" dirty="0"/>
              <a:t> (A-410)</a:t>
            </a:r>
          </a:p>
          <a:p>
            <a:pPr lvl="2">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E-mail: </a:t>
            </a:r>
            <a:r>
              <a:rPr lang="en-GB" altLang="en-US" dirty="0" err="1"/>
              <a:t>erbil@ceng</a:t>
            </a:r>
            <a:endParaRPr lang="en-GB" altLang="en-US" dirty="0"/>
          </a:p>
          <a:p>
            <a:pPr lvl="1">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err="1"/>
              <a:t>Hakan</a:t>
            </a:r>
            <a:r>
              <a:rPr lang="en-GB" altLang="en-US" dirty="0"/>
              <a:t> </a:t>
            </a:r>
            <a:r>
              <a:rPr lang="en-GB" altLang="en-US" dirty="0" err="1"/>
              <a:t>Bostan</a:t>
            </a:r>
            <a:r>
              <a:rPr lang="en-GB" altLang="en-US" dirty="0"/>
              <a:t> (B-203)</a:t>
            </a:r>
          </a:p>
          <a:p>
            <a:pPr lvl="2">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E-mail: </a:t>
            </a:r>
            <a:r>
              <a:rPr lang="en-GB" altLang="en-US" dirty="0" err="1"/>
              <a:t>hbostan@ceng</a:t>
            </a:r>
            <a:endParaRPr lang="en-GB" altLang="en-US" dirty="0"/>
          </a:p>
          <a:p>
            <a:pPr lvl="1">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err="1"/>
              <a:t>Orhun</a:t>
            </a:r>
            <a:r>
              <a:rPr lang="en-GB" altLang="en-US" dirty="0"/>
              <a:t> </a:t>
            </a:r>
            <a:r>
              <a:rPr lang="en-GB" altLang="en-US" dirty="0" err="1"/>
              <a:t>Buğra</a:t>
            </a:r>
            <a:r>
              <a:rPr lang="en-GB" altLang="en-US" dirty="0"/>
              <a:t> Baran</a:t>
            </a:r>
          </a:p>
          <a:p>
            <a:pPr lvl="2">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E-mail: ?</a:t>
            </a:r>
          </a:p>
        </p:txBody>
      </p:sp>
      <p:pic>
        <p:nvPicPr>
          <p:cNvPr id="368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8191" y="1026776"/>
            <a:ext cx="2037343" cy="255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6438191" y="3585241"/>
            <a:ext cx="2029798" cy="2456055"/>
          </a:xfrm>
          <a:prstGeom prst="rect">
            <a:avLst/>
          </a:prstGeom>
        </p:spPr>
      </p:pic>
    </p:spTree>
    <p:extLst>
      <p:ext uri="{BB962C8B-B14F-4D97-AF65-F5344CB8AC3E}">
        <p14:creationId xmlns:p14="http://schemas.microsoft.com/office/powerpoint/2010/main" val="2188629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Textbook</a:t>
            </a:r>
          </a:p>
        </p:txBody>
      </p:sp>
      <p:sp>
        <p:nvSpPr>
          <p:cNvPr id="38914" name="Rectangle 2"/>
          <p:cNvSpPr>
            <a:spLocks noGrp="1" noChangeArrowheads="1"/>
          </p:cNvSpPr>
          <p:nvPr>
            <p:ph idx="1"/>
          </p:nvPr>
        </p:nvSpPr>
        <p:spPr/>
        <p:txBody>
          <a:bodyPr vert="horz" wrap="square" lIns="81638" tIns="42452" rIns="81638" bIns="42452" numCol="1" anchor="t" anchorCtr="0" compatLnSpc="1">
            <a:prstTxWarp prst="textNoShape">
              <a:avLst/>
            </a:prstTxWarp>
          </a:bodyPr>
          <a:lstStyle/>
          <a:p>
            <a:pPr>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Operating System Concepts</a:t>
            </a:r>
            <a:br>
              <a:rPr lang="en-GB" altLang="en-US" sz="1814"/>
            </a:br>
            <a:endParaRPr lang="en-GB" altLang="en-US" sz="1814"/>
          </a:p>
          <a:p>
            <a:pPr lvl="1">
              <a:lnSpc>
                <a:spcPct val="90000"/>
              </a:lnSpc>
              <a:spcBef>
                <a:spcPts val="635"/>
              </a:spcBef>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Avi Silberschatz </a:t>
            </a:r>
          </a:p>
          <a:p>
            <a:pPr lvl="1">
              <a:lnSpc>
                <a:spcPct val="90000"/>
              </a:lnSpc>
              <a:spcBef>
                <a:spcPts val="635"/>
              </a:spcBef>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Peter Baer Galvin </a:t>
            </a:r>
          </a:p>
          <a:p>
            <a:pPr lvl="1">
              <a:lnSpc>
                <a:spcPct val="90000"/>
              </a:lnSpc>
              <a:spcBef>
                <a:spcPts val="635"/>
              </a:spcBef>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Greg Gagne </a:t>
            </a:r>
          </a:p>
          <a:p>
            <a:pPr lvl="1">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John Wiley &amp; Sons, Inc. </a:t>
            </a:r>
          </a:p>
          <a:p>
            <a:pPr lvl="1">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ISBN 0-471-76907-X </a:t>
            </a:r>
          </a:p>
          <a:p>
            <a:pP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Modern Operating Systems</a:t>
            </a:r>
          </a:p>
          <a:p>
            <a:pPr lvl="1">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Andrew S. Tanenbaum</a:t>
            </a:r>
          </a:p>
          <a:p>
            <a:pPr lvl="1">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Prentice Hall., 2001, </a:t>
            </a:r>
          </a:p>
          <a:p>
            <a:pPr lvl="1">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ISBN-10: 0130313580</a:t>
            </a:r>
          </a:p>
          <a:p>
            <a:pPr lvl="1">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ISBN-13: 97801303135</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442" y="435678"/>
            <a:ext cx="2200995" cy="275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796" y="2478026"/>
            <a:ext cx="2033141" cy="315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p:cNvSpPr txBox="1"/>
          <p:nvPr/>
        </p:nvSpPr>
        <p:spPr>
          <a:xfrm>
            <a:off x="396875" y="5575192"/>
            <a:ext cx="6610208" cy="923330"/>
          </a:xfrm>
          <a:prstGeom prst="rect">
            <a:avLst/>
          </a:prstGeom>
          <a:noFill/>
        </p:spPr>
        <p:txBody>
          <a:bodyPr wrap="none" rtlCol="0">
            <a:spAutoFit/>
          </a:bodyPr>
          <a:lstStyle/>
          <a:p>
            <a:r>
              <a:rPr lang="tr-TR" sz="1800" dirty="0" err="1">
                <a:latin typeface="Calibri" pitchFamily="34" charset="0"/>
              </a:rPr>
              <a:t>The</a:t>
            </a:r>
            <a:r>
              <a:rPr lang="tr-TR" sz="1800" dirty="0">
                <a:latin typeface="Calibri" pitchFamily="34" charset="0"/>
              </a:rPr>
              <a:t> </a:t>
            </a:r>
            <a:r>
              <a:rPr lang="tr-TR" sz="1800" dirty="0" err="1">
                <a:latin typeface="Calibri" pitchFamily="34" charset="0"/>
              </a:rPr>
              <a:t>content</a:t>
            </a:r>
            <a:r>
              <a:rPr lang="tr-TR" sz="1800" dirty="0">
                <a:latin typeface="Calibri" pitchFamily="34" charset="0"/>
              </a:rPr>
              <a:t> of </a:t>
            </a:r>
            <a:r>
              <a:rPr lang="tr-TR" sz="1800" dirty="0" err="1">
                <a:latin typeface="Calibri" pitchFamily="34" charset="0"/>
              </a:rPr>
              <a:t>the</a:t>
            </a:r>
            <a:r>
              <a:rPr lang="tr-TR" sz="1800" dirty="0">
                <a:latin typeface="Calibri" pitchFamily="34" charset="0"/>
              </a:rPr>
              <a:t> </a:t>
            </a:r>
            <a:r>
              <a:rPr lang="tr-TR" sz="1800" dirty="0" err="1">
                <a:latin typeface="Calibri" pitchFamily="34" charset="0"/>
              </a:rPr>
              <a:t>lectures</a:t>
            </a:r>
            <a:r>
              <a:rPr lang="tr-TR" sz="1800" dirty="0">
                <a:latin typeface="Calibri" pitchFamily="34" charset="0"/>
              </a:rPr>
              <a:t> (</a:t>
            </a:r>
            <a:r>
              <a:rPr lang="tr-TR" sz="1800" dirty="0" err="1">
                <a:latin typeface="Calibri" pitchFamily="34" charset="0"/>
              </a:rPr>
              <a:t>slides</a:t>
            </a:r>
            <a:r>
              <a:rPr lang="tr-TR" sz="1800" dirty="0">
                <a:latin typeface="Calibri" pitchFamily="34" charset="0"/>
              </a:rPr>
              <a:t>) </a:t>
            </a:r>
            <a:r>
              <a:rPr lang="tr-TR" sz="1800" dirty="0" err="1">
                <a:latin typeface="Calibri" pitchFamily="34" charset="0"/>
              </a:rPr>
              <a:t>will</a:t>
            </a:r>
            <a:r>
              <a:rPr lang="tr-TR" sz="1800" dirty="0">
                <a:latin typeface="Calibri" pitchFamily="34" charset="0"/>
              </a:rPr>
              <a:t> </a:t>
            </a:r>
            <a:r>
              <a:rPr lang="tr-TR" sz="1800" dirty="0" err="1">
                <a:latin typeface="Calibri" pitchFamily="34" charset="0"/>
              </a:rPr>
              <a:t>defined</a:t>
            </a:r>
            <a:r>
              <a:rPr lang="tr-TR" sz="1800" dirty="0">
                <a:latin typeface="Calibri" pitchFamily="34" charset="0"/>
              </a:rPr>
              <a:t> </a:t>
            </a:r>
            <a:r>
              <a:rPr lang="tr-TR" sz="1800" dirty="0" err="1">
                <a:latin typeface="Calibri" pitchFamily="34" charset="0"/>
              </a:rPr>
              <a:t>the</a:t>
            </a:r>
            <a:r>
              <a:rPr lang="tr-TR" sz="1800" dirty="0">
                <a:latin typeface="Calibri" pitchFamily="34" charset="0"/>
              </a:rPr>
              <a:t> </a:t>
            </a:r>
            <a:r>
              <a:rPr lang="tr-TR" sz="1800" dirty="0" err="1">
                <a:latin typeface="Calibri" pitchFamily="34" charset="0"/>
              </a:rPr>
              <a:t>coverage</a:t>
            </a:r>
            <a:r>
              <a:rPr lang="tr-TR" sz="1800" dirty="0">
                <a:latin typeface="Calibri" pitchFamily="34" charset="0"/>
              </a:rPr>
              <a:t>.</a:t>
            </a:r>
          </a:p>
          <a:p>
            <a:r>
              <a:rPr lang="tr-TR" sz="1800" dirty="0" err="1">
                <a:latin typeface="Calibri" pitchFamily="34" charset="0"/>
              </a:rPr>
              <a:t>Contents</a:t>
            </a:r>
            <a:r>
              <a:rPr lang="tr-TR" sz="1800" dirty="0">
                <a:latin typeface="Calibri" pitchFamily="34" charset="0"/>
              </a:rPr>
              <a:t> of </a:t>
            </a:r>
            <a:r>
              <a:rPr lang="tr-TR" sz="1800" dirty="0" err="1">
                <a:latin typeface="Calibri" pitchFamily="34" charset="0"/>
              </a:rPr>
              <a:t>both</a:t>
            </a:r>
            <a:r>
              <a:rPr lang="tr-TR" sz="1800" dirty="0">
                <a:latin typeface="Calibri" pitchFamily="34" charset="0"/>
              </a:rPr>
              <a:t> </a:t>
            </a:r>
            <a:r>
              <a:rPr lang="tr-TR" sz="1800" dirty="0" err="1">
                <a:latin typeface="Calibri" pitchFamily="34" charset="0"/>
              </a:rPr>
              <a:t>books</a:t>
            </a:r>
            <a:r>
              <a:rPr lang="tr-TR" sz="1800" dirty="0">
                <a:latin typeface="Calibri" pitchFamily="34" charset="0"/>
              </a:rPr>
              <a:t> </a:t>
            </a:r>
            <a:r>
              <a:rPr lang="tr-TR" sz="1800" dirty="0" err="1">
                <a:latin typeface="Calibri" pitchFamily="34" charset="0"/>
              </a:rPr>
              <a:t>are</a:t>
            </a:r>
            <a:r>
              <a:rPr lang="tr-TR" sz="1800" dirty="0">
                <a:latin typeface="Calibri" pitchFamily="34" charset="0"/>
              </a:rPr>
              <a:t> </a:t>
            </a:r>
            <a:r>
              <a:rPr lang="tr-TR" sz="1800" dirty="0" err="1">
                <a:latin typeface="Calibri" pitchFamily="34" charset="0"/>
              </a:rPr>
              <a:t>similar</a:t>
            </a:r>
            <a:r>
              <a:rPr lang="tr-TR" sz="1800" dirty="0">
                <a:latin typeface="Calibri" pitchFamily="34" charset="0"/>
              </a:rPr>
              <a:t>, but </a:t>
            </a:r>
            <a:r>
              <a:rPr lang="tr-TR" sz="1800" dirty="0" err="1">
                <a:latin typeface="Calibri" pitchFamily="34" charset="0"/>
              </a:rPr>
              <a:t>the</a:t>
            </a:r>
            <a:r>
              <a:rPr lang="tr-TR" sz="1800" dirty="0">
                <a:latin typeface="Calibri" pitchFamily="34" charset="0"/>
              </a:rPr>
              <a:t> </a:t>
            </a:r>
            <a:r>
              <a:rPr lang="tr-TR" sz="1800" dirty="0" err="1">
                <a:latin typeface="Calibri" pitchFamily="34" charset="0"/>
              </a:rPr>
              <a:t>presentation</a:t>
            </a:r>
            <a:r>
              <a:rPr lang="tr-TR" sz="1800" dirty="0">
                <a:latin typeface="Calibri" pitchFamily="34" charset="0"/>
              </a:rPr>
              <a:t> </a:t>
            </a:r>
            <a:r>
              <a:rPr lang="tr-TR" sz="1800" dirty="0" err="1">
                <a:latin typeface="Calibri" pitchFamily="34" charset="0"/>
              </a:rPr>
              <a:t>may</a:t>
            </a:r>
            <a:r>
              <a:rPr lang="tr-TR" sz="1800" dirty="0">
                <a:latin typeface="Calibri" pitchFamily="34" charset="0"/>
              </a:rPr>
              <a:t> </a:t>
            </a:r>
            <a:r>
              <a:rPr lang="tr-TR" sz="1800" dirty="0" err="1">
                <a:latin typeface="Calibri" pitchFamily="34" charset="0"/>
              </a:rPr>
              <a:t>differ</a:t>
            </a:r>
            <a:r>
              <a:rPr lang="tr-TR" sz="1800" dirty="0">
                <a:latin typeface="Calibri" pitchFamily="34" charset="0"/>
              </a:rPr>
              <a:t>.</a:t>
            </a:r>
          </a:p>
          <a:p>
            <a:r>
              <a:rPr lang="tr-TR" sz="1800" dirty="0" err="1">
                <a:latin typeface="Calibri" pitchFamily="34" charset="0"/>
              </a:rPr>
              <a:t>Pick</a:t>
            </a:r>
            <a:r>
              <a:rPr lang="tr-TR" sz="1800" dirty="0">
                <a:latin typeface="Calibri" pitchFamily="34" charset="0"/>
              </a:rPr>
              <a:t> at </a:t>
            </a:r>
            <a:r>
              <a:rPr lang="tr-TR" sz="1800" dirty="0" err="1">
                <a:latin typeface="Calibri" pitchFamily="34" charset="0"/>
              </a:rPr>
              <a:t>your</a:t>
            </a:r>
            <a:r>
              <a:rPr lang="tr-TR" sz="1800" dirty="0">
                <a:latin typeface="Calibri" pitchFamily="34" charset="0"/>
              </a:rPr>
              <a:t> </a:t>
            </a:r>
            <a:r>
              <a:rPr lang="tr-TR" sz="1800" dirty="0" err="1">
                <a:latin typeface="Calibri" pitchFamily="34" charset="0"/>
              </a:rPr>
              <a:t>own</a:t>
            </a:r>
            <a:r>
              <a:rPr lang="tr-TR" sz="1800" dirty="0">
                <a:latin typeface="Calibri" pitchFamily="34" charset="0"/>
              </a:rPr>
              <a:t> </a:t>
            </a:r>
            <a:r>
              <a:rPr lang="tr-TR" sz="1800" dirty="0" err="1">
                <a:latin typeface="Calibri" pitchFamily="34" charset="0"/>
              </a:rPr>
              <a:t>taste</a:t>
            </a:r>
            <a:r>
              <a:rPr lang="tr-TR" sz="1800" dirty="0">
                <a:latin typeface="Calibri" pitchFamily="34" charset="0"/>
              </a:rPr>
              <a:t>, </a:t>
            </a:r>
            <a:r>
              <a:rPr lang="tr-TR" sz="1800" dirty="0" err="1">
                <a:latin typeface="Calibri" pitchFamily="34" charset="0"/>
              </a:rPr>
              <a:t>and</a:t>
            </a:r>
            <a:r>
              <a:rPr lang="tr-TR" sz="1800" dirty="0">
                <a:latin typeface="Calibri" pitchFamily="34" charset="0"/>
              </a:rPr>
              <a:t> </a:t>
            </a:r>
            <a:r>
              <a:rPr lang="tr-TR" sz="1800" dirty="0" err="1">
                <a:latin typeface="Calibri" pitchFamily="34" charset="0"/>
              </a:rPr>
              <a:t>follow</a:t>
            </a:r>
            <a:r>
              <a:rPr lang="tr-TR" sz="1800" dirty="0">
                <a:latin typeface="Calibri" pitchFamily="34" charset="0"/>
              </a:rPr>
              <a:t> </a:t>
            </a:r>
            <a:r>
              <a:rPr lang="tr-TR" sz="1800" dirty="0" err="1">
                <a:latin typeface="Calibri" pitchFamily="34" charset="0"/>
              </a:rPr>
              <a:t>the</a:t>
            </a:r>
            <a:r>
              <a:rPr lang="tr-TR" sz="1800" dirty="0">
                <a:latin typeface="Calibri" pitchFamily="34" charset="0"/>
              </a:rPr>
              <a:t> </a:t>
            </a:r>
            <a:r>
              <a:rPr lang="tr-TR" sz="1800" dirty="0" err="1">
                <a:latin typeface="Calibri" pitchFamily="34" charset="0"/>
              </a:rPr>
              <a:t>lectures</a:t>
            </a:r>
            <a:r>
              <a:rPr lang="tr-TR" sz="1800" dirty="0">
                <a:latin typeface="Calibri" pitchFamily="34" charset="0"/>
              </a:rPr>
              <a:t>.</a:t>
            </a:r>
          </a:p>
        </p:txBody>
      </p:sp>
    </p:spTree>
    <p:extLst>
      <p:ext uri="{BB962C8B-B14F-4D97-AF65-F5344CB8AC3E}">
        <p14:creationId xmlns:p14="http://schemas.microsoft.com/office/powerpoint/2010/main" val="6631379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Grading</a:t>
            </a:r>
          </a:p>
        </p:txBody>
      </p:sp>
      <p:sp>
        <p:nvSpPr>
          <p:cNvPr id="40962" name="Rectangle 2"/>
          <p:cNvSpPr>
            <a:spLocks noGrp="1" noChangeArrowheads="1"/>
          </p:cNvSpPr>
          <p:nvPr>
            <p:ph idx="1"/>
          </p:nvPr>
        </p:nvSpPr>
        <p:spPr/>
        <p:txBody>
          <a:bodyPr vert="horz" wrap="square" lIns="81638" tIns="42452" rIns="81638" bIns="42452" numCol="1" anchor="t" anchorCtr="0" compatLnSpc="1">
            <a:prstTxWarp prst="textNoShape">
              <a:avLst/>
            </a:prstTxWarp>
            <a:normAutofit lnSpcReduction="10000"/>
          </a:bodyPr>
          <a:lstStyle/>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21%: Midterm I</a:t>
            </a:r>
          </a:p>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21%: Midterm II</a:t>
            </a:r>
          </a:p>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23%: Final Exam.</a:t>
            </a:r>
          </a:p>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30%: Assignments.</a:t>
            </a:r>
          </a:p>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5%: Pop quiz</a:t>
            </a:r>
          </a:p>
          <a:p>
            <a:pPr marL="0" indent="0">
              <a:spcBef>
                <a:spcPts val="726"/>
              </a:spcBef>
              <a:buNone/>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dirty="0"/>
          </a:p>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dirty="0"/>
              <a:t>Late submission penalty = 5d^2 , where d is number of days of late submission. </a:t>
            </a:r>
          </a:p>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dirty="0"/>
              <a:t>Students need to collect 25/100 in average from programming assignments announced before final exam (typically first two assignments). Otherwise student will not be qualified for final and graded as NA.</a:t>
            </a:r>
            <a:endParaRPr lang="en-GB" altLang="en-US" dirty="0"/>
          </a:p>
        </p:txBody>
      </p:sp>
      <p:sp>
        <p:nvSpPr>
          <p:cNvPr id="2" name="TextBox 1">
            <a:extLst>
              <a:ext uri="{FF2B5EF4-FFF2-40B4-BE49-F238E27FC236}">
                <a16:creationId xmlns:a16="http://schemas.microsoft.com/office/drawing/2014/main" id="{74FF5AD4-FB8F-CB4A-906A-09F777C60A3B}"/>
              </a:ext>
            </a:extLst>
          </p:cNvPr>
          <p:cNvSpPr txBox="1"/>
          <p:nvPr/>
        </p:nvSpPr>
        <p:spPr>
          <a:xfrm>
            <a:off x="4344987" y="1030771"/>
            <a:ext cx="4384879" cy="2308324"/>
          </a:xfrm>
          <a:prstGeom prst="rect">
            <a:avLst/>
          </a:prstGeom>
          <a:solidFill>
            <a:srgbClr val="F6F5BD"/>
          </a:solidFill>
        </p:spPr>
        <p:txBody>
          <a:bodyPr wrap="square" rtlCol="0">
            <a:spAutoFit/>
          </a:bodyPr>
          <a:lstStyle/>
          <a:p>
            <a:pPr algn="just"/>
            <a:r>
              <a:rPr lang="en-US" dirty="0">
                <a:solidFill>
                  <a:srgbClr val="FF0000"/>
                </a:solidFill>
                <a:latin typeface="Calibri" pitchFamily="34" charset="0"/>
              </a:rPr>
              <a:t>Dates of the exams and assignments will be decided and announced later together with the instructors of other 3</a:t>
            </a:r>
            <a:r>
              <a:rPr lang="en-US" baseline="30000" dirty="0">
                <a:solidFill>
                  <a:srgbClr val="FF0000"/>
                </a:solidFill>
                <a:latin typeface="Calibri" pitchFamily="34" charset="0"/>
              </a:rPr>
              <a:t>rd</a:t>
            </a:r>
            <a:r>
              <a:rPr lang="en-US" dirty="0">
                <a:solidFill>
                  <a:srgbClr val="FF0000"/>
                </a:solidFill>
                <a:latin typeface="Calibri" pitchFamily="34" charset="0"/>
              </a:rPr>
              <a:t> year courses to minimize overlap and conflict. </a:t>
            </a:r>
          </a:p>
        </p:txBody>
      </p:sp>
    </p:spTree>
    <p:extLst>
      <p:ext uri="{BB962C8B-B14F-4D97-AF65-F5344CB8AC3E}">
        <p14:creationId xmlns:p14="http://schemas.microsoft.com/office/powerpoint/2010/main" val="5464594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456481" y="273961"/>
            <a:ext cx="8229600" cy="1143360"/>
          </a:xfrm>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Assignments -  To be decided</a:t>
            </a:r>
          </a:p>
        </p:txBody>
      </p:sp>
      <p:sp>
        <p:nvSpPr>
          <p:cNvPr id="43010" name="Rectangle 2"/>
          <p:cNvSpPr>
            <a:spLocks noGrp="1" noChangeArrowheads="1"/>
          </p:cNvSpPr>
          <p:nvPr>
            <p:ph type="body" idx="4294967295"/>
          </p:nvPr>
        </p:nvSpPr>
        <p:spPr>
          <a:xfrm>
            <a:off x="456481" y="1600201"/>
            <a:ext cx="8229600" cy="4615200"/>
          </a:xfrm>
        </p:spPr>
        <p:txBody>
          <a:bodyPr vert="horz" wrap="square" lIns="81638" tIns="42452" rIns="81638" bIns="42452" numCol="1" anchor="t" anchorCtr="0" compatLnSpc="1">
            <a:prstTxWarp prst="textNoShape">
              <a:avLst/>
            </a:prstTxWarp>
          </a:bodyPr>
          <a:lstStyle/>
          <a:p>
            <a:pPr>
              <a:lnSpc>
                <a:spcPct val="90000"/>
              </a:lnSpc>
              <a:spcBef>
                <a:spcPts val="544"/>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Assignment 1: Pipes ?</a:t>
            </a:r>
          </a:p>
          <a:p>
            <a:pPr lvl="1">
              <a:lnSpc>
                <a:spcPct val="90000"/>
              </a:lnSpc>
              <a:spcBef>
                <a:spcPts val="454"/>
              </a:spcBef>
              <a:buNone/>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814" dirty="0"/>
          </a:p>
          <a:p>
            <a:pPr>
              <a:lnSpc>
                <a:spcPct val="90000"/>
              </a:lnSpc>
              <a:spcBef>
                <a:spcPts val="544"/>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Assignment 2: Basic Threading?</a:t>
            </a:r>
          </a:p>
          <a:p>
            <a:pPr lvl="1">
              <a:lnSpc>
                <a:spcPct val="90000"/>
              </a:lnSpc>
              <a:spcBef>
                <a:spcPts val="454"/>
              </a:spcBef>
              <a:buNone/>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814" dirty="0"/>
          </a:p>
          <a:p>
            <a:pPr>
              <a:lnSpc>
                <a:spcPct val="90000"/>
              </a:lnSpc>
              <a:spcBef>
                <a:spcPts val="544"/>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Assignment 3: File System?</a:t>
            </a:r>
          </a:p>
          <a:p>
            <a:pPr>
              <a:lnSpc>
                <a:spcPct val="90000"/>
              </a:lnSpc>
              <a:spcBef>
                <a:spcPts val="454"/>
              </a:spcBef>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814" dirty="0"/>
          </a:p>
        </p:txBody>
      </p:sp>
      <p:pic>
        <p:nvPicPr>
          <p:cNvPr id="43011"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921" y="1009801"/>
            <a:ext cx="2134080" cy="213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0073841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algn="ctr">
              <a:lnSpc>
                <a:spcPct val="95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dirty="0">
                <a:ea typeface="ＭＳ Ｐゴシック" charset="-128"/>
              </a:rPr>
              <a:t>What is The Matrix?</a:t>
            </a:r>
            <a:br>
              <a:rPr lang="en-GB" altLang="en-US" dirty="0">
                <a:ea typeface="ＭＳ Ｐゴシック" charset="-128"/>
              </a:rPr>
            </a:br>
            <a:r>
              <a:rPr lang="en-GB" altLang="en-US" dirty="0">
                <a:ea typeface="ＭＳ Ｐゴシック" charset="-128"/>
              </a:rPr>
              <a:t>(also known as OS among students)</a:t>
            </a:r>
          </a:p>
        </p:txBody>
      </p:sp>
      <p:sp>
        <p:nvSpPr>
          <p:cNvPr id="20482" name="Rectangle 3"/>
          <p:cNvSpPr>
            <a:spLocks noGrp="1" noChangeArrowheads="1"/>
          </p:cNvSpPr>
          <p:nvPr>
            <p:ph idx="1"/>
          </p:nvPr>
        </p:nvSpPr>
        <p:spPr>
          <a:xfrm>
            <a:off x="396875" y="2330824"/>
            <a:ext cx="7896225" cy="4003301"/>
          </a:xfrm>
        </p:spPr>
        <p:txBody>
          <a:bodyPr>
            <a:normAutofit/>
          </a:bodyPr>
          <a:lstStyle/>
          <a:p>
            <a:pPr marL="0" indent="0" algn="ctr">
              <a:buNone/>
            </a:pPr>
            <a:r>
              <a:rPr lang="en-US" altLang="en-US" dirty="0">
                <a:latin typeface="Arial" charset="0"/>
                <a:ea typeface="Arial" charset="0"/>
                <a:cs typeface="Arial" charset="0"/>
              </a:rPr>
              <a:t>Unfortunately no one can be told what the matrix is. </a:t>
            </a:r>
          </a:p>
          <a:p>
            <a:pPr marL="0" indent="0" algn="ctr">
              <a:buNone/>
            </a:pPr>
            <a:endParaRPr lang="en-US" altLang="en-US" dirty="0">
              <a:latin typeface="Arial" charset="0"/>
              <a:ea typeface="Arial" charset="0"/>
              <a:cs typeface="Arial" charset="0"/>
            </a:endParaRPr>
          </a:p>
          <a:p>
            <a:pPr marL="0" indent="0" algn="ctr">
              <a:buNone/>
            </a:pPr>
            <a:r>
              <a:rPr lang="en-US" altLang="en-US" dirty="0">
                <a:latin typeface="Arial" charset="0"/>
                <a:ea typeface="Arial" charset="0"/>
                <a:cs typeface="Arial" charset="0"/>
              </a:rPr>
              <a:t>You have to see it yourself!</a:t>
            </a:r>
          </a:p>
        </p:txBody>
      </p:sp>
    </p:spTree>
    <p:extLst>
      <p:ext uri="{BB962C8B-B14F-4D97-AF65-F5344CB8AC3E}">
        <p14:creationId xmlns:p14="http://schemas.microsoft.com/office/powerpoint/2010/main" val="18019002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a:hlinkClick r:id="rId3" invalidUrl="http://images.google.com.tr/imgres?imgurl=http://www-old.norwichfreeacademy.com/pilot/graphics/zero_tolerance.jpg&amp;imgrefurl=http://www-old.norwichfreeacademy.com/pilot/zero_tolerance.html&amp;h=196&amp;w=200&amp;sz=14&amp;hl=tr&amp;sig2=zlesqzcmL9-NgNL9cAP15A&amp;start=11&amp;tbnid=F_puTQ4WlALgoM:&amp;tbnh=102&amp;tbnw=104&amp;ei=yfTbReauHqOwyAK-59mMCQ&amp;prev=/images?q=&quot;zero+tolerance&quot;&amp;gbv=2&amp;svnum=10&amp;hl=tr&amp;sa=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001" y="1197001"/>
            <a:ext cx="2832480" cy="27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5057"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b="0"/>
              <a:t>Policies</a:t>
            </a:r>
          </a:p>
        </p:txBody>
      </p:sp>
      <p:sp>
        <p:nvSpPr>
          <p:cNvPr id="45058" name="Rectangle 2"/>
          <p:cNvSpPr>
            <a:spLocks noGrp="1" noChangeArrowheads="1"/>
          </p:cNvSpPr>
          <p:nvPr>
            <p:ph idx="1"/>
          </p:nvPr>
        </p:nvSpPr>
        <p:spPr>
          <a:xfrm>
            <a:off x="396875" y="1362075"/>
            <a:ext cx="8375606" cy="4972050"/>
          </a:xfrm>
        </p:spPr>
        <p:txBody>
          <a:bodyPr vert="horz" wrap="square" lIns="81638" tIns="42452" rIns="81638" bIns="42452" numCol="1" anchor="t" anchorCtr="0" compatLnSpc="1">
            <a:prstTxWarp prst="textNoShape">
              <a:avLst/>
            </a:prstTxWarp>
            <a:normAutofit fontScale="85000" lnSpcReduction="10000"/>
          </a:bodyPr>
          <a:lstStyle/>
          <a:p>
            <a:pPr marL="347046" indent="-347046">
              <a:lnSpc>
                <a:spcPct val="110000"/>
              </a:lnSpc>
              <a:spcBef>
                <a:spcPts val="54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Late </a:t>
            </a:r>
            <a:r>
              <a:rPr lang="tr-TR" dirty="0" err="1"/>
              <a:t>submission</a:t>
            </a:r>
            <a:r>
              <a:rPr lang="tr-TR" dirty="0"/>
              <a:t> </a:t>
            </a:r>
            <a:r>
              <a:rPr lang="tr-TR" dirty="0" err="1"/>
              <a:t>penalty</a:t>
            </a:r>
            <a:r>
              <a:rPr lang="tr-TR" dirty="0"/>
              <a:t> </a:t>
            </a:r>
            <a:r>
              <a:rPr lang="en-GB" altLang="en-US" dirty="0"/>
              <a:t>: </a:t>
            </a:r>
            <a:r>
              <a:rPr lang="tr-TR" sz="3500" dirty="0">
                <a:solidFill>
                  <a:srgbClr val="FF0000"/>
                </a:solidFill>
              </a:rPr>
              <a:t>5d</a:t>
            </a:r>
            <a:r>
              <a:rPr lang="tr-TR" sz="3500" baseline="30000" dirty="0">
                <a:solidFill>
                  <a:srgbClr val="FF0000"/>
                </a:solidFill>
              </a:rPr>
              <a:t>2</a:t>
            </a:r>
            <a:r>
              <a:rPr lang="tr-TR" sz="3500" dirty="0"/>
              <a:t> </a:t>
            </a:r>
          </a:p>
          <a:p>
            <a:pPr marL="672490" lvl="1" indent="-221763">
              <a:lnSpc>
                <a:spcPct val="110000"/>
              </a:lnSpc>
              <a:spcBef>
                <a:spcPts val="45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tr-TR" sz="1900" dirty="0"/>
              <a:t>d: </a:t>
            </a:r>
            <a:r>
              <a:rPr lang="tr-TR" sz="1900" dirty="0" err="1"/>
              <a:t>the</a:t>
            </a:r>
            <a:r>
              <a:rPr lang="tr-TR" sz="1900" dirty="0"/>
              <a:t> </a:t>
            </a:r>
            <a:r>
              <a:rPr lang="tr-TR" sz="1900" dirty="0" err="1"/>
              <a:t>number</a:t>
            </a:r>
            <a:r>
              <a:rPr lang="tr-TR" sz="1900" dirty="0"/>
              <a:t> of </a:t>
            </a:r>
            <a:r>
              <a:rPr lang="tr-TR" sz="1900" dirty="0" err="1"/>
              <a:t>days</a:t>
            </a:r>
            <a:r>
              <a:rPr lang="tr-TR" sz="1900" dirty="0"/>
              <a:t> of </a:t>
            </a:r>
            <a:r>
              <a:rPr lang="tr-TR" sz="1900" dirty="0" err="1"/>
              <a:t>late</a:t>
            </a:r>
            <a:r>
              <a:rPr lang="tr-TR" sz="1900" dirty="0"/>
              <a:t> </a:t>
            </a:r>
            <a:r>
              <a:rPr lang="tr-TR" sz="1900" dirty="0" err="1"/>
              <a:t>submission</a:t>
            </a:r>
            <a:endParaRPr lang="en-GB" altLang="en-US" sz="1900" dirty="0"/>
          </a:p>
          <a:p>
            <a:pPr marL="747096" lvl="1" indent="-347046">
              <a:lnSpc>
                <a:spcPct val="110000"/>
              </a:lnSpc>
              <a:spcBef>
                <a:spcPts val="54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d=1 =&gt; 5% penalty</a:t>
            </a:r>
          </a:p>
          <a:p>
            <a:pPr marL="747096" lvl="1" indent="-347046">
              <a:lnSpc>
                <a:spcPct val="110000"/>
              </a:lnSpc>
              <a:spcBef>
                <a:spcPts val="54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d=2 =&gt; 20% penalty</a:t>
            </a:r>
          </a:p>
          <a:p>
            <a:pPr marL="747096" lvl="1" indent="-347046">
              <a:lnSpc>
                <a:spcPct val="110000"/>
              </a:lnSpc>
              <a:spcBef>
                <a:spcPts val="54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d=3 =&gt; 45% penalty</a:t>
            </a:r>
          </a:p>
          <a:p>
            <a:pPr marL="747096" lvl="1" indent="-347046">
              <a:lnSpc>
                <a:spcPct val="110000"/>
              </a:lnSpc>
              <a:spcBef>
                <a:spcPts val="54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d=4 =&gt; 80% penalty</a:t>
            </a:r>
          </a:p>
          <a:p>
            <a:pPr marL="747096" lvl="1" indent="-347046">
              <a:lnSpc>
                <a:spcPct val="110000"/>
              </a:lnSpc>
              <a:spcBef>
                <a:spcPts val="54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d&gt;=5 =&gt; 100% penalty</a:t>
            </a:r>
          </a:p>
          <a:p>
            <a:pPr marL="347046" indent="-347046">
              <a:lnSpc>
                <a:spcPct val="110000"/>
              </a:lnSpc>
              <a:spcBef>
                <a:spcPts val="54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Academic dishonesty: </a:t>
            </a:r>
          </a:p>
          <a:p>
            <a:pPr marL="672490" lvl="1" indent="-221763">
              <a:lnSpc>
                <a:spcPct val="110000"/>
              </a:lnSpc>
              <a:spcBef>
                <a:spcPts val="45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b="1" dirty="0">
                <a:solidFill>
                  <a:srgbClr val="FF0000"/>
                </a:solidFill>
              </a:rPr>
              <a:t>All assignments submitted should be </a:t>
            </a:r>
            <a:r>
              <a:rPr lang="en-GB" altLang="en-US" sz="1900" b="1" u="sng" dirty="0">
                <a:solidFill>
                  <a:srgbClr val="FF0000"/>
                </a:solidFill>
              </a:rPr>
              <a:t>fully your own</a:t>
            </a:r>
            <a:r>
              <a:rPr lang="en-GB" altLang="en-US" sz="1900" b="1" dirty="0">
                <a:solidFill>
                  <a:srgbClr val="FF0000"/>
                </a:solidFill>
              </a:rPr>
              <a:t>. </a:t>
            </a:r>
          </a:p>
          <a:p>
            <a:pPr marL="672490" lvl="1" indent="-221763">
              <a:lnSpc>
                <a:spcPct val="110000"/>
              </a:lnSpc>
              <a:spcBef>
                <a:spcPts val="45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Your work will be regularly checked for such misconduct and any such attempts will be prosecuted:</a:t>
            </a:r>
            <a:endParaRPr lang="en-GB" altLang="en-US" sz="1900" b="1" dirty="0">
              <a:solidFill>
                <a:srgbClr val="FF0000"/>
              </a:solidFill>
            </a:endParaRPr>
          </a:p>
          <a:p>
            <a:pPr marL="672490" lvl="1" indent="-221763">
              <a:lnSpc>
                <a:spcPct val="110000"/>
              </a:lnSpc>
              <a:spcBef>
                <a:spcPts val="45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b="1" dirty="0">
                <a:solidFill>
                  <a:srgbClr val="FF0000"/>
                </a:solidFill>
              </a:rPr>
              <a:t>Zero tolerance policy on cheating and plagiarism</a:t>
            </a:r>
            <a:r>
              <a:rPr lang="en-GB" altLang="en-US" sz="1900" dirty="0"/>
              <a:t>. </a:t>
            </a:r>
          </a:p>
          <a:p>
            <a:pPr marL="672490" lvl="1" indent="-221763">
              <a:lnSpc>
                <a:spcPct val="110000"/>
              </a:lnSpc>
              <a:spcBef>
                <a:spcPts val="45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At all times you have the right to challenge our decisions on cheating, upon which the case will be processed through the disciplinary channels of the university. However, we would like to remind you that, if found guilty, the legal code of the university proposes a minimum of six month expulsion from the university.</a:t>
            </a:r>
          </a:p>
          <a:p>
            <a:pPr marL="347046" indent="-347046">
              <a:lnSpc>
                <a:spcPct val="110000"/>
              </a:lnSpc>
              <a:spcBef>
                <a:spcPts val="408"/>
              </a:spcBef>
              <a:buClr>
                <a:srgbClr val="000000"/>
              </a:buClr>
              <a:buSzPct val="100000"/>
              <a:buNone/>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endParaRPr lang="en-GB" altLang="en-US" dirty="0"/>
          </a:p>
        </p:txBody>
      </p:sp>
    </p:spTree>
    <p:extLst>
      <p:ext uri="{BB962C8B-B14F-4D97-AF65-F5344CB8AC3E}">
        <p14:creationId xmlns:p14="http://schemas.microsoft.com/office/powerpoint/2010/main" val="159560748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Cheating</a:t>
            </a:r>
          </a:p>
        </p:txBody>
      </p:sp>
      <p:sp>
        <p:nvSpPr>
          <p:cNvPr id="47106" name="Rectangle 2"/>
          <p:cNvSpPr>
            <a:spLocks noGrp="1" noChangeArrowheads="1"/>
          </p:cNvSpPr>
          <p:nvPr>
            <p:ph idx="1"/>
          </p:nvPr>
        </p:nvSpPr>
        <p:spPr/>
        <p:txBody>
          <a:bodyPr vert="horz" wrap="square" lIns="81638" tIns="42452" rIns="81638" bIns="42452" numCol="1" anchor="t" anchorCtr="0" compatLnSpc="1">
            <a:prstTxWarp prst="textNoShape">
              <a:avLst/>
            </a:prstTxWarp>
          </a:bodyPr>
          <a:lstStyle/>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What is cheating?</a:t>
            </a:r>
          </a:p>
          <a:p>
            <a:pPr marL="672490" lvl="1" indent="-221763">
              <a:spcBef>
                <a:spcPts val="635"/>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Sharing code: either by copying, retyping, looking at, or supplying a copy of a file.</a:t>
            </a:r>
          </a:p>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What is NOT cheating?</a:t>
            </a:r>
          </a:p>
          <a:p>
            <a:pPr marL="672490" lvl="1" indent="-221763">
              <a:spcBef>
                <a:spcPts val="635"/>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Helping others use systems or tools.</a:t>
            </a:r>
          </a:p>
          <a:p>
            <a:pPr marL="672490" lvl="1" indent="-221763">
              <a:spcBef>
                <a:spcPts val="635"/>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Helping others with high-level design issues.</a:t>
            </a:r>
          </a:p>
          <a:p>
            <a:pPr marL="672490" lvl="1" indent="-221763">
              <a:spcBef>
                <a:spcPts val="635"/>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Helping others debug their code.	</a:t>
            </a:r>
          </a:p>
        </p:txBody>
      </p:sp>
    </p:spTree>
    <p:extLst>
      <p:ext uri="{BB962C8B-B14F-4D97-AF65-F5344CB8AC3E}">
        <p14:creationId xmlns:p14="http://schemas.microsoft.com/office/powerpoint/2010/main" val="153801419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Cheating: Caught and punished</a:t>
            </a:r>
          </a:p>
        </p:txBody>
      </p:sp>
      <p:sp>
        <p:nvSpPr>
          <p:cNvPr id="49154" name="Rectangle 2"/>
          <p:cNvSpPr>
            <a:spLocks noGrp="1" noChangeArrowheads="1"/>
          </p:cNvSpPr>
          <p:nvPr>
            <p:ph idx="1"/>
          </p:nvPr>
        </p:nvSpPr>
        <p:spPr>
          <a:xfrm>
            <a:off x="396876" y="1362075"/>
            <a:ext cx="4797206" cy="4972050"/>
          </a:xfrm>
        </p:spPr>
        <p:txBody>
          <a:bodyPr vert="horz" wrap="square" lIns="81638" tIns="42452" rIns="81638" bIns="42452" numCol="1" anchor="t" anchorCtr="0" compatLnSpc="1">
            <a:prstTxWarp prst="textNoShape">
              <a:avLst/>
            </a:prstTxWarp>
          </a:bodyPr>
          <a:lstStyle/>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Friend</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Whole code</a:t>
            </a:r>
          </a:p>
          <a:p>
            <a:pPr marL="1228339" lvl="2"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Easy to detect!</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Partial code/ “close collaboration”</a:t>
            </a:r>
          </a:p>
          <a:p>
            <a:pPr marL="1228339" lvl="2"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Walk on a thin line</a:t>
            </a:r>
          </a:p>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Friend who submitted a similar homework in the previous years </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Caught, since all previous homework submissions are archived</a:t>
            </a:r>
          </a:p>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Internet</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Whole code</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Partial code</a:t>
            </a:r>
          </a:p>
          <a:p>
            <a:pPr marL="1228339" lvl="2" indent="-347046">
              <a:spcBef>
                <a:spcPts val="726"/>
              </a:spcBef>
              <a:buClr>
                <a:srgbClr val="000000"/>
              </a:buClr>
              <a:buSzPct val="100000"/>
              <a:buNone/>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endParaRPr lang="en-GB" altLang="en-US" dirty="0"/>
          </a:p>
        </p:txBody>
      </p:sp>
      <p:pic>
        <p:nvPicPr>
          <p:cNvPr id="491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4082" y="1362075"/>
            <a:ext cx="3571200" cy="357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68625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Web </a:t>
            </a:r>
            <a:r>
              <a:rPr lang="tr-TR" dirty="0" err="1"/>
              <a:t>page</a:t>
            </a:r>
            <a:r>
              <a:rPr lang="tr-TR" dirty="0"/>
              <a:t>/</a:t>
            </a:r>
            <a:r>
              <a:rPr lang="tr-TR" dirty="0" err="1"/>
              <a:t>communication</a:t>
            </a:r>
            <a:endParaRPr lang="tr-TR" dirty="0"/>
          </a:p>
        </p:txBody>
      </p:sp>
      <p:sp>
        <p:nvSpPr>
          <p:cNvPr id="3" name="Content Placeholder 2"/>
          <p:cNvSpPr>
            <a:spLocks noGrp="1"/>
          </p:cNvSpPr>
          <p:nvPr>
            <p:ph idx="1"/>
          </p:nvPr>
        </p:nvSpPr>
        <p:spPr/>
        <p:txBody>
          <a:bodyPr/>
          <a:lstStyle/>
          <a:p>
            <a:r>
              <a:rPr lang="tr-TR" dirty="0"/>
              <a:t>Course web </a:t>
            </a:r>
            <a:r>
              <a:rPr lang="tr-TR" dirty="0" err="1"/>
              <a:t>page</a:t>
            </a:r>
            <a:r>
              <a:rPr lang="tr-TR" dirty="0"/>
              <a:t>: </a:t>
            </a:r>
          </a:p>
          <a:p>
            <a:pPr lvl="1"/>
            <a:r>
              <a:rPr lang="tr-TR" dirty="0" err="1"/>
              <a:t>https</a:t>
            </a:r>
            <a:r>
              <a:rPr lang="tr-TR" dirty="0"/>
              <a:t>://</a:t>
            </a:r>
            <a:r>
              <a:rPr lang="tr-TR" dirty="0" err="1"/>
              <a:t>cengclass.ceng.metu.edu.tr</a:t>
            </a:r>
            <a:r>
              <a:rPr lang="tr-TR" dirty="0"/>
              <a:t> (</a:t>
            </a:r>
            <a:r>
              <a:rPr lang="tr-TR" dirty="0" err="1"/>
              <a:t>Enroll</a:t>
            </a:r>
            <a:r>
              <a:rPr lang="tr-TR" dirty="0"/>
              <a:t> ceng334) </a:t>
            </a:r>
          </a:p>
          <a:p>
            <a:r>
              <a:rPr lang="tr-TR" dirty="0" err="1"/>
              <a:t>Official</a:t>
            </a:r>
            <a:r>
              <a:rPr lang="tr-TR" dirty="0"/>
              <a:t> </a:t>
            </a:r>
            <a:r>
              <a:rPr lang="tr-TR" dirty="0" err="1"/>
              <a:t>announcements</a:t>
            </a:r>
            <a:r>
              <a:rPr lang="tr-TR" dirty="0"/>
              <a:t> </a:t>
            </a:r>
            <a:r>
              <a:rPr lang="tr-TR" dirty="0" err="1"/>
              <a:t>and</a:t>
            </a:r>
            <a:r>
              <a:rPr lang="tr-TR" dirty="0"/>
              <a:t> </a:t>
            </a:r>
            <a:r>
              <a:rPr lang="tr-TR" dirty="0" err="1"/>
              <a:t>discussions</a:t>
            </a:r>
            <a:r>
              <a:rPr lang="tr-TR" dirty="0"/>
              <a:t>: </a:t>
            </a:r>
          </a:p>
          <a:p>
            <a:pPr lvl="1"/>
            <a:r>
              <a:rPr lang="tr-TR" dirty="0" err="1"/>
              <a:t>https</a:t>
            </a:r>
            <a:r>
              <a:rPr lang="tr-TR" dirty="0"/>
              <a:t>://</a:t>
            </a:r>
            <a:r>
              <a:rPr lang="tr-TR" dirty="0" err="1"/>
              <a:t>cow.ceng.metu.edu.tr</a:t>
            </a:r>
            <a:r>
              <a:rPr lang="tr-TR" dirty="0"/>
              <a:t>/c/</a:t>
            </a:r>
            <a:r>
              <a:rPr lang="tr-TR" dirty="0" err="1"/>
              <a:t>courses-undergrad</a:t>
            </a:r>
            <a:r>
              <a:rPr lang="tr-TR" dirty="0"/>
              <a:t>/ceng334/ </a:t>
            </a:r>
          </a:p>
          <a:p>
            <a:r>
              <a:rPr lang="tr-TR" dirty="0" err="1"/>
              <a:t>Questions</a:t>
            </a:r>
            <a:r>
              <a:rPr lang="tr-TR" dirty="0"/>
              <a:t> </a:t>
            </a:r>
            <a:r>
              <a:rPr lang="tr-TR" dirty="0" err="1"/>
              <a:t>that</a:t>
            </a:r>
            <a:r>
              <a:rPr lang="tr-TR" dirty="0"/>
              <a:t> </a:t>
            </a:r>
            <a:r>
              <a:rPr lang="tr-TR" dirty="0" err="1"/>
              <a:t>are</a:t>
            </a:r>
            <a:r>
              <a:rPr lang="tr-TR" dirty="0"/>
              <a:t> general </a:t>
            </a:r>
            <a:r>
              <a:rPr lang="tr-TR" dirty="0" err="1"/>
              <a:t>or</a:t>
            </a:r>
            <a:r>
              <a:rPr lang="tr-TR" dirty="0"/>
              <a:t> </a:t>
            </a:r>
            <a:r>
              <a:rPr lang="tr-TR" dirty="0" err="1"/>
              <a:t>related</a:t>
            </a:r>
            <a:r>
              <a:rPr lang="tr-TR" dirty="0"/>
              <a:t> </a:t>
            </a:r>
            <a:r>
              <a:rPr lang="tr-TR" dirty="0" err="1"/>
              <a:t>to</a:t>
            </a:r>
            <a:r>
              <a:rPr lang="tr-TR" dirty="0"/>
              <a:t> </a:t>
            </a:r>
            <a:r>
              <a:rPr lang="tr-TR" dirty="0" err="1"/>
              <a:t>content</a:t>
            </a:r>
            <a:r>
              <a:rPr lang="tr-TR" dirty="0"/>
              <a:t> </a:t>
            </a:r>
            <a:r>
              <a:rPr lang="tr-TR" dirty="0" err="1"/>
              <a:t>should</a:t>
            </a:r>
            <a:r>
              <a:rPr lang="tr-TR" dirty="0"/>
              <a:t> be </a:t>
            </a:r>
            <a:r>
              <a:rPr lang="tr-TR" dirty="0" err="1"/>
              <a:t>posted</a:t>
            </a:r>
            <a:r>
              <a:rPr lang="tr-TR" dirty="0"/>
              <a:t> </a:t>
            </a:r>
            <a:r>
              <a:rPr lang="tr-TR" dirty="0" err="1"/>
              <a:t>to</a:t>
            </a:r>
            <a:r>
              <a:rPr lang="tr-TR" dirty="0"/>
              <a:t> </a:t>
            </a:r>
            <a:r>
              <a:rPr lang="tr-TR" dirty="0" err="1"/>
              <a:t>the</a:t>
            </a:r>
            <a:r>
              <a:rPr lang="tr-TR" dirty="0"/>
              <a:t> </a:t>
            </a:r>
            <a:r>
              <a:rPr lang="tr-TR" dirty="0" err="1"/>
              <a:t>newsgroup</a:t>
            </a:r>
            <a:r>
              <a:rPr lang="tr-TR" dirty="0"/>
              <a:t>. </a:t>
            </a:r>
          </a:p>
          <a:p>
            <a:r>
              <a:rPr lang="tr-TR" dirty="0"/>
              <a:t>Course </a:t>
            </a:r>
            <a:r>
              <a:rPr lang="tr-TR" dirty="0" err="1"/>
              <a:t>conduct</a:t>
            </a:r>
            <a:r>
              <a:rPr lang="tr-TR" dirty="0"/>
              <a:t> </a:t>
            </a:r>
            <a:r>
              <a:rPr lang="tr-TR" dirty="0" err="1"/>
              <a:t>related</a:t>
            </a:r>
            <a:r>
              <a:rPr lang="tr-TR" dirty="0"/>
              <a:t> </a:t>
            </a:r>
            <a:r>
              <a:rPr lang="tr-TR" dirty="0" err="1"/>
              <a:t>questions</a:t>
            </a:r>
            <a:r>
              <a:rPr lang="tr-TR" dirty="0"/>
              <a:t> </a:t>
            </a:r>
            <a:r>
              <a:rPr lang="tr-TR" dirty="0" err="1"/>
              <a:t>should</a:t>
            </a:r>
            <a:r>
              <a:rPr lang="tr-TR" dirty="0"/>
              <a:t> be </a:t>
            </a:r>
            <a:r>
              <a:rPr lang="tr-TR" dirty="0" err="1"/>
              <a:t>posted</a:t>
            </a:r>
            <a:r>
              <a:rPr lang="tr-TR" dirty="0"/>
              <a:t> </a:t>
            </a:r>
            <a:r>
              <a:rPr lang="tr-TR" dirty="0" err="1"/>
              <a:t>to</a:t>
            </a:r>
            <a:r>
              <a:rPr lang="tr-TR" dirty="0"/>
              <a:t> </a:t>
            </a:r>
            <a:r>
              <a:rPr lang="tr-TR" dirty="0" err="1"/>
              <a:t>the</a:t>
            </a:r>
            <a:r>
              <a:rPr lang="tr-TR" dirty="0"/>
              <a:t> </a:t>
            </a:r>
            <a:r>
              <a:rPr lang="tr-TR" dirty="0" err="1"/>
              <a:t>instructor</a:t>
            </a:r>
            <a:r>
              <a:rPr lang="tr-TR" dirty="0"/>
              <a:t> </a:t>
            </a:r>
            <a:r>
              <a:rPr lang="tr-TR" dirty="0" err="1"/>
              <a:t>and</a:t>
            </a:r>
            <a:r>
              <a:rPr lang="tr-TR" dirty="0"/>
              <a:t>/</a:t>
            </a:r>
            <a:r>
              <a:rPr lang="tr-TR" dirty="0" err="1"/>
              <a:t>or</a:t>
            </a:r>
            <a:r>
              <a:rPr lang="tr-TR" dirty="0"/>
              <a:t> </a:t>
            </a:r>
            <a:r>
              <a:rPr lang="tr-TR" dirty="0" err="1"/>
              <a:t>teaching</a:t>
            </a:r>
            <a:r>
              <a:rPr lang="tr-TR" dirty="0"/>
              <a:t> </a:t>
            </a:r>
            <a:r>
              <a:rPr lang="tr-TR" dirty="0" err="1"/>
              <a:t>assistants</a:t>
            </a:r>
            <a:r>
              <a:rPr lang="tr-TR" dirty="0"/>
              <a:t> in </a:t>
            </a:r>
            <a:r>
              <a:rPr lang="tr-TR" dirty="0" err="1"/>
              <a:t>private</a:t>
            </a:r>
            <a:r>
              <a:rPr lang="tr-TR" dirty="0"/>
              <a:t>. </a:t>
            </a:r>
            <a:r>
              <a:rPr lang="tr-TR" dirty="0" err="1"/>
              <a:t>Make</a:t>
            </a:r>
            <a:r>
              <a:rPr lang="tr-TR" dirty="0"/>
              <a:t> sure </a:t>
            </a:r>
            <a:r>
              <a:rPr lang="tr-TR" dirty="0" err="1"/>
              <a:t>you</a:t>
            </a:r>
            <a:r>
              <a:rPr lang="tr-TR" dirty="0"/>
              <a:t> </a:t>
            </a:r>
            <a:r>
              <a:rPr lang="tr-TR" dirty="0" err="1"/>
              <a:t>include</a:t>
            </a:r>
            <a:r>
              <a:rPr lang="tr-TR" dirty="0"/>
              <a:t> “CENG 334” in </a:t>
            </a:r>
            <a:r>
              <a:rPr lang="tr-TR" dirty="0" err="1"/>
              <a:t>the</a:t>
            </a:r>
            <a:r>
              <a:rPr lang="tr-TR" dirty="0"/>
              <a:t> </a:t>
            </a:r>
            <a:r>
              <a:rPr lang="tr-TR" dirty="0" err="1"/>
              <a:t>subject</a:t>
            </a:r>
            <a:r>
              <a:rPr lang="tr-TR" dirty="0"/>
              <a:t> </a:t>
            </a:r>
            <a:r>
              <a:rPr lang="tr-TR" dirty="0" err="1"/>
              <a:t>line</a:t>
            </a:r>
            <a:r>
              <a:rPr lang="tr-TR" dirty="0"/>
              <a:t> </a:t>
            </a:r>
          </a:p>
          <a:p>
            <a:endParaRPr lang="tr-TR" dirty="0"/>
          </a:p>
          <a:p>
            <a:endParaRPr lang="tr-TR" dirty="0"/>
          </a:p>
        </p:txBody>
      </p:sp>
    </p:spTree>
    <p:extLst>
      <p:ext uri="{BB962C8B-B14F-4D97-AF65-F5344CB8AC3E}">
        <p14:creationId xmlns:p14="http://schemas.microsoft.com/office/powerpoint/2010/main" val="658332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220E-01A9-D94C-837F-3E1D9276C222}"/>
              </a:ext>
            </a:extLst>
          </p:cNvPr>
          <p:cNvSpPr>
            <a:spLocks noGrp="1"/>
          </p:cNvSpPr>
          <p:nvPr>
            <p:ph type="title"/>
          </p:nvPr>
        </p:nvSpPr>
        <p:spPr/>
        <p:txBody>
          <a:bodyPr/>
          <a:lstStyle/>
          <a:p>
            <a:r>
              <a:rPr lang="en-US" dirty="0"/>
              <a:t>Course conduct -  Sections</a:t>
            </a:r>
          </a:p>
        </p:txBody>
      </p:sp>
      <p:sp>
        <p:nvSpPr>
          <p:cNvPr id="3" name="Content Placeholder 2">
            <a:extLst>
              <a:ext uri="{FF2B5EF4-FFF2-40B4-BE49-F238E27FC236}">
                <a16:creationId xmlns:a16="http://schemas.microsoft.com/office/drawing/2014/main" id="{D344FC0B-C51F-9549-98AF-E1F14DBFB37A}"/>
              </a:ext>
            </a:extLst>
          </p:cNvPr>
          <p:cNvSpPr>
            <a:spLocks noGrp="1"/>
          </p:cNvSpPr>
          <p:nvPr>
            <p:ph idx="1"/>
          </p:nvPr>
        </p:nvSpPr>
        <p:spPr>
          <a:xfrm>
            <a:off x="396876" y="1362075"/>
            <a:ext cx="6092508" cy="4972050"/>
          </a:xfrm>
        </p:spPr>
        <p:txBody>
          <a:bodyPr/>
          <a:lstStyle/>
          <a:p>
            <a:pPr marL="0" indent="0">
              <a:buNone/>
            </a:pPr>
            <a:endParaRPr lang="en-US" dirty="0"/>
          </a:p>
          <a:p>
            <a:r>
              <a:rPr lang="en-US" dirty="0"/>
              <a:t>Same midterms</a:t>
            </a:r>
          </a:p>
          <a:p>
            <a:r>
              <a:rPr lang="en-US" dirty="0"/>
              <a:t>Same assignments</a:t>
            </a:r>
          </a:p>
          <a:p>
            <a:r>
              <a:rPr lang="en-US" dirty="0"/>
              <a:t>Different quizzes</a:t>
            </a:r>
          </a:p>
          <a:p>
            <a:pPr lvl="1"/>
            <a:r>
              <a:rPr lang="en-US" dirty="0"/>
              <a:t>Pick a section and attend it</a:t>
            </a:r>
          </a:p>
          <a:p>
            <a:r>
              <a:rPr lang="en-US" dirty="0"/>
              <a:t>No need to change sections</a:t>
            </a:r>
          </a:p>
          <a:p>
            <a:pPr lvl="1"/>
            <a:r>
              <a:rPr lang="en-US" dirty="0"/>
              <a:t>Registering to one section, but attending to another is fine.. </a:t>
            </a:r>
          </a:p>
          <a:p>
            <a:pPr lvl="1"/>
            <a:r>
              <a:rPr lang="en-US" dirty="0"/>
              <a:t>Just be consistent.. </a:t>
            </a:r>
          </a:p>
          <a:p>
            <a:pPr lvl="1"/>
            <a:endParaRPr lang="en-US" dirty="0"/>
          </a:p>
        </p:txBody>
      </p:sp>
      <p:pic>
        <p:nvPicPr>
          <p:cNvPr id="4" name="Picture 1">
            <a:extLst>
              <a:ext uri="{FF2B5EF4-FFF2-40B4-BE49-F238E27FC236}">
                <a16:creationId xmlns:a16="http://schemas.microsoft.com/office/drawing/2014/main" id="{EC9DF651-6C1D-5D43-89A4-89EC5A0A9D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9383" y="1197678"/>
            <a:ext cx="2037343" cy="255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39E6190-E49D-4848-85C3-AC6FBDEE6FDD}"/>
              </a:ext>
            </a:extLst>
          </p:cNvPr>
          <p:cNvPicPr>
            <a:picLocks noChangeAspect="1"/>
          </p:cNvPicPr>
          <p:nvPr/>
        </p:nvPicPr>
        <p:blipFill>
          <a:blip r:embed="rId3"/>
          <a:stretch>
            <a:fillRect/>
          </a:stretch>
        </p:blipFill>
        <p:spPr>
          <a:xfrm>
            <a:off x="6531948" y="3848100"/>
            <a:ext cx="2029798" cy="2456055"/>
          </a:xfrm>
          <a:prstGeom prst="rect">
            <a:avLst/>
          </a:prstGeom>
        </p:spPr>
      </p:pic>
    </p:spTree>
    <p:extLst>
      <p:ext uri="{BB962C8B-B14F-4D97-AF65-F5344CB8AC3E}">
        <p14:creationId xmlns:p14="http://schemas.microsoft.com/office/powerpoint/2010/main" val="3559639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web_surf.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4000" y="107497"/>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9" name="Title 1"/>
          <p:cNvSpPr>
            <a:spLocks noGrp="1"/>
          </p:cNvSpPr>
          <p:nvPr>
            <p:ph type="title"/>
          </p:nvPr>
        </p:nvSpPr>
        <p:spPr/>
        <p:txBody>
          <a:bodyPr/>
          <a:lstStyle/>
          <a:p>
            <a:pPr eaLnBrk="1"/>
            <a:r>
              <a:rPr lang="en-US" altLang="en-US"/>
              <a:t>Web surfing homework for next lecture..</a:t>
            </a:r>
          </a:p>
        </p:txBody>
      </p:sp>
      <p:sp>
        <p:nvSpPr>
          <p:cNvPr id="67586" name="Content Placeholder 2"/>
          <p:cNvSpPr>
            <a:spLocks noGrp="1"/>
          </p:cNvSpPr>
          <p:nvPr>
            <p:ph idx="1"/>
          </p:nvPr>
        </p:nvSpPr>
        <p:spPr/>
        <p:txBody>
          <a:bodyPr>
            <a:normAutofit/>
          </a:bodyPr>
          <a:lstStyle/>
          <a:p>
            <a:pPr eaLnBrk="1">
              <a:defRPr/>
            </a:pPr>
            <a:r>
              <a:rPr lang="en-US" altLang="en-US" dirty="0"/>
              <a:t>Learn</a:t>
            </a:r>
          </a:p>
          <a:p>
            <a:pPr eaLnBrk="1">
              <a:buFont typeface="Arial" charset="0"/>
              <a:buChar char="•"/>
              <a:defRPr/>
            </a:pPr>
            <a:r>
              <a:rPr lang="en-US" altLang="en-US" dirty="0"/>
              <a:t>More about XEROX PARC </a:t>
            </a:r>
          </a:p>
          <a:p>
            <a:pPr lvl="1" eaLnBrk="1">
              <a:buFont typeface="Arial" charset="0"/>
              <a:buChar char="•"/>
              <a:defRPr/>
            </a:pPr>
            <a:r>
              <a:rPr lang="en-US" altLang="en-US" dirty="0"/>
              <a:t>What have they invented?</a:t>
            </a:r>
          </a:p>
          <a:p>
            <a:pPr eaLnBrk="1">
              <a:buFont typeface="Arial" charset="0"/>
              <a:buChar char="•"/>
              <a:defRPr/>
            </a:pPr>
            <a:r>
              <a:rPr lang="en-US" altLang="en-US" dirty="0"/>
              <a:t>More about Ken Thomson and Dennis Ritchie</a:t>
            </a:r>
          </a:p>
          <a:p>
            <a:pPr lvl="1" eaLnBrk="1">
              <a:buFont typeface="Arial" charset="0"/>
              <a:buChar char="•"/>
              <a:defRPr/>
            </a:pPr>
            <a:r>
              <a:rPr lang="en-US" altLang="en-US" dirty="0"/>
              <a:t>What are they known for?</a:t>
            </a:r>
          </a:p>
          <a:p>
            <a:pPr eaLnBrk="1">
              <a:buFont typeface="Arial" charset="0"/>
              <a:buChar char="•"/>
              <a:defRPr/>
            </a:pPr>
            <a:r>
              <a:rPr lang="en-US" altLang="en-US" dirty="0"/>
              <a:t>More about Microsoft</a:t>
            </a:r>
          </a:p>
          <a:p>
            <a:pPr lvl="1" eaLnBrk="1">
              <a:buFont typeface="Arial" charset="0"/>
              <a:buChar char="•"/>
              <a:defRPr/>
            </a:pPr>
            <a:r>
              <a:rPr lang="en-US" altLang="en-US" dirty="0"/>
              <a:t>How did MS-DOS become so successful?</a:t>
            </a:r>
          </a:p>
          <a:p>
            <a:pPr eaLnBrk="1">
              <a:buFont typeface="Arial" charset="0"/>
              <a:buChar char="•"/>
              <a:defRPr/>
            </a:pPr>
            <a:r>
              <a:rPr lang="en-US" altLang="en-US" dirty="0"/>
              <a:t>More about Apple</a:t>
            </a:r>
          </a:p>
          <a:p>
            <a:pPr lvl="1" eaLnBrk="1">
              <a:buFont typeface="Arial" charset="0"/>
              <a:buChar char="•"/>
              <a:defRPr/>
            </a:pPr>
            <a:r>
              <a:rPr lang="en-US" altLang="en-US" dirty="0"/>
              <a:t>What’s the relation between XEROX PARC GUI and Apple GUI?</a:t>
            </a:r>
          </a:p>
          <a:p>
            <a:pPr eaLnBrk="1">
              <a:buFont typeface="Arial" charset="0"/>
              <a:buChar char="•"/>
              <a:defRPr/>
            </a:pPr>
            <a:r>
              <a:rPr lang="en-US" altLang="en-US" dirty="0"/>
              <a:t>What’s Slashdot?</a:t>
            </a:r>
          </a:p>
          <a:p>
            <a:pPr eaLnBrk="1">
              <a:buFont typeface="Arial" charset="0"/>
              <a:buChar char="•"/>
              <a:defRPr/>
            </a:pPr>
            <a:r>
              <a:rPr lang="en-US" altLang="en-US" dirty="0"/>
              <a:t>Use Wikipedia, and google the web..</a:t>
            </a:r>
          </a:p>
        </p:txBody>
      </p:sp>
    </p:spTree>
    <p:extLst>
      <p:ext uri="{BB962C8B-B14F-4D97-AF65-F5344CB8AC3E}">
        <p14:creationId xmlns:p14="http://schemas.microsoft.com/office/powerpoint/2010/main" val="1232848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6509" y="25398"/>
            <a:ext cx="6832602" cy="6832602"/>
          </a:xfrm>
          <a:prstGeom prst="rect">
            <a:avLst/>
          </a:prstGeom>
        </p:spPr>
      </p:pic>
      <p:sp>
        <p:nvSpPr>
          <p:cNvPr id="54273" name="Title 1"/>
          <p:cNvSpPr>
            <a:spLocks noGrp="1"/>
          </p:cNvSpPr>
          <p:nvPr>
            <p:ph type="title"/>
          </p:nvPr>
        </p:nvSpPr>
        <p:spPr>
          <a:xfrm>
            <a:off x="3000206" y="2074861"/>
            <a:ext cx="7592093" cy="762000"/>
          </a:xfrm>
        </p:spPr>
        <p:txBody>
          <a:bodyPr/>
          <a:lstStyle/>
          <a:p>
            <a:r>
              <a:rPr lang="en-US" altLang="en-US" dirty="0">
                <a:solidFill>
                  <a:schemeClr val="bg1"/>
                </a:solidFill>
              </a:rPr>
              <a:t>Movie suggestion</a:t>
            </a:r>
          </a:p>
        </p:txBody>
      </p:sp>
    </p:spTree>
    <p:extLst>
      <p:ext uri="{BB962C8B-B14F-4D97-AF65-F5344CB8AC3E}">
        <p14:creationId xmlns:p14="http://schemas.microsoft.com/office/powerpoint/2010/main" val="1555605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A36C-104F-4C45-B524-1556B650F693}"/>
              </a:ext>
            </a:extLst>
          </p:cNvPr>
          <p:cNvSpPr>
            <a:spLocks noGrp="1"/>
          </p:cNvSpPr>
          <p:nvPr>
            <p:ph type="title"/>
          </p:nvPr>
        </p:nvSpPr>
        <p:spPr/>
        <p:txBody>
          <a:bodyPr/>
          <a:lstStyle/>
          <a:p>
            <a:r>
              <a:rPr lang="en-US" dirty="0"/>
              <a:t>Quiz policy – Section 1</a:t>
            </a:r>
          </a:p>
        </p:txBody>
      </p:sp>
      <p:sp>
        <p:nvSpPr>
          <p:cNvPr id="3" name="Content Placeholder 2">
            <a:extLst>
              <a:ext uri="{FF2B5EF4-FFF2-40B4-BE49-F238E27FC236}">
                <a16:creationId xmlns:a16="http://schemas.microsoft.com/office/drawing/2014/main" id="{65AD457B-32B6-C74B-9EC6-E7668D85F842}"/>
              </a:ext>
            </a:extLst>
          </p:cNvPr>
          <p:cNvSpPr>
            <a:spLocks noGrp="1"/>
          </p:cNvSpPr>
          <p:nvPr>
            <p:ph idx="1"/>
          </p:nvPr>
        </p:nvSpPr>
        <p:spPr/>
        <p:txBody>
          <a:bodyPr/>
          <a:lstStyle/>
          <a:p>
            <a:r>
              <a:rPr lang="en-US" dirty="0">
                <a:cs typeface="Calibri" panose="020F0502020204030204" pitchFamily="34" charset="0"/>
              </a:rPr>
              <a:t>Questions about the current lecture</a:t>
            </a:r>
          </a:p>
          <a:p>
            <a:pPr lvl="1"/>
            <a:r>
              <a:rPr lang="en-US" dirty="0">
                <a:cs typeface="Calibri" panose="020F0502020204030204" pitchFamily="34" charset="0"/>
              </a:rPr>
              <a:t>To check that you’ve understood the course content in that lecture</a:t>
            </a:r>
          </a:p>
          <a:p>
            <a:r>
              <a:rPr lang="en-US" dirty="0">
                <a:ea typeface="American Typewriter" charset="0"/>
                <a:cs typeface="Calibri" panose="020F0502020204030204" pitchFamily="34" charset="0"/>
              </a:rPr>
              <a:t>Collaboration among students is a must!</a:t>
            </a:r>
          </a:p>
          <a:p>
            <a:pPr lvl="1"/>
            <a:r>
              <a:rPr lang="en-US" dirty="0">
                <a:ea typeface="American Typewriter" charset="0"/>
                <a:cs typeface="Calibri" panose="020F0502020204030204" pitchFamily="34" charset="0"/>
              </a:rPr>
              <a:t>Form groups of 2 or more!  </a:t>
            </a:r>
          </a:p>
          <a:p>
            <a:r>
              <a:rPr lang="en-US" dirty="0">
                <a:ea typeface="American Typewriter" charset="0"/>
                <a:cs typeface="Calibri" panose="020F0502020204030204" pitchFamily="34" charset="0"/>
              </a:rPr>
              <a:t>You are free to stand up, move around and talk! </a:t>
            </a:r>
          </a:p>
          <a:p>
            <a:r>
              <a:rPr lang="en-US" dirty="0">
                <a:ea typeface="American Typewriter" charset="0"/>
                <a:cs typeface="Calibri" panose="020F0502020204030204" pitchFamily="34" charset="0"/>
              </a:rPr>
              <a:t>However,  we strongly advise you not to seek help on the first question! </a:t>
            </a:r>
            <a:endParaRPr lang="tr-TR" dirty="0">
              <a:ea typeface="American Typewriter" charset="0"/>
              <a:cs typeface="Calibri" panose="020F0502020204030204" pitchFamily="34" charset="0"/>
            </a:endParaRPr>
          </a:p>
          <a:p>
            <a:endParaRPr lang="en-US" dirty="0">
              <a:cs typeface="Calibri" panose="020F0502020204030204" pitchFamily="34" charset="0"/>
            </a:endParaRPr>
          </a:p>
        </p:txBody>
      </p:sp>
    </p:spTree>
    <p:extLst>
      <p:ext uri="{BB962C8B-B14F-4D97-AF65-F5344CB8AC3E}">
        <p14:creationId xmlns:p14="http://schemas.microsoft.com/office/powerpoint/2010/main" val="2685366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A36C-104F-4C45-B524-1556B650F693}"/>
              </a:ext>
            </a:extLst>
          </p:cNvPr>
          <p:cNvSpPr>
            <a:spLocks noGrp="1"/>
          </p:cNvSpPr>
          <p:nvPr>
            <p:ph type="title"/>
          </p:nvPr>
        </p:nvSpPr>
        <p:spPr/>
        <p:txBody>
          <a:bodyPr/>
          <a:lstStyle/>
          <a:p>
            <a:r>
              <a:rPr lang="en-US" dirty="0"/>
              <a:t>Course Conduct: Section 1</a:t>
            </a:r>
          </a:p>
        </p:txBody>
      </p:sp>
      <p:sp>
        <p:nvSpPr>
          <p:cNvPr id="3" name="Content Placeholder 2">
            <a:extLst>
              <a:ext uri="{FF2B5EF4-FFF2-40B4-BE49-F238E27FC236}">
                <a16:creationId xmlns:a16="http://schemas.microsoft.com/office/drawing/2014/main" id="{65AD457B-32B6-C74B-9EC6-E7668D85F842}"/>
              </a:ext>
            </a:extLst>
          </p:cNvPr>
          <p:cNvSpPr>
            <a:spLocks noGrp="1"/>
          </p:cNvSpPr>
          <p:nvPr>
            <p:ph idx="1"/>
          </p:nvPr>
        </p:nvSpPr>
        <p:spPr/>
        <p:txBody>
          <a:bodyPr/>
          <a:lstStyle/>
          <a:p>
            <a:r>
              <a:rPr lang="en-US" dirty="0">
                <a:cs typeface="Calibri" panose="020F0502020204030204" pitchFamily="34" charset="0"/>
              </a:rPr>
              <a:t>2+2 allocated</a:t>
            </a:r>
          </a:p>
          <a:p>
            <a:pPr marL="0" indent="0">
              <a:buNone/>
            </a:pPr>
            <a:endParaRPr lang="tr-TR" dirty="0">
              <a:ea typeface="American Typewriter" charset="0"/>
              <a:cs typeface="Calibri" panose="020F0502020204030204" pitchFamily="34" charset="0"/>
            </a:endParaRPr>
          </a:p>
          <a:p>
            <a:endParaRPr lang="en-US" dirty="0">
              <a:cs typeface="Calibri" panose="020F0502020204030204" pitchFamily="34" charset="0"/>
            </a:endParaRPr>
          </a:p>
        </p:txBody>
      </p:sp>
    </p:spTree>
    <p:extLst>
      <p:ext uri="{BB962C8B-B14F-4D97-AF65-F5344CB8AC3E}">
        <p14:creationId xmlns:p14="http://schemas.microsoft.com/office/powerpoint/2010/main" val="490181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First </a:t>
            </a:r>
            <a:r>
              <a:rPr lang="tr-TR" dirty="0" err="1"/>
              <a:t>Quiz</a:t>
            </a:r>
            <a:r>
              <a:rPr lang="tr-TR" dirty="0"/>
              <a:t> -  </a:t>
            </a:r>
            <a:r>
              <a:rPr lang="tr-TR" dirty="0" err="1"/>
              <a:t>Duration</a:t>
            </a:r>
            <a:r>
              <a:rPr lang="tr-TR" dirty="0"/>
              <a:t> 1 </a:t>
            </a:r>
            <a:r>
              <a:rPr lang="tr-TR" dirty="0" err="1"/>
              <a:t>minute</a:t>
            </a:r>
            <a:endParaRPr lang="tr-TR" dirty="0"/>
          </a:p>
        </p:txBody>
      </p:sp>
      <p:sp>
        <p:nvSpPr>
          <p:cNvPr id="3" name="Content Placeholder 2"/>
          <p:cNvSpPr>
            <a:spLocks noGrp="1"/>
          </p:cNvSpPr>
          <p:nvPr>
            <p:ph idx="1"/>
          </p:nvPr>
        </p:nvSpPr>
        <p:spPr>
          <a:xfrm>
            <a:off x="396875" y="1362075"/>
            <a:ext cx="7896225" cy="3541229"/>
          </a:xfrm>
        </p:spPr>
        <p:txBody>
          <a:bodyPr/>
          <a:lstStyle/>
          <a:p>
            <a:pPr marL="457200" indent="-457200">
              <a:buSzPct val="100000"/>
              <a:buFont typeface="+mj-lt"/>
              <a:buAutoNum type="arabicPeriod"/>
            </a:pPr>
            <a:r>
              <a:rPr lang="en-US" b="0" dirty="0"/>
              <a:t>What’s your name and ID?</a:t>
            </a:r>
          </a:p>
          <a:p>
            <a:pPr marL="457200" indent="-457200">
              <a:buSzPct val="100000"/>
              <a:buFont typeface="+mj-lt"/>
              <a:buAutoNum type="arabicPeriod"/>
            </a:pPr>
            <a:r>
              <a:rPr lang="en-US" b="0" dirty="0"/>
              <a:t>How much tolerance will be applied to cheating? </a:t>
            </a:r>
          </a:p>
          <a:p>
            <a:pPr marL="457200" indent="-457200">
              <a:buSzPct val="100000"/>
              <a:buFont typeface="+mj-lt"/>
              <a:buAutoNum type="arabicPeriod"/>
            </a:pPr>
            <a:r>
              <a:rPr lang="en-US" b="0" dirty="0"/>
              <a:t>What is the minimum number of points (out of 100) do you have to collect from (the announced: most likely the first two) assignments in order not to get a NA from the course?</a:t>
            </a:r>
          </a:p>
          <a:p>
            <a:pPr marL="457200" indent="-457200">
              <a:buSzPct val="100000"/>
              <a:buFont typeface="+mj-lt"/>
              <a:buAutoNum type="arabicPeriod"/>
            </a:pPr>
            <a:r>
              <a:rPr lang="en-US" b="0" dirty="0"/>
              <a:t>What is the probability that you will graduate in time if you fail this course? </a:t>
            </a:r>
          </a:p>
          <a:p>
            <a:pPr marL="0" indent="0">
              <a:buNone/>
            </a:pPr>
            <a:endParaRPr lang="en-US" b="0" dirty="0"/>
          </a:p>
        </p:txBody>
      </p:sp>
      <p:sp>
        <p:nvSpPr>
          <p:cNvPr id="4" name="Rectangle 3"/>
          <p:cNvSpPr/>
          <p:nvPr/>
        </p:nvSpPr>
        <p:spPr>
          <a:xfrm>
            <a:off x="396875" y="5133796"/>
            <a:ext cx="8316724" cy="1323439"/>
          </a:xfrm>
          <a:prstGeom prst="rect">
            <a:avLst/>
          </a:prstGeom>
          <a:solidFill>
            <a:srgbClr val="FFFF00"/>
          </a:solidFill>
        </p:spPr>
        <p:txBody>
          <a:bodyPr wrap="square">
            <a:spAutoFit/>
          </a:bodyPr>
          <a:lstStyle/>
          <a:p>
            <a:pPr marL="0" indent="0" algn="ctr">
              <a:buNone/>
            </a:pPr>
            <a:r>
              <a:rPr lang="en-US" sz="2000" dirty="0">
                <a:latin typeface="Courier" pitchFamily="2" charset="0"/>
                <a:ea typeface="American Typewriter" charset="0"/>
                <a:cs typeface="American Typewriter" charset="0"/>
              </a:rPr>
              <a:t>Collaboration among students is encouraged for all questions. You are free to stand up, move around and talk! However,  we strongly advise you not to seek help on the first question! </a:t>
            </a:r>
            <a:endParaRPr lang="tr-TR" sz="2000"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930024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04932" y="0"/>
            <a:ext cx="13029588" cy="6858000"/>
          </a:xfrm>
        </p:spPr>
      </p:pic>
      <p:sp>
        <p:nvSpPr>
          <p:cNvPr id="10241" name="Title 1"/>
          <p:cNvSpPr>
            <a:spLocks noGrp="1"/>
          </p:cNvSpPr>
          <p:nvPr>
            <p:ph type="title"/>
          </p:nvPr>
        </p:nvSpPr>
        <p:spPr>
          <a:xfrm>
            <a:off x="229428" y="499473"/>
            <a:ext cx="7592093" cy="762000"/>
          </a:xfrm>
        </p:spPr>
        <p:txBody>
          <a:bodyPr/>
          <a:lstStyle/>
          <a:p>
            <a:r>
              <a:rPr lang="en-US" altLang="en-US" dirty="0">
                <a:solidFill>
                  <a:schemeClr val="bg1"/>
                </a:solidFill>
              </a:rPr>
              <a:t>Are you ready?</a:t>
            </a:r>
          </a:p>
        </p:txBody>
      </p:sp>
    </p:spTree>
    <p:extLst>
      <p:ext uri="{BB962C8B-B14F-4D97-AF65-F5344CB8AC3E}">
        <p14:creationId xmlns:p14="http://schemas.microsoft.com/office/powerpoint/2010/main" val="1162894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altLang="en-US"/>
              <a:t>Let’s get started!</a:t>
            </a:r>
          </a:p>
        </p:txBody>
      </p:sp>
      <p:sp>
        <p:nvSpPr>
          <p:cNvPr id="9218" name="Content Placeholder 2"/>
          <p:cNvSpPr>
            <a:spLocks noGrp="1"/>
          </p:cNvSpPr>
          <p:nvPr>
            <p:ph idx="1"/>
          </p:nvPr>
        </p:nvSpPr>
        <p:spPr>
          <a:xfrm>
            <a:off x="424801" y="907561"/>
            <a:ext cx="8432640" cy="5493600"/>
          </a:xfrm>
        </p:spPr>
        <p:txBody>
          <a:bodyPr/>
          <a:lstStyle/>
          <a:p>
            <a:endParaRPr lang="en-US" altLang="en-US">
              <a:hlinkClick r:id="" action="ppaction://noaction"/>
            </a:endParaRPr>
          </a:p>
          <a:p>
            <a:pPr algn="ctr"/>
            <a:r>
              <a:rPr lang="en-US" altLang="en-US">
                <a:hlinkClick r:id="" action="ppaction://noaction"/>
              </a:rPr>
              <a:t>https://www.youtube.com/watch?v=vKQi3bBA1y8</a:t>
            </a:r>
            <a:endParaRPr lang="en-US" altLang="en-US"/>
          </a:p>
          <a:p>
            <a:pPr algn="ctr"/>
            <a:endParaRPr lang="en-US" altLang="en-US"/>
          </a:p>
          <a:p>
            <a:pPr algn="ctr"/>
            <a:endParaRPr lang="en-US" altLang="en-US"/>
          </a:p>
          <a:p>
            <a:pPr algn="ctr"/>
            <a:endParaRPr lang="en-US" altLang="en-US"/>
          </a:p>
        </p:txBody>
      </p:sp>
    </p:spTree>
    <p:extLst>
      <p:ext uri="{BB962C8B-B14F-4D97-AF65-F5344CB8AC3E}">
        <p14:creationId xmlns:p14="http://schemas.microsoft.com/office/powerpoint/2010/main" val="169023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Welcome</a:t>
            </a:r>
            <a:r>
              <a:rPr lang="tr-TR" dirty="0"/>
              <a:t> </a:t>
            </a:r>
            <a:r>
              <a:rPr lang="tr-TR" dirty="0" err="1"/>
              <a:t>to</a:t>
            </a:r>
            <a:r>
              <a:rPr lang="tr-TR" dirty="0"/>
              <a:t> CENG334!</a:t>
            </a:r>
          </a:p>
        </p:txBody>
      </p:sp>
      <p:sp>
        <p:nvSpPr>
          <p:cNvPr id="3" name="Content Placeholder 2"/>
          <p:cNvSpPr>
            <a:spLocks noGrp="1"/>
          </p:cNvSpPr>
          <p:nvPr>
            <p:ph idx="1"/>
          </p:nvPr>
        </p:nvSpPr>
        <p:spPr/>
        <p:txBody>
          <a:bodyPr>
            <a:normAutofit fontScale="92500" lnSpcReduction="20000"/>
          </a:bodyPr>
          <a:lstStyle/>
          <a:p>
            <a:pPr>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What is this course about?</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Operating Systems drive the inner workings of</a:t>
            </a:r>
            <a:br>
              <a:rPr lang="en-GB" altLang="en-US" dirty="0"/>
            </a:br>
            <a:r>
              <a:rPr lang="en-GB" altLang="en-US" dirty="0"/>
              <a:t>virtually every computer in the world today</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PCs, servers, iPods, cell phones, missile guidance systems,</a:t>
            </a:r>
            <a:br>
              <a:rPr lang="en-GB" altLang="en-US" dirty="0"/>
            </a:br>
            <a:r>
              <a:rPr lang="en-GB" altLang="en-US" dirty="0"/>
              <a:t>etc. all have an OS that dictate how they operate.</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The OS manages many aspects of how programs run, and how</a:t>
            </a:r>
            <a:br>
              <a:rPr lang="en-GB" altLang="en-US" dirty="0"/>
            </a:br>
            <a:r>
              <a:rPr lang="en-GB" altLang="en-US" dirty="0"/>
              <a:t>they interact with hardware and the outside world.</a:t>
            </a:r>
          </a:p>
          <a:p>
            <a:pPr>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Understanding the OS is essential for understanding:</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System performance and reliability</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Resource management</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Virtualization and abstraction</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Concurrency and parallelism</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Hardware interfaces and I/O</a:t>
            </a:r>
          </a:p>
          <a:p>
            <a:pPr>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This course is about more than just “kernel internals”</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It is really about learning complex systems design.</a:t>
            </a:r>
          </a:p>
          <a:p>
            <a:pPr>
              <a:lnSpc>
                <a:spcPct val="110000"/>
              </a:lnSpc>
            </a:pPr>
            <a:endParaRPr lang="tr-T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4215" y="1738836"/>
            <a:ext cx="1166400" cy="131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spect="1"/>
          </p:cNvPicPr>
          <p:nvPr/>
        </p:nvPicPr>
        <p:blipFill>
          <a:blip r:embed="rId3"/>
          <a:stretch>
            <a:fillRect/>
          </a:stretch>
        </p:blipFill>
        <p:spPr>
          <a:xfrm>
            <a:off x="6705600" y="262554"/>
            <a:ext cx="2438400" cy="1371600"/>
          </a:xfrm>
          <a:prstGeom prst="rect">
            <a:avLst/>
          </a:prstGeom>
        </p:spPr>
      </p:pic>
      <p:pic>
        <p:nvPicPr>
          <p:cNvPr id="6" name="Picture 5"/>
          <p:cNvPicPr>
            <a:picLocks noChangeAspect="1"/>
          </p:cNvPicPr>
          <p:nvPr/>
        </p:nvPicPr>
        <p:blipFill>
          <a:blip r:embed="rId4"/>
          <a:stretch>
            <a:fillRect/>
          </a:stretch>
        </p:blipFill>
        <p:spPr>
          <a:xfrm>
            <a:off x="5224130" y="4136265"/>
            <a:ext cx="3657600" cy="676656"/>
          </a:xfrm>
          <a:prstGeom prst="rect">
            <a:avLst/>
          </a:prstGeom>
        </p:spPr>
      </p:pic>
      <p:pic>
        <p:nvPicPr>
          <p:cNvPr id="7" name="Picture 6"/>
          <p:cNvPicPr>
            <a:picLocks noChangeAspect="1"/>
          </p:cNvPicPr>
          <p:nvPr/>
        </p:nvPicPr>
        <p:blipFill>
          <a:blip r:embed="rId5"/>
          <a:stretch>
            <a:fillRect/>
          </a:stretch>
        </p:blipFill>
        <p:spPr>
          <a:xfrm>
            <a:off x="7249464" y="4792559"/>
            <a:ext cx="1632266" cy="1520456"/>
          </a:xfrm>
          <a:prstGeom prst="rect">
            <a:avLst/>
          </a:prstGeom>
        </p:spPr>
      </p:pic>
    </p:spTree>
    <p:extLst>
      <p:ext uri="{BB962C8B-B14F-4D97-AF65-F5344CB8AC3E}">
        <p14:creationId xmlns:p14="http://schemas.microsoft.com/office/powerpoint/2010/main" val="1614880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What’s</a:t>
            </a:r>
            <a:r>
              <a:rPr lang="tr-TR" dirty="0"/>
              <a:t> an Operating </a:t>
            </a:r>
            <a:r>
              <a:rPr lang="tr-TR" dirty="0" err="1"/>
              <a:t>System</a:t>
            </a:r>
            <a:r>
              <a:rPr lang="tr-TR" dirty="0"/>
              <a:t>?</a:t>
            </a:r>
          </a:p>
        </p:txBody>
      </p:sp>
      <p:grpSp>
        <p:nvGrpSpPr>
          <p:cNvPr id="3" name="Group 3"/>
          <p:cNvGrpSpPr>
            <a:grpSpLocks/>
          </p:cNvGrpSpPr>
          <p:nvPr/>
        </p:nvGrpSpPr>
        <p:grpSpPr bwMode="auto">
          <a:xfrm>
            <a:off x="1380961" y="1621015"/>
            <a:ext cx="5342400" cy="961920"/>
            <a:chOff x="959" y="892"/>
            <a:chExt cx="3710" cy="668"/>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 y="892"/>
              <a:ext cx="661"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 y="896"/>
              <a:ext cx="743"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6"/>
            <p:cNvPicPr>
              <a:picLocks noChangeAspect="1" noChangeArrowheads="1"/>
            </p:cNvPicPr>
            <p:nvPr/>
          </p:nvPicPr>
          <p:blipFill>
            <a:blip r:embed="rId4">
              <a:lum bright="22000" contrast="14000"/>
              <a:extLst>
                <a:ext uri="{28A0092B-C50C-407E-A947-70E740481C1C}">
                  <a14:useLocalDpi xmlns:a14="http://schemas.microsoft.com/office/drawing/2010/main" val="0"/>
                </a:ext>
              </a:extLst>
            </a:blip>
            <a:srcRect/>
            <a:stretch>
              <a:fillRect/>
            </a:stretch>
          </p:blipFill>
          <p:spPr bwMode="auto">
            <a:xfrm>
              <a:off x="3613" y="970"/>
              <a:ext cx="8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AutoShape 7"/>
            <p:cNvSpPr>
              <a:spLocks noChangeArrowheads="1"/>
            </p:cNvSpPr>
            <p:nvPr/>
          </p:nvSpPr>
          <p:spPr bwMode="auto">
            <a:xfrm>
              <a:off x="2239" y="1142"/>
              <a:ext cx="1157" cy="304"/>
            </a:xfrm>
            <a:prstGeom prst="roundRect">
              <a:avLst>
                <a:gd name="adj" fmla="val 329"/>
              </a:avLst>
            </a:prstGeom>
            <a:solidFill>
              <a:srgbClr val="E6E6FF"/>
            </a:solidFill>
            <a:ln w="9360">
              <a:solidFill>
                <a:srgbClr val="000000"/>
              </a:solidFill>
              <a:miter lim="800000"/>
              <a:headEnd/>
              <a:tailEnd/>
            </a:ln>
          </p:spPr>
          <p:txBody>
            <a:bodyPr lIns="0" tIns="0" rIns="0" bIns="0" anchor="ctr" anchorCtr="1"/>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r>
                <a:rPr lang="en-GB" altLang="en-US" sz="1633">
                  <a:latin typeface="Luxi Sans" charset="0"/>
                </a:rPr>
                <a:t>User application</a:t>
              </a:r>
            </a:p>
          </p:txBody>
        </p:sp>
        <p:sp>
          <p:nvSpPr>
            <p:cNvPr id="8" name="AutoShape 8"/>
            <p:cNvSpPr>
              <a:spLocks noChangeArrowheads="1"/>
            </p:cNvSpPr>
            <p:nvPr/>
          </p:nvSpPr>
          <p:spPr bwMode="auto">
            <a:xfrm>
              <a:off x="959" y="1142"/>
              <a:ext cx="1157" cy="304"/>
            </a:xfrm>
            <a:prstGeom prst="roundRect">
              <a:avLst>
                <a:gd name="adj" fmla="val 329"/>
              </a:avLst>
            </a:prstGeom>
            <a:solidFill>
              <a:srgbClr val="E6E6FF"/>
            </a:solidFill>
            <a:ln w="9360">
              <a:solidFill>
                <a:srgbClr val="000000"/>
              </a:solidFill>
              <a:miter lim="800000"/>
              <a:headEnd/>
              <a:tailEnd/>
            </a:ln>
          </p:spPr>
          <p:txBody>
            <a:bodyPr lIns="0" tIns="0" rIns="0" bIns="0" anchor="ctr" anchorCtr="1"/>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r>
                <a:rPr lang="en-GB" altLang="en-US" sz="1633">
                  <a:latin typeface="Luxi Sans" charset="0"/>
                </a:rPr>
                <a:t>User application</a:t>
              </a:r>
            </a:p>
          </p:txBody>
        </p:sp>
        <p:sp>
          <p:nvSpPr>
            <p:cNvPr id="9" name="AutoShape 9"/>
            <p:cNvSpPr>
              <a:spLocks noChangeArrowheads="1"/>
            </p:cNvSpPr>
            <p:nvPr/>
          </p:nvSpPr>
          <p:spPr bwMode="auto">
            <a:xfrm>
              <a:off x="3513" y="1142"/>
              <a:ext cx="1157" cy="304"/>
            </a:xfrm>
            <a:prstGeom prst="roundRect">
              <a:avLst>
                <a:gd name="adj" fmla="val 329"/>
              </a:avLst>
            </a:prstGeom>
            <a:solidFill>
              <a:srgbClr val="E6E6FF"/>
            </a:solidFill>
            <a:ln w="9360">
              <a:solidFill>
                <a:srgbClr val="000000"/>
              </a:solidFill>
              <a:miter lim="800000"/>
              <a:headEnd/>
              <a:tailEnd/>
            </a:ln>
          </p:spPr>
          <p:txBody>
            <a:bodyPr lIns="0" tIns="0" rIns="0" bIns="0" anchor="ctr" anchorCtr="1"/>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r>
                <a:rPr lang="en-GB" altLang="en-US" sz="1633">
                  <a:latin typeface="Luxi Sans" charset="0"/>
                </a:rPr>
                <a:t>User application</a:t>
              </a:r>
            </a:p>
          </p:txBody>
        </p:sp>
      </p:grpSp>
      <p:grpSp>
        <p:nvGrpSpPr>
          <p:cNvPr id="10" name="Group 10"/>
          <p:cNvGrpSpPr>
            <a:grpSpLocks/>
          </p:cNvGrpSpPr>
          <p:nvPr/>
        </p:nvGrpSpPr>
        <p:grpSpPr bwMode="auto">
          <a:xfrm>
            <a:off x="1529281" y="2896856"/>
            <a:ext cx="5194080" cy="1674720"/>
            <a:chOff x="1062" y="1778"/>
            <a:chExt cx="3607" cy="1163"/>
          </a:xfrm>
        </p:grpSpPr>
        <p:sp>
          <p:nvSpPr>
            <p:cNvPr id="11" name="AutoShape 11"/>
            <p:cNvSpPr>
              <a:spLocks noChangeArrowheads="1"/>
            </p:cNvSpPr>
            <p:nvPr/>
          </p:nvSpPr>
          <p:spPr bwMode="auto">
            <a:xfrm>
              <a:off x="1062" y="1778"/>
              <a:ext cx="3608" cy="1164"/>
            </a:xfrm>
            <a:prstGeom prst="roundRect">
              <a:avLst>
                <a:gd name="adj" fmla="val 83"/>
              </a:avLst>
            </a:prstGeom>
            <a:solidFill>
              <a:srgbClr val="F6F2F2"/>
            </a:solidFill>
            <a:ln w="9360">
              <a:solidFill>
                <a:srgbClr val="2300DC"/>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2" name="Text Box 12"/>
            <p:cNvSpPr txBox="1">
              <a:spLocks noChangeArrowheads="1"/>
            </p:cNvSpPr>
            <p:nvPr/>
          </p:nvSpPr>
          <p:spPr bwMode="auto">
            <a:xfrm>
              <a:off x="2601" y="1841"/>
              <a:ext cx="502"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latin typeface="Luxi Sans" charset="0"/>
                </a:rPr>
                <a:t>Kernel</a:t>
              </a:r>
            </a:p>
          </p:txBody>
        </p:sp>
        <p:sp>
          <p:nvSpPr>
            <p:cNvPr id="13" name="Text Box 13"/>
            <p:cNvSpPr txBox="1">
              <a:spLocks noChangeArrowheads="1"/>
            </p:cNvSpPr>
            <p:nvPr/>
          </p:nvSpPr>
          <p:spPr bwMode="auto">
            <a:xfrm>
              <a:off x="1246" y="2038"/>
              <a:ext cx="144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Memory management</a:t>
              </a:r>
            </a:p>
          </p:txBody>
        </p:sp>
        <p:sp>
          <p:nvSpPr>
            <p:cNvPr id="14" name="Text Box 14"/>
            <p:cNvSpPr txBox="1">
              <a:spLocks noChangeArrowheads="1"/>
            </p:cNvSpPr>
            <p:nvPr/>
          </p:nvSpPr>
          <p:spPr bwMode="auto">
            <a:xfrm>
              <a:off x="2770" y="2673"/>
              <a:ext cx="53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Disk I/O</a:t>
              </a:r>
            </a:p>
          </p:txBody>
        </p:sp>
        <p:sp>
          <p:nvSpPr>
            <p:cNvPr id="15" name="Text Box 15"/>
            <p:cNvSpPr txBox="1">
              <a:spLocks noChangeArrowheads="1"/>
            </p:cNvSpPr>
            <p:nvPr/>
          </p:nvSpPr>
          <p:spPr bwMode="auto">
            <a:xfrm>
              <a:off x="2962" y="2045"/>
              <a:ext cx="142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dirty="0">
                  <a:latin typeface="Luxi Sans" charset="0"/>
                </a:rPr>
                <a:t>Process management</a:t>
              </a:r>
            </a:p>
          </p:txBody>
        </p:sp>
        <p:sp>
          <p:nvSpPr>
            <p:cNvPr id="16" name="Text Box 16"/>
            <p:cNvSpPr txBox="1">
              <a:spLocks noChangeArrowheads="1"/>
            </p:cNvSpPr>
            <p:nvPr/>
          </p:nvSpPr>
          <p:spPr bwMode="auto">
            <a:xfrm>
              <a:off x="1637" y="2659"/>
              <a:ext cx="93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Device drivers</a:t>
              </a:r>
            </a:p>
          </p:txBody>
        </p:sp>
        <p:sp>
          <p:nvSpPr>
            <p:cNvPr id="17" name="Text Box 17"/>
            <p:cNvSpPr txBox="1">
              <a:spLocks noChangeArrowheads="1"/>
            </p:cNvSpPr>
            <p:nvPr/>
          </p:nvSpPr>
          <p:spPr bwMode="auto">
            <a:xfrm>
              <a:off x="2652" y="2292"/>
              <a:ext cx="70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dirty="0">
                  <a:latin typeface="Luxi Sans" charset="0"/>
                </a:rPr>
                <a:t>Filesystem</a:t>
              </a:r>
            </a:p>
          </p:txBody>
        </p:sp>
        <p:sp>
          <p:nvSpPr>
            <p:cNvPr id="18" name="Text Box 18"/>
            <p:cNvSpPr txBox="1">
              <a:spLocks noChangeArrowheads="1"/>
            </p:cNvSpPr>
            <p:nvPr/>
          </p:nvSpPr>
          <p:spPr bwMode="auto">
            <a:xfrm>
              <a:off x="3573" y="2306"/>
              <a:ext cx="85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TCP/IP stack</a:t>
              </a:r>
            </a:p>
          </p:txBody>
        </p:sp>
        <p:sp>
          <p:nvSpPr>
            <p:cNvPr id="19" name="Text Box 19"/>
            <p:cNvSpPr txBox="1">
              <a:spLocks noChangeArrowheads="1"/>
            </p:cNvSpPr>
            <p:nvPr/>
          </p:nvSpPr>
          <p:spPr bwMode="auto">
            <a:xfrm>
              <a:off x="1401" y="2320"/>
              <a:ext cx="7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Accounting</a:t>
              </a:r>
            </a:p>
          </p:txBody>
        </p:sp>
        <p:sp>
          <p:nvSpPr>
            <p:cNvPr id="20" name="Text Box 20"/>
            <p:cNvSpPr txBox="1">
              <a:spLocks noChangeArrowheads="1"/>
            </p:cNvSpPr>
            <p:nvPr/>
          </p:nvSpPr>
          <p:spPr bwMode="auto">
            <a:xfrm>
              <a:off x="3625" y="2617"/>
              <a:ext cx="8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CPU support</a:t>
              </a:r>
            </a:p>
          </p:txBody>
        </p:sp>
        <p:sp>
          <p:nvSpPr>
            <p:cNvPr id="21" name="AutoShape 21"/>
            <p:cNvSpPr>
              <a:spLocks noChangeArrowheads="1"/>
            </p:cNvSpPr>
            <p:nvPr/>
          </p:nvSpPr>
          <p:spPr bwMode="auto">
            <a:xfrm>
              <a:off x="1202" y="2038"/>
              <a:ext cx="1547" cy="191"/>
            </a:xfrm>
            <a:prstGeom prst="roundRect">
              <a:avLst>
                <a:gd name="adj" fmla="val 523"/>
              </a:avLst>
            </a:prstGeom>
            <a:noFill/>
            <a:ln w="9360">
              <a:solidFill>
                <a:srgbClr val="4700B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 name="AutoShape 22"/>
            <p:cNvSpPr>
              <a:spLocks noChangeArrowheads="1"/>
            </p:cNvSpPr>
            <p:nvPr/>
          </p:nvSpPr>
          <p:spPr bwMode="auto">
            <a:xfrm>
              <a:off x="2939" y="2053"/>
              <a:ext cx="1502" cy="184"/>
            </a:xfrm>
            <a:prstGeom prst="roundRect">
              <a:avLst>
                <a:gd name="adj" fmla="val 542"/>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3" name="AutoShape 23"/>
            <p:cNvSpPr>
              <a:spLocks noChangeArrowheads="1"/>
            </p:cNvSpPr>
            <p:nvPr/>
          </p:nvSpPr>
          <p:spPr bwMode="auto">
            <a:xfrm>
              <a:off x="1305" y="2313"/>
              <a:ext cx="914" cy="212"/>
            </a:xfrm>
            <a:prstGeom prst="roundRect">
              <a:avLst>
                <a:gd name="adj" fmla="val 468"/>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4" name="AutoShape 24"/>
            <p:cNvSpPr>
              <a:spLocks noChangeArrowheads="1"/>
            </p:cNvSpPr>
            <p:nvPr/>
          </p:nvSpPr>
          <p:spPr bwMode="auto">
            <a:xfrm>
              <a:off x="2637" y="2285"/>
              <a:ext cx="766" cy="205"/>
            </a:xfrm>
            <a:prstGeom prst="roundRect">
              <a:avLst>
                <a:gd name="adj" fmla="val 486"/>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5" name="AutoShape 25"/>
            <p:cNvSpPr>
              <a:spLocks noChangeArrowheads="1"/>
            </p:cNvSpPr>
            <p:nvPr/>
          </p:nvSpPr>
          <p:spPr bwMode="auto">
            <a:xfrm>
              <a:off x="3543" y="2299"/>
              <a:ext cx="950" cy="198"/>
            </a:xfrm>
            <a:prstGeom prst="roundRect">
              <a:avLst>
                <a:gd name="adj" fmla="val 505"/>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6" name="AutoShape 26"/>
            <p:cNvSpPr>
              <a:spLocks noChangeArrowheads="1"/>
            </p:cNvSpPr>
            <p:nvPr/>
          </p:nvSpPr>
          <p:spPr bwMode="auto">
            <a:xfrm>
              <a:off x="1585" y="2659"/>
              <a:ext cx="1046" cy="177"/>
            </a:xfrm>
            <a:prstGeom prst="roundRect">
              <a:avLst>
                <a:gd name="adj" fmla="val 565"/>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7" name="AutoShape 27"/>
            <p:cNvSpPr>
              <a:spLocks noChangeArrowheads="1"/>
            </p:cNvSpPr>
            <p:nvPr/>
          </p:nvSpPr>
          <p:spPr bwMode="auto">
            <a:xfrm>
              <a:off x="2747" y="2666"/>
              <a:ext cx="604" cy="184"/>
            </a:xfrm>
            <a:prstGeom prst="roundRect">
              <a:avLst>
                <a:gd name="adj" fmla="val 542"/>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8" name="AutoShape 28"/>
            <p:cNvSpPr>
              <a:spLocks noChangeArrowheads="1"/>
            </p:cNvSpPr>
            <p:nvPr/>
          </p:nvSpPr>
          <p:spPr bwMode="auto">
            <a:xfrm>
              <a:off x="3609" y="2617"/>
              <a:ext cx="921" cy="191"/>
            </a:xfrm>
            <a:prstGeom prst="roundRect">
              <a:avLst>
                <a:gd name="adj" fmla="val 523"/>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grpSp>
        <p:nvGrpSpPr>
          <p:cNvPr id="29" name="Group 29"/>
          <p:cNvGrpSpPr>
            <a:grpSpLocks/>
          </p:cNvGrpSpPr>
          <p:nvPr/>
        </p:nvGrpSpPr>
        <p:grpSpPr bwMode="auto">
          <a:xfrm>
            <a:off x="797760" y="2418775"/>
            <a:ext cx="7608960" cy="253440"/>
            <a:chOff x="554" y="1446"/>
            <a:chExt cx="5284" cy="176"/>
          </a:xfrm>
        </p:grpSpPr>
        <p:sp>
          <p:nvSpPr>
            <p:cNvPr id="30" name="Line 30"/>
            <p:cNvSpPr>
              <a:spLocks noChangeShapeType="1"/>
            </p:cNvSpPr>
            <p:nvPr/>
          </p:nvSpPr>
          <p:spPr bwMode="auto">
            <a:xfrm>
              <a:off x="554" y="1622"/>
              <a:ext cx="4610" cy="1"/>
            </a:xfrm>
            <a:prstGeom prst="line">
              <a:avLst/>
            </a:prstGeom>
            <a:noFill/>
            <a:ln w="9360">
              <a:solidFill>
                <a:srgbClr val="FF3333"/>
              </a:solidFill>
              <a:miter lim="800000"/>
              <a:headEnd/>
              <a:tailEnd/>
            </a:ln>
            <a:extLst>
              <a:ext uri="{909E8E84-426E-40DD-AFC4-6F175D3DCCD1}">
                <a14:hiddenFill xmlns:a14="http://schemas.microsoft.com/office/drawing/2010/main">
                  <a:noFill/>
                </a14:hiddenFill>
              </a:ext>
            </a:extLst>
          </p:spPr>
          <p:txBody>
            <a:bodyPr/>
            <a:lstStyle/>
            <a:p>
              <a:endParaRPr lang="tr-TR" sz="2177"/>
            </a:p>
          </p:txBody>
        </p:sp>
        <p:sp>
          <p:nvSpPr>
            <p:cNvPr id="31" name="Text Box 31"/>
            <p:cNvSpPr txBox="1">
              <a:spLocks noChangeArrowheads="1"/>
            </p:cNvSpPr>
            <p:nvPr/>
          </p:nvSpPr>
          <p:spPr bwMode="auto">
            <a:xfrm>
              <a:off x="4649" y="1446"/>
              <a:ext cx="119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451" i="1">
                  <a:latin typeface="Luxi Sans" charset="0"/>
                </a:rPr>
                <a:t>Protection boundary</a:t>
              </a:r>
            </a:p>
          </p:txBody>
        </p:sp>
      </p:grpSp>
      <p:grpSp>
        <p:nvGrpSpPr>
          <p:cNvPr id="32" name="Group 32"/>
          <p:cNvGrpSpPr>
            <a:grpSpLocks/>
          </p:cNvGrpSpPr>
          <p:nvPr/>
        </p:nvGrpSpPr>
        <p:grpSpPr bwMode="auto">
          <a:xfrm>
            <a:off x="797761" y="4549976"/>
            <a:ext cx="7774560" cy="446400"/>
            <a:chOff x="554" y="2926"/>
            <a:chExt cx="5399" cy="310"/>
          </a:xfrm>
        </p:grpSpPr>
        <p:sp>
          <p:nvSpPr>
            <p:cNvPr id="33" name="Line 33"/>
            <p:cNvSpPr>
              <a:spLocks noChangeShapeType="1"/>
            </p:cNvSpPr>
            <p:nvPr/>
          </p:nvSpPr>
          <p:spPr bwMode="auto">
            <a:xfrm>
              <a:off x="554" y="3089"/>
              <a:ext cx="4609" cy="1"/>
            </a:xfrm>
            <a:prstGeom prst="line">
              <a:avLst/>
            </a:prstGeom>
            <a:noFill/>
            <a:ln w="9360">
              <a:solidFill>
                <a:srgbClr val="FF3333"/>
              </a:solidFill>
              <a:miter lim="800000"/>
              <a:headEnd/>
              <a:tailEnd/>
            </a:ln>
            <a:extLst>
              <a:ext uri="{909E8E84-426E-40DD-AFC4-6F175D3DCCD1}">
                <a14:hiddenFill xmlns:a14="http://schemas.microsoft.com/office/drawing/2010/main">
                  <a:noFill/>
                </a14:hiddenFill>
              </a:ext>
            </a:extLst>
          </p:spPr>
          <p:txBody>
            <a:bodyPr/>
            <a:lstStyle/>
            <a:p>
              <a:endParaRPr lang="tr-TR" sz="2177"/>
            </a:p>
          </p:txBody>
        </p:sp>
        <p:sp>
          <p:nvSpPr>
            <p:cNvPr id="34" name="Text Box 34"/>
            <p:cNvSpPr txBox="1">
              <a:spLocks noChangeArrowheads="1"/>
            </p:cNvSpPr>
            <p:nvPr/>
          </p:nvSpPr>
          <p:spPr bwMode="auto">
            <a:xfrm>
              <a:off x="4764" y="2926"/>
              <a:ext cx="1190"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451" i="1">
                  <a:latin typeface="Luxi Sans" charset="0"/>
                </a:rPr>
                <a:t>Hardware/software </a:t>
              </a:r>
            </a:p>
            <a:p>
              <a:pPr eaLnBrk="1">
                <a:lnSpc>
                  <a:spcPct val="96000"/>
                </a:lnSpc>
                <a:spcBef>
                  <a:spcPct val="0"/>
                </a:spcBef>
                <a:spcAft>
                  <a:spcPct val="0"/>
                </a:spcAft>
                <a:buClr>
                  <a:srgbClr val="000000"/>
                </a:buClr>
              </a:pPr>
              <a:r>
                <a:rPr lang="en-GB" altLang="en-US" sz="1451" i="1">
                  <a:latin typeface="Luxi Sans" charset="0"/>
                </a:rPr>
                <a:t>interface</a:t>
              </a:r>
            </a:p>
          </p:txBody>
        </p:sp>
      </p:grpSp>
      <p:grpSp>
        <p:nvGrpSpPr>
          <p:cNvPr id="35" name="Group 35"/>
          <p:cNvGrpSpPr>
            <a:grpSpLocks/>
          </p:cNvGrpSpPr>
          <p:nvPr/>
        </p:nvGrpSpPr>
        <p:grpSpPr bwMode="auto">
          <a:xfrm>
            <a:off x="1032481" y="4925816"/>
            <a:ext cx="6112800" cy="1952640"/>
            <a:chOff x="717" y="3187"/>
            <a:chExt cx="4245" cy="1356"/>
          </a:xfrm>
        </p:grpSpPr>
        <p:grpSp>
          <p:nvGrpSpPr>
            <p:cNvPr id="36" name="Group 36"/>
            <p:cNvGrpSpPr>
              <a:grpSpLocks/>
            </p:cNvGrpSpPr>
            <p:nvPr/>
          </p:nvGrpSpPr>
          <p:grpSpPr bwMode="auto">
            <a:xfrm>
              <a:off x="717" y="3230"/>
              <a:ext cx="1180" cy="1239"/>
              <a:chOff x="717" y="3230"/>
              <a:chExt cx="1180" cy="1239"/>
            </a:xfrm>
          </p:grpSpPr>
          <p:pic>
            <p:nvPicPr>
              <p:cNvPr id="48"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0" y="3835"/>
                <a:ext cx="517"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9"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 y="3230"/>
                <a:ext cx="832"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0"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1" y="3352"/>
                <a:ext cx="33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37" name="Group 40"/>
            <p:cNvGrpSpPr>
              <a:grpSpLocks/>
            </p:cNvGrpSpPr>
            <p:nvPr/>
          </p:nvGrpSpPr>
          <p:grpSpPr bwMode="auto">
            <a:xfrm>
              <a:off x="1999" y="3187"/>
              <a:ext cx="729" cy="1230"/>
              <a:chOff x="1999" y="3187"/>
              <a:chExt cx="729" cy="1230"/>
            </a:xfrm>
          </p:grpSpPr>
          <p:pic>
            <p:nvPicPr>
              <p:cNvPr id="46" name="Picture 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9" y="3870"/>
                <a:ext cx="730"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7" name="Picture 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9" y="3187"/>
                <a:ext cx="544"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38" name="Picture 4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15" y="3204"/>
              <a:ext cx="709"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1" y="3197"/>
              <a:ext cx="709"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0"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8" y="3812"/>
              <a:ext cx="864"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7" y="3863"/>
              <a:ext cx="674"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2" name="Group 47"/>
            <p:cNvGrpSpPr>
              <a:grpSpLocks/>
            </p:cNvGrpSpPr>
            <p:nvPr/>
          </p:nvGrpSpPr>
          <p:grpSpPr bwMode="auto">
            <a:xfrm>
              <a:off x="1718" y="3668"/>
              <a:ext cx="2152" cy="407"/>
              <a:chOff x="1718" y="3668"/>
              <a:chExt cx="2152" cy="407"/>
            </a:xfrm>
          </p:grpSpPr>
          <p:sp>
            <p:nvSpPr>
              <p:cNvPr id="44" name="AutoShape 48"/>
              <p:cNvSpPr>
                <a:spLocks noChangeArrowheads="1"/>
              </p:cNvSpPr>
              <p:nvPr/>
            </p:nvSpPr>
            <p:spPr bwMode="auto">
              <a:xfrm>
                <a:off x="1718" y="3668"/>
                <a:ext cx="2153" cy="408"/>
              </a:xfrm>
              <a:prstGeom prst="roundRect">
                <a:avLst>
                  <a:gd name="adj" fmla="val 241"/>
                </a:avLst>
              </a:prstGeom>
              <a:solidFill>
                <a:srgbClr val="FFFFFF"/>
              </a:solidFill>
              <a:ln w="54720">
                <a:solidFill>
                  <a:srgbClr val="B84747"/>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45" name="Text Box 49"/>
              <p:cNvSpPr txBox="1">
                <a:spLocks noChangeArrowheads="1"/>
              </p:cNvSpPr>
              <p:nvPr/>
            </p:nvSpPr>
            <p:spPr bwMode="auto">
              <a:xfrm>
                <a:off x="1999" y="3782"/>
                <a:ext cx="162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solidFill>
                      <a:srgbClr val="993333"/>
                    </a:solidFill>
                    <a:latin typeface="Luxi Sans" charset="0"/>
                  </a:rPr>
                  <a:t>Gnarly world of hardware</a:t>
                </a:r>
              </a:p>
            </p:txBody>
          </p:sp>
        </p:grpSp>
        <p:pic>
          <p:nvPicPr>
            <p:cNvPr id="43" name="Picture 5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77" y="3273"/>
              <a:ext cx="586"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51" name="Text Box 2"/>
          <p:cNvSpPr txBox="1">
            <a:spLocks noChangeArrowheads="1"/>
          </p:cNvSpPr>
          <p:nvPr/>
        </p:nvSpPr>
        <p:spPr bwMode="auto">
          <a:xfrm>
            <a:off x="357762" y="1194776"/>
            <a:ext cx="8199360" cy="370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288925" indent="-180975">
              <a:lnSpc>
                <a:spcPct val="92000"/>
              </a:lnSpc>
              <a:spcBef>
                <a:spcPts val="2313"/>
              </a:spcBef>
              <a:spcAft>
                <a:spcPts val="575"/>
              </a:spcAft>
              <a:buClr>
                <a:srgbClr val="993333"/>
              </a:buClr>
              <a:buSzPct val="45000"/>
              <a:buFont typeface="Wingdings" charset="2"/>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9pPr>
          </a:lstStyle>
          <a:p>
            <a:pPr eaLnBrk="1">
              <a:lnSpc>
                <a:spcPct val="96000"/>
              </a:lnSpc>
            </a:pPr>
            <a:r>
              <a:rPr lang="en-GB" altLang="en-US" sz="2177"/>
              <a:t>Software that provides an elaborate illusion to applications</a:t>
            </a:r>
          </a:p>
        </p:txBody>
      </p:sp>
      <p:pic>
        <p:nvPicPr>
          <p:cNvPr id="52" name="Picture 5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6241" y="33481"/>
            <a:ext cx="944640" cy="140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12226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What’s</a:t>
            </a:r>
            <a:r>
              <a:rPr lang="tr-TR" dirty="0"/>
              <a:t> an Operating </a:t>
            </a:r>
            <a:r>
              <a:rPr lang="tr-TR" dirty="0" err="1"/>
              <a:t>System</a:t>
            </a:r>
            <a:r>
              <a:rPr lang="tr-TR" dirty="0"/>
              <a:t>?</a:t>
            </a:r>
          </a:p>
        </p:txBody>
      </p:sp>
      <p:sp>
        <p:nvSpPr>
          <p:cNvPr id="3" name="Content Placeholder 2"/>
          <p:cNvSpPr>
            <a:spLocks noGrp="1"/>
          </p:cNvSpPr>
          <p:nvPr>
            <p:ph idx="1"/>
          </p:nvPr>
        </p:nvSpPr>
        <p:spPr/>
        <p:txBody>
          <a:bodyPr/>
          <a:lstStyle/>
          <a:p>
            <a:r>
              <a:rPr lang="tr-TR" dirty="0"/>
              <a:t>A program </a:t>
            </a:r>
            <a:r>
              <a:rPr lang="tr-TR" dirty="0" err="1"/>
              <a:t>that</a:t>
            </a:r>
            <a:r>
              <a:rPr lang="tr-TR" dirty="0"/>
              <a:t> </a:t>
            </a:r>
            <a:r>
              <a:rPr lang="tr-TR" dirty="0" err="1"/>
              <a:t>acts</a:t>
            </a:r>
            <a:r>
              <a:rPr lang="tr-TR" dirty="0"/>
              <a:t> as an </a:t>
            </a:r>
            <a:r>
              <a:rPr lang="tr-TR" dirty="0" err="1"/>
              <a:t>intermediary</a:t>
            </a:r>
            <a:r>
              <a:rPr lang="tr-TR" dirty="0"/>
              <a:t> </a:t>
            </a:r>
            <a:r>
              <a:rPr lang="tr-TR" dirty="0" err="1"/>
              <a:t>between</a:t>
            </a:r>
            <a:r>
              <a:rPr lang="tr-TR" dirty="0"/>
              <a:t> a </a:t>
            </a:r>
            <a:r>
              <a:rPr lang="tr-TR" dirty="0" err="1"/>
              <a:t>user</a:t>
            </a:r>
            <a:r>
              <a:rPr lang="tr-TR" dirty="0"/>
              <a:t> of a </a:t>
            </a:r>
            <a:r>
              <a:rPr lang="tr-TR" dirty="0" err="1"/>
              <a:t>computer</a:t>
            </a:r>
            <a:r>
              <a:rPr lang="tr-TR" dirty="0"/>
              <a:t>(</a:t>
            </a:r>
            <a:r>
              <a:rPr lang="tr-TR" dirty="0" err="1"/>
              <a:t>ized</a:t>
            </a:r>
            <a:r>
              <a:rPr lang="tr-TR" dirty="0"/>
              <a:t> </a:t>
            </a:r>
            <a:r>
              <a:rPr lang="tr-TR" dirty="0" err="1"/>
              <a:t>device</a:t>
            </a:r>
            <a:r>
              <a:rPr lang="tr-TR" dirty="0"/>
              <a:t>) </a:t>
            </a:r>
            <a:r>
              <a:rPr lang="tr-TR" dirty="0" err="1"/>
              <a:t>and</a:t>
            </a:r>
            <a:r>
              <a:rPr lang="tr-TR" dirty="0"/>
              <a:t> </a:t>
            </a:r>
            <a:r>
              <a:rPr lang="tr-TR" dirty="0" err="1"/>
              <a:t>the</a:t>
            </a:r>
            <a:r>
              <a:rPr lang="tr-TR" dirty="0"/>
              <a:t> </a:t>
            </a:r>
            <a:r>
              <a:rPr lang="tr-TR" dirty="0" err="1"/>
              <a:t>computer</a:t>
            </a:r>
            <a:r>
              <a:rPr lang="tr-TR" dirty="0"/>
              <a:t>(</a:t>
            </a:r>
            <a:r>
              <a:rPr lang="tr-TR" dirty="0" err="1"/>
              <a:t>ized</a:t>
            </a:r>
            <a:r>
              <a:rPr lang="tr-TR" dirty="0"/>
              <a:t> </a:t>
            </a:r>
            <a:r>
              <a:rPr lang="tr-TR" dirty="0" err="1"/>
              <a:t>device</a:t>
            </a:r>
            <a:r>
              <a:rPr lang="tr-TR" dirty="0"/>
              <a:t>) hardware.</a:t>
            </a:r>
          </a:p>
          <a:p>
            <a:endParaRPr lang="tr-TR" dirty="0"/>
          </a:p>
          <a:p>
            <a:r>
              <a:rPr lang="tr-TR" dirty="0" err="1"/>
              <a:t>Abstraction</a:t>
            </a:r>
            <a:r>
              <a:rPr lang="tr-TR" dirty="0"/>
              <a:t> –</a:t>
            </a:r>
          </a:p>
          <a:p>
            <a:pPr lvl="1"/>
            <a:r>
              <a:rPr lang="tr-TR" dirty="0" err="1"/>
              <a:t>Every</a:t>
            </a:r>
            <a:r>
              <a:rPr lang="tr-TR" dirty="0"/>
              <a:t> </a:t>
            </a:r>
            <a:r>
              <a:rPr lang="tr-TR" dirty="0" err="1"/>
              <a:t>application</a:t>
            </a:r>
            <a:r>
              <a:rPr lang="tr-TR" dirty="0"/>
              <a:t> </a:t>
            </a:r>
            <a:r>
              <a:rPr lang="tr-TR" dirty="0" err="1"/>
              <a:t>thinks</a:t>
            </a:r>
            <a:r>
              <a:rPr lang="tr-TR" dirty="0"/>
              <a:t> it has </a:t>
            </a:r>
            <a:r>
              <a:rPr lang="tr-TR" dirty="0" err="1"/>
              <a:t>its</a:t>
            </a:r>
            <a:r>
              <a:rPr lang="tr-TR" dirty="0"/>
              <a:t> </a:t>
            </a:r>
            <a:r>
              <a:rPr lang="tr-TR" dirty="0" err="1"/>
              <a:t>own</a:t>
            </a:r>
            <a:r>
              <a:rPr lang="tr-TR" dirty="0"/>
              <a:t> CPU</a:t>
            </a:r>
          </a:p>
          <a:p>
            <a:pPr lvl="1"/>
            <a:r>
              <a:rPr lang="tr-TR" dirty="0" err="1"/>
              <a:t>Every</a:t>
            </a:r>
            <a:r>
              <a:rPr lang="tr-TR" dirty="0"/>
              <a:t> </a:t>
            </a:r>
            <a:r>
              <a:rPr lang="tr-TR" dirty="0" err="1"/>
              <a:t>application</a:t>
            </a:r>
            <a:r>
              <a:rPr lang="tr-TR" dirty="0"/>
              <a:t> </a:t>
            </a:r>
            <a:r>
              <a:rPr lang="tr-TR" dirty="0" err="1"/>
              <a:t>thinks</a:t>
            </a:r>
            <a:r>
              <a:rPr lang="tr-TR" dirty="0"/>
              <a:t> it has </a:t>
            </a:r>
            <a:r>
              <a:rPr lang="tr-TR" dirty="0" err="1"/>
              <a:t>access</a:t>
            </a:r>
            <a:r>
              <a:rPr lang="tr-TR" dirty="0"/>
              <a:t> </a:t>
            </a:r>
            <a:r>
              <a:rPr lang="tr-TR" dirty="0" err="1"/>
              <a:t>to</a:t>
            </a:r>
            <a:r>
              <a:rPr lang="tr-TR" dirty="0"/>
              <a:t> </a:t>
            </a:r>
            <a:r>
              <a:rPr lang="tr-TR" dirty="0" err="1"/>
              <a:t>its</a:t>
            </a:r>
            <a:r>
              <a:rPr lang="tr-TR" dirty="0"/>
              <a:t> </a:t>
            </a:r>
            <a:r>
              <a:rPr lang="tr-TR" dirty="0" err="1"/>
              <a:t>memory</a:t>
            </a:r>
            <a:r>
              <a:rPr lang="tr-TR" dirty="0"/>
              <a:t> </a:t>
            </a:r>
            <a:r>
              <a:rPr lang="tr-TR" dirty="0" err="1"/>
              <a:t>space</a:t>
            </a:r>
            <a:endParaRPr lang="tr-TR" dirty="0"/>
          </a:p>
          <a:p>
            <a:pPr lvl="1"/>
            <a:r>
              <a:rPr lang="tr-TR" dirty="0" err="1"/>
              <a:t>Every</a:t>
            </a:r>
            <a:r>
              <a:rPr lang="tr-TR" dirty="0"/>
              <a:t> </a:t>
            </a:r>
            <a:r>
              <a:rPr lang="tr-TR" dirty="0" err="1"/>
              <a:t>application</a:t>
            </a:r>
            <a:r>
              <a:rPr lang="tr-TR" dirty="0"/>
              <a:t> </a:t>
            </a:r>
            <a:r>
              <a:rPr lang="tr-TR" dirty="0" err="1"/>
              <a:t>thinks</a:t>
            </a:r>
            <a:r>
              <a:rPr lang="tr-TR" dirty="0"/>
              <a:t> it has </a:t>
            </a:r>
            <a:r>
              <a:rPr lang="tr-TR" dirty="0" err="1"/>
              <a:t>clean</a:t>
            </a:r>
            <a:r>
              <a:rPr lang="tr-TR" dirty="0"/>
              <a:t>/</a:t>
            </a:r>
            <a:r>
              <a:rPr lang="tr-TR" dirty="0" err="1"/>
              <a:t>simple</a:t>
            </a:r>
            <a:r>
              <a:rPr lang="tr-TR" dirty="0"/>
              <a:t> </a:t>
            </a:r>
            <a:r>
              <a:rPr lang="tr-TR" dirty="0" err="1"/>
              <a:t>interface</a:t>
            </a:r>
            <a:r>
              <a:rPr lang="tr-TR" dirty="0"/>
              <a:t> </a:t>
            </a:r>
            <a:r>
              <a:rPr lang="tr-TR" dirty="0" err="1"/>
              <a:t>to</a:t>
            </a:r>
            <a:r>
              <a:rPr lang="tr-TR" dirty="0"/>
              <a:t> hardware </a:t>
            </a:r>
            <a:r>
              <a:rPr lang="tr-TR" dirty="0" err="1"/>
              <a:t>devices</a:t>
            </a:r>
            <a:endParaRPr lang="tr-TR" dirty="0"/>
          </a:p>
          <a:p>
            <a:r>
              <a:rPr lang="tr-TR" dirty="0" err="1"/>
              <a:t>Arbitration</a:t>
            </a:r>
            <a:r>
              <a:rPr lang="tr-TR" dirty="0"/>
              <a:t> – </a:t>
            </a:r>
            <a:r>
              <a:rPr lang="tr-TR" dirty="0" err="1"/>
              <a:t>Manages</a:t>
            </a:r>
            <a:r>
              <a:rPr lang="tr-TR" dirty="0"/>
              <a:t> </a:t>
            </a:r>
            <a:r>
              <a:rPr lang="tr-TR" dirty="0" err="1"/>
              <a:t>access</a:t>
            </a:r>
            <a:r>
              <a:rPr lang="tr-TR" dirty="0"/>
              <a:t> </a:t>
            </a:r>
            <a:r>
              <a:rPr lang="tr-TR" dirty="0" err="1"/>
              <a:t>to</a:t>
            </a:r>
            <a:r>
              <a:rPr lang="tr-TR" dirty="0"/>
              <a:t> </a:t>
            </a:r>
            <a:r>
              <a:rPr lang="tr-TR" dirty="0" err="1"/>
              <a:t>shared</a:t>
            </a:r>
            <a:r>
              <a:rPr lang="tr-TR" dirty="0"/>
              <a:t> </a:t>
            </a:r>
            <a:r>
              <a:rPr lang="tr-TR" dirty="0" err="1"/>
              <a:t>resources</a:t>
            </a:r>
            <a:r>
              <a:rPr lang="tr-TR" dirty="0"/>
              <a:t>.</a:t>
            </a:r>
          </a:p>
          <a:p>
            <a:pPr lvl="1"/>
            <a:r>
              <a:rPr lang="tr-TR" dirty="0" err="1"/>
              <a:t>Which</a:t>
            </a:r>
            <a:r>
              <a:rPr lang="tr-TR" dirty="0"/>
              <a:t> </a:t>
            </a:r>
            <a:r>
              <a:rPr lang="tr-TR" dirty="0" err="1"/>
              <a:t>application</a:t>
            </a:r>
            <a:r>
              <a:rPr lang="tr-TR" dirty="0"/>
              <a:t> </a:t>
            </a:r>
            <a:r>
              <a:rPr lang="tr-TR" dirty="0" err="1"/>
              <a:t>should</a:t>
            </a:r>
            <a:r>
              <a:rPr lang="tr-TR" dirty="0"/>
              <a:t> be </a:t>
            </a:r>
            <a:r>
              <a:rPr lang="tr-TR" dirty="0" err="1"/>
              <a:t>granted</a:t>
            </a:r>
            <a:r>
              <a:rPr lang="tr-TR" dirty="0"/>
              <a:t> CPU </a:t>
            </a:r>
            <a:r>
              <a:rPr lang="tr-TR" dirty="0" err="1"/>
              <a:t>now</a:t>
            </a:r>
            <a:r>
              <a:rPr lang="tr-TR" dirty="0"/>
              <a:t>?</a:t>
            </a:r>
          </a:p>
          <a:p>
            <a:pPr lvl="1"/>
            <a:r>
              <a:rPr lang="tr-TR" dirty="0" err="1"/>
              <a:t>Which</a:t>
            </a:r>
            <a:r>
              <a:rPr lang="tr-TR" dirty="0"/>
              <a:t> </a:t>
            </a:r>
            <a:r>
              <a:rPr lang="tr-TR" dirty="0" err="1"/>
              <a:t>application</a:t>
            </a:r>
            <a:r>
              <a:rPr lang="tr-TR" dirty="0"/>
              <a:t> </a:t>
            </a:r>
            <a:r>
              <a:rPr lang="tr-TR" dirty="0" err="1"/>
              <a:t>should</a:t>
            </a:r>
            <a:r>
              <a:rPr lang="tr-TR" dirty="0"/>
              <a:t> be </a:t>
            </a:r>
            <a:r>
              <a:rPr lang="tr-TR" dirty="0" err="1"/>
              <a:t>allocated</a:t>
            </a:r>
            <a:r>
              <a:rPr lang="tr-TR" dirty="0"/>
              <a:t> </a:t>
            </a:r>
            <a:r>
              <a:rPr lang="tr-TR" dirty="0" err="1"/>
              <a:t>memory</a:t>
            </a:r>
            <a:r>
              <a:rPr lang="tr-TR" dirty="0"/>
              <a:t>?</a:t>
            </a:r>
          </a:p>
          <a:p>
            <a:pPr lvl="1"/>
            <a:r>
              <a:rPr lang="tr-TR" dirty="0" err="1"/>
              <a:t>Which</a:t>
            </a:r>
            <a:r>
              <a:rPr lang="tr-TR" dirty="0"/>
              <a:t> </a:t>
            </a:r>
            <a:r>
              <a:rPr lang="tr-TR" dirty="0" err="1"/>
              <a:t>application</a:t>
            </a:r>
            <a:r>
              <a:rPr lang="tr-TR" dirty="0"/>
              <a:t> </a:t>
            </a:r>
            <a:r>
              <a:rPr lang="tr-TR" dirty="0" err="1"/>
              <a:t>should</a:t>
            </a:r>
            <a:r>
              <a:rPr lang="tr-TR" dirty="0"/>
              <a:t> be </a:t>
            </a:r>
            <a:r>
              <a:rPr lang="tr-TR" dirty="0" err="1"/>
              <a:t>granted</a:t>
            </a:r>
            <a:r>
              <a:rPr lang="tr-TR" dirty="0"/>
              <a:t> </a:t>
            </a:r>
            <a:r>
              <a:rPr lang="tr-TR" dirty="0" err="1"/>
              <a:t>for</a:t>
            </a:r>
            <a:r>
              <a:rPr lang="tr-TR" dirty="0"/>
              <a:t> hardware </a:t>
            </a:r>
            <a:r>
              <a:rPr lang="tr-TR" dirty="0" err="1"/>
              <a:t>access</a:t>
            </a:r>
            <a:r>
              <a:rPr lang="tr-TR" dirty="0"/>
              <a:t>?</a:t>
            </a:r>
          </a:p>
          <a:p>
            <a:endParaRPr lang="tr-TR" dirty="0"/>
          </a:p>
        </p:txBody>
      </p:sp>
    </p:spTree>
    <p:extLst>
      <p:ext uri="{BB962C8B-B14F-4D97-AF65-F5344CB8AC3E}">
        <p14:creationId xmlns:p14="http://schemas.microsoft.com/office/powerpoint/2010/main" val="54634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0197" y="1039921"/>
            <a:ext cx="8854807" cy="48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288925" indent="-180975">
              <a:lnSpc>
                <a:spcPct val="92000"/>
              </a:lnSpc>
              <a:spcBef>
                <a:spcPts val="2313"/>
              </a:spcBef>
              <a:spcAft>
                <a:spcPts val="575"/>
              </a:spcAft>
              <a:buClr>
                <a:srgbClr val="993333"/>
              </a:buClr>
              <a:buSzPct val="45000"/>
              <a:buFont typeface="Wingdings" charset="2"/>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9pPr>
          </a:lstStyle>
          <a:p>
            <a:pPr eaLnBrk="1">
              <a:lnSpc>
                <a:spcPct val="96000"/>
              </a:lnSpc>
            </a:pPr>
            <a:r>
              <a:rPr lang="en-GB" altLang="en-US" sz="2177" dirty="0"/>
              <a:t>Give every application the illusion of having its own CPU!</a:t>
            </a:r>
          </a:p>
        </p:txBody>
      </p:sp>
      <p:sp>
        <p:nvSpPr>
          <p:cNvPr id="18433" name="Text Box 1"/>
          <p:cNvSpPr txBox="1">
            <a:spLocks noChangeArrowheads="1"/>
          </p:cNvSpPr>
          <p:nvPr/>
        </p:nvSpPr>
        <p:spPr bwMode="auto">
          <a:xfrm>
            <a:off x="702721" y="361"/>
            <a:ext cx="7529760" cy="52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endParaRPr lang="en-GB" altLang="en-US" sz="2903" dirty="0">
              <a:solidFill>
                <a:srgbClr val="993333"/>
              </a:solidFill>
              <a:latin typeface="Luxi Sans" charset="0"/>
            </a:endParaRP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281" y="4662007"/>
            <a:ext cx="1405440" cy="13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800" y="4662007"/>
            <a:ext cx="1405440" cy="13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8437" name="Group 5"/>
          <p:cNvGrpSpPr>
            <a:grpSpLocks/>
          </p:cNvGrpSpPr>
          <p:nvPr/>
        </p:nvGrpSpPr>
        <p:grpSpPr bwMode="auto">
          <a:xfrm>
            <a:off x="2569906" y="1662357"/>
            <a:ext cx="3133440" cy="851040"/>
            <a:chOff x="1989" y="993"/>
            <a:chExt cx="2176" cy="591"/>
          </a:xfrm>
        </p:grpSpPr>
        <p:grpSp>
          <p:nvGrpSpPr>
            <p:cNvPr id="18446" name="Group 6"/>
            <p:cNvGrpSpPr>
              <a:grpSpLocks/>
            </p:cNvGrpSpPr>
            <p:nvPr/>
          </p:nvGrpSpPr>
          <p:grpSpPr bwMode="auto">
            <a:xfrm>
              <a:off x="1989" y="993"/>
              <a:ext cx="2176" cy="360"/>
              <a:chOff x="1989" y="993"/>
              <a:chExt cx="2176" cy="360"/>
            </a:xfrm>
          </p:grpSpPr>
          <p:sp>
            <p:nvSpPr>
              <p:cNvPr id="18450" name="Oval 7"/>
              <p:cNvSpPr>
                <a:spLocks noChangeArrowheads="1"/>
              </p:cNvSpPr>
              <p:nvPr/>
            </p:nvSpPr>
            <p:spPr bwMode="auto">
              <a:xfrm>
                <a:off x="1989" y="993"/>
                <a:ext cx="2177" cy="361"/>
              </a:xfrm>
              <a:prstGeom prst="ellipse">
                <a:avLst/>
              </a:prstGeom>
              <a:solidFill>
                <a:srgbClr val="FFFFFF"/>
              </a:solidFill>
              <a:ln w="18360">
                <a:solidFill>
                  <a:srgbClr val="2300DC"/>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8451" name="Text Box 8"/>
              <p:cNvSpPr txBox="1">
                <a:spLocks noChangeArrowheads="1"/>
              </p:cNvSpPr>
              <p:nvPr/>
            </p:nvSpPr>
            <p:spPr bwMode="auto">
              <a:xfrm>
                <a:off x="2188" y="1078"/>
                <a:ext cx="184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I think I have my own CPU</a:t>
                </a:r>
              </a:p>
            </p:txBody>
          </p:sp>
        </p:grpSp>
        <p:sp>
          <p:nvSpPr>
            <p:cNvPr id="18447" name="Oval 9"/>
            <p:cNvSpPr>
              <a:spLocks noChangeArrowheads="1"/>
            </p:cNvSpPr>
            <p:nvPr/>
          </p:nvSpPr>
          <p:spPr bwMode="auto">
            <a:xfrm>
              <a:off x="2102" y="1308"/>
              <a:ext cx="166" cy="85"/>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8448" name="Oval 10"/>
            <p:cNvSpPr>
              <a:spLocks noChangeArrowheads="1"/>
            </p:cNvSpPr>
            <p:nvPr/>
          </p:nvSpPr>
          <p:spPr bwMode="auto">
            <a:xfrm>
              <a:off x="2042" y="1431"/>
              <a:ext cx="98" cy="54"/>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8449" name="Oval 11"/>
            <p:cNvSpPr>
              <a:spLocks noChangeArrowheads="1"/>
            </p:cNvSpPr>
            <p:nvPr/>
          </p:nvSpPr>
          <p:spPr bwMode="auto">
            <a:xfrm>
              <a:off x="1989" y="1523"/>
              <a:ext cx="53" cy="62"/>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grpSp>
        <p:nvGrpSpPr>
          <p:cNvPr id="18438" name="Group 12"/>
          <p:cNvGrpSpPr>
            <a:grpSpLocks/>
          </p:cNvGrpSpPr>
          <p:nvPr/>
        </p:nvGrpSpPr>
        <p:grpSpPr bwMode="auto">
          <a:xfrm>
            <a:off x="4136626" y="2824567"/>
            <a:ext cx="1375200" cy="740160"/>
            <a:chOff x="3210" y="1600"/>
            <a:chExt cx="955" cy="514"/>
          </a:xfrm>
        </p:grpSpPr>
        <p:grpSp>
          <p:nvGrpSpPr>
            <p:cNvPr id="18441" name="Group 13"/>
            <p:cNvGrpSpPr>
              <a:grpSpLocks/>
            </p:cNvGrpSpPr>
            <p:nvPr/>
          </p:nvGrpSpPr>
          <p:grpSpPr bwMode="auto">
            <a:xfrm>
              <a:off x="3210" y="1600"/>
              <a:ext cx="826" cy="351"/>
              <a:chOff x="3210" y="1600"/>
              <a:chExt cx="826" cy="351"/>
            </a:xfrm>
          </p:grpSpPr>
          <p:sp>
            <p:nvSpPr>
              <p:cNvPr id="18444" name="Text Box 14"/>
              <p:cNvSpPr txBox="1">
                <a:spLocks noChangeArrowheads="1"/>
              </p:cNvSpPr>
              <p:nvPr/>
            </p:nvSpPr>
            <p:spPr bwMode="auto">
              <a:xfrm>
                <a:off x="3375" y="1699"/>
                <a:ext cx="5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dirty="0">
                    <a:solidFill>
                      <a:srgbClr val="99284C"/>
                    </a:solidFill>
                    <a:latin typeface="Luxi Sans" charset="0"/>
                  </a:rPr>
                  <a:t>So do I!</a:t>
                </a:r>
              </a:p>
            </p:txBody>
          </p:sp>
          <p:sp>
            <p:nvSpPr>
              <p:cNvPr id="18445" name="Oval 15"/>
              <p:cNvSpPr>
                <a:spLocks noChangeArrowheads="1"/>
              </p:cNvSpPr>
              <p:nvPr/>
            </p:nvSpPr>
            <p:spPr bwMode="auto">
              <a:xfrm>
                <a:off x="3210" y="1600"/>
                <a:ext cx="827" cy="352"/>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sp>
          <p:nvSpPr>
            <p:cNvPr id="18442" name="Oval 16"/>
            <p:cNvSpPr>
              <a:spLocks noChangeArrowheads="1"/>
            </p:cNvSpPr>
            <p:nvPr/>
          </p:nvSpPr>
          <p:spPr bwMode="auto">
            <a:xfrm>
              <a:off x="3940" y="1953"/>
              <a:ext cx="128" cy="69"/>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8443" name="Oval 17"/>
            <p:cNvSpPr>
              <a:spLocks noChangeArrowheads="1"/>
            </p:cNvSpPr>
            <p:nvPr/>
          </p:nvSpPr>
          <p:spPr bwMode="auto">
            <a:xfrm>
              <a:off x="4075" y="2061"/>
              <a:ext cx="91" cy="54"/>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sp>
        <p:nvSpPr>
          <p:cNvPr id="5" name="Title 4"/>
          <p:cNvSpPr>
            <a:spLocks noGrp="1"/>
          </p:cNvSpPr>
          <p:nvPr>
            <p:ph type="title"/>
          </p:nvPr>
        </p:nvSpPr>
        <p:spPr/>
        <p:txBody>
          <a:bodyPr/>
          <a:lstStyle/>
          <a:p>
            <a:r>
              <a:rPr lang="tr-TR" dirty="0" err="1"/>
              <a:t>One</a:t>
            </a:r>
            <a:r>
              <a:rPr lang="tr-TR" dirty="0"/>
              <a:t> OS </a:t>
            </a:r>
            <a:r>
              <a:rPr lang="tr-TR" dirty="0" err="1"/>
              <a:t>Function</a:t>
            </a:r>
            <a:r>
              <a:rPr lang="tr-TR" dirty="0"/>
              <a:t>: </a:t>
            </a:r>
            <a:r>
              <a:rPr lang="tr-TR" dirty="0" err="1"/>
              <a:t>Concurrency</a:t>
            </a:r>
            <a:br>
              <a:rPr lang="tr-TR" dirty="0"/>
            </a:br>
            <a:endParaRPr lang="tr-TR" dirty="0"/>
          </a:p>
        </p:txBody>
      </p:sp>
      <p:pic>
        <p:nvPicPr>
          <p:cNvPr id="22" name="Picture 11"/>
          <p:cNvPicPr>
            <a:picLocks noChangeAspect="1" noChangeArrowheads="1"/>
          </p:cNvPicPr>
          <p:nvPr/>
        </p:nvPicPr>
        <p:blipFill>
          <a:blip r:embed="rId4">
            <a:lum bright="22000" contrast="14000"/>
            <a:extLst>
              <a:ext uri="{28A0092B-C50C-407E-A947-70E740481C1C}">
                <a14:useLocalDpi xmlns:a14="http://schemas.microsoft.com/office/drawing/2010/main" val="0"/>
              </a:ext>
            </a:extLst>
          </a:blip>
          <a:srcRect/>
          <a:stretch>
            <a:fillRect/>
          </a:stretch>
        </p:blipFill>
        <p:spPr bwMode="auto">
          <a:xfrm>
            <a:off x="5704786" y="2711527"/>
            <a:ext cx="2878560" cy="123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520" y="1930973"/>
            <a:ext cx="2193120" cy="22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9692873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702721" y="361"/>
            <a:ext cx="7529760" cy="52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endParaRPr lang="en-GB" altLang="en-US" sz="2903" dirty="0">
              <a:solidFill>
                <a:srgbClr val="993333"/>
              </a:solidFill>
              <a:latin typeface="Luxi Sans" charset="0"/>
            </a:endParaRPr>
          </a:p>
        </p:txBody>
      </p:sp>
      <p:sp>
        <p:nvSpPr>
          <p:cNvPr id="20482" name="Text Box 2"/>
          <p:cNvSpPr txBox="1">
            <a:spLocks noChangeArrowheads="1"/>
          </p:cNvSpPr>
          <p:nvPr/>
        </p:nvSpPr>
        <p:spPr bwMode="auto">
          <a:xfrm>
            <a:off x="187201" y="579241"/>
            <a:ext cx="7529760" cy="370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288925" indent="-180975">
              <a:lnSpc>
                <a:spcPct val="92000"/>
              </a:lnSpc>
              <a:spcBef>
                <a:spcPts val="2313"/>
              </a:spcBef>
              <a:spcAft>
                <a:spcPts val="575"/>
              </a:spcAft>
              <a:buClr>
                <a:srgbClr val="993333"/>
              </a:buClr>
              <a:buSzPct val="45000"/>
              <a:buFont typeface="Wingdings" charset="2"/>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400">
                <a:solidFill>
                  <a:srgbClr val="000000"/>
                </a:solidFill>
                <a:latin typeface="Arial" charset="0"/>
                <a:ea typeface="MS Gothic" charset="-128"/>
                <a:cs typeface="MS Gothic" charset="-128"/>
              </a:defRPr>
            </a:lvl1pPr>
            <a:lvl2pPr marL="757238"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9pPr>
          </a:lstStyle>
          <a:p>
            <a:pPr eaLnBrk="1">
              <a:lnSpc>
                <a:spcPct val="96000"/>
              </a:lnSpc>
              <a:buFont typeface="Wingdings" charset="2"/>
              <a:buChar char=""/>
            </a:pPr>
            <a:endParaRPr lang="en-GB" altLang="en-US" sz="1633" dirty="0"/>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480" y="5208413"/>
            <a:ext cx="1405440" cy="13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0484" name="Group 4"/>
          <p:cNvGrpSpPr>
            <a:grpSpLocks/>
          </p:cNvGrpSpPr>
          <p:nvPr/>
        </p:nvGrpSpPr>
        <p:grpSpPr bwMode="auto">
          <a:xfrm>
            <a:off x="3548160" y="2521373"/>
            <a:ext cx="1815840" cy="662400"/>
            <a:chOff x="2409" y="1317"/>
            <a:chExt cx="1261" cy="460"/>
          </a:xfrm>
        </p:grpSpPr>
        <p:sp>
          <p:nvSpPr>
            <p:cNvPr id="10245" name="AutoShape 5"/>
            <p:cNvSpPr>
              <a:spLocks noChangeArrowheads="1"/>
            </p:cNvSpPr>
            <p:nvPr/>
          </p:nvSpPr>
          <p:spPr bwMode="auto">
            <a:xfrm>
              <a:off x="2409" y="1317"/>
              <a:ext cx="1243" cy="461"/>
            </a:xfrm>
            <a:prstGeom prst="roundRect">
              <a:avLst>
                <a:gd name="adj" fmla="val 213"/>
              </a:avLst>
            </a:prstGeom>
            <a:solidFill>
              <a:srgbClr val="B80047"/>
            </a:solidFill>
            <a:ln w="9360">
              <a:solidFill>
                <a:srgbClr val="000000"/>
              </a:solidFill>
              <a:miter lim="800000"/>
              <a:headEnd/>
              <a:tailEnd/>
            </a:ln>
            <a:effectLst>
              <a:outerShdw blurRad="63500" dist="152735" dir="2700000" algn="ctr" rotWithShape="0">
                <a:srgbClr val="000000">
                  <a:alpha val="74997"/>
                </a:srgbClr>
              </a:outerShdw>
            </a:effectLst>
          </p:spPr>
          <p:txBody>
            <a:bodyPr wrap="none" anchor="ctr"/>
            <a:lstStyle/>
            <a:p>
              <a:pPr eaLnBrk="1">
                <a:lnSpc>
                  <a:spcPct val="96000"/>
                </a:lnSpc>
                <a:buClr>
                  <a:srgbClr val="000000"/>
                </a:buClr>
                <a:buSzPct val="45000"/>
                <a:buFont typeface="Wingdings" charset="2"/>
                <a:buNone/>
              </a:pPr>
              <a:endParaRPr lang="en-US" altLang="en-US" sz="2177"/>
            </a:p>
          </p:txBody>
        </p:sp>
        <p:sp>
          <p:nvSpPr>
            <p:cNvPr id="20496" name="Text Box 6"/>
            <p:cNvSpPr txBox="1">
              <a:spLocks noChangeArrowheads="1"/>
            </p:cNvSpPr>
            <p:nvPr/>
          </p:nvSpPr>
          <p:spPr bwMode="auto">
            <a:xfrm>
              <a:off x="2469" y="1462"/>
              <a:ext cx="1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latin typeface="Luxi Sans" charset="0"/>
                </a:rPr>
                <a:t>Kernel Scheduler</a:t>
              </a:r>
            </a:p>
          </p:txBody>
        </p:sp>
      </p:grpSp>
      <p:sp>
        <p:nvSpPr>
          <p:cNvPr id="20485" name="Freeform 7"/>
          <p:cNvSpPr>
            <a:spLocks/>
          </p:cNvSpPr>
          <p:nvPr/>
        </p:nvSpPr>
        <p:spPr bwMode="auto">
          <a:xfrm>
            <a:off x="2387520" y="2820893"/>
            <a:ext cx="1107360" cy="1440"/>
          </a:xfrm>
          <a:custGeom>
            <a:avLst/>
            <a:gdLst>
              <a:gd name="T0" fmla="*/ 0 w 3390"/>
              <a:gd name="T1" fmla="*/ 0 h 1"/>
              <a:gd name="T2" fmla="*/ 2147483646 w 3390"/>
              <a:gd name="T3" fmla="*/ 0 h 1"/>
              <a:gd name="T4" fmla="*/ 0 60000 65536"/>
              <a:gd name="T5" fmla="*/ 0 60000 65536"/>
              <a:gd name="T6" fmla="*/ 0 w 3390"/>
              <a:gd name="T7" fmla="*/ 0 h 1"/>
              <a:gd name="T8" fmla="*/ 3390 w 3390"/>
              <a:gd name="T9" fmla="*/ 1 h 1"/>
            </a:gdLst>
            <a:ahLst/>
            <a:cxnLst>
              <a:cxn ang="T4">
                <a:pos x="T0" y="T1"/>
              </a:cxn>
              <a:cxn ang="T5">
                <a:pos x="T2" y="T3"/>
              </a:cxn>
            </a:cxnLst>
            <a:rect l="T6" t="T7" r="T8" b="T9"/>
            <a:pathLst>
              <a:path w="3390" h="1">
                <a:moveTo>
                  <a:pt x="0" y="0"/>
                </a:moveTo>
                <a:lnTo>
                  <a:pt x="3389" y="0"/>
                </a:lnTo>
              </a:path>
            </a:pathLst>
          </a:custGeom>
          <a:noFill/>
          <a:ln w="54720">
            <a:solidFill>
              <a:srgbClr val="2300D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tr-TR" sz="2177"/>
          </a:p>
        </p:txBody>
      </p:sp>
      <p:sp>
        <p:nvSpPr>
          <p:cNvPr id="20486" name="Freeform 8"/>
          <p:cNvSpPr>
            <a:spLocks/>
          </p:cNvSpPr>
          <p:nvPr/>
        </p:nvSpPr>
        <p:spPr bwMode="auto">
          <a:xfrm>
            <a:off x="5451840" y="2799293"/>
            <a:ext cx="1353600" cy="1440"/>
          </a:xfrm>
          <a:custGeom>
            <a:avLst/>
            <a:gdLst>
              <a:gd name="T0" fmla="*/ 2147483646 w 4147"/>
              <a:gd name="T1" fmla="*/ 0 h 1"/>
              <a:gd name="T2" fmla="*/ 0 w 4147"/>
              <a:gd name="T3" fmla="*/ 0 h 1"/>
              <a:gd name="T4" fmla="*/ 0 60000 65536"/>
              <a:gd name="T5" fmla="*/ 0 60000 65536"/>
              <a:gd name="T6" fmla="*/ 0 w 4147"/>
              <a:gd name="T7" fmla="*/ 0 h 1"/>
              <a:gd name="T8" fmla="*/ 4147 w 4147"/>
              <a:gd name="T9" fmla="*/ 1 h 1"/>
            </a:gdLst>
            <a:ahLst/>
            <a:cxnLst>
              <a:cxn ang="T4">
                <a:pos x="T0" y="T1"/>
              </a:cxn>
              <a:cxn ang="T5">
                <a:pos x="T2" y="T3"/>
              </a:cxn>
            </a:cxnLst>
            <a:rect l="T6" t="T7" r="T8" b="T9"/>
            <a:pathLst>
              <a:path w="4147" h="1">
                <a:moveTo>
                  <a:pt x="4146" y="0"/>
                </a:moveTo>
                <a:lnTo>
                  <a:pt x="0" y="0"/>
                </a:lnTo>
              </a:path>
            </a:pathLst>
          </a:custGeom>
          <a:noFill/>
          <a:ln w="54720">
            <a:solidFill>
              <a:srgbClr val="2300D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tr-TR" sz="2177"/>
          </a:p>
        </p:txBody>
      </p:sp>
      <p:sp>
        <p:nvSpPr>
          <p:cNvPr id="20487" name="Text Box 9"/>
          <p:cNvSpPr txBox="1">
            <a:spLocks noChangeArrowheads="1"/>
          </p:cNvSpPr>
          <p:nvPr/>
        </p:nvSpPr>
        <p:spPr bwMode="auto">
          <a:xfrm>
            <a:off x="7259040" y="4593532"/>
            <a:ext cx="1884960" cy="50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Timeslice on</a:t>
            </a:r>
          </a:p>
          <a:p>
            <a:pPr eaLnBrk="1">
              <a:lnSpc>
                <a:spcPct val="96000"/>
              </a:lnSpc>
              <a:spcBef>
                <a:spcPct val="0"/>
              </a:spcBef>
              <a:spcAft>
                <a:spcPct val="0"/>
              </a:spcAft>
              <a:buClr>
                <a:srgbClr val="000000"/>
              </a:buClr>
            </a:pPr>
            <a:r>
              <a:rPr lang="en-GB" altLang="en-US" sz="1633">
                <a:solidFill>
                  <a:srgbClr val="99284C"/>
                </a:solidFill>
                <a:latin typeface="Luxi Sans" charset="0"/>
              </a:rPr>
              <a:t>single CPU system</a:t>
            </a:r>
          </a:p>
        </p:txBody>
      </p:sp>
      <p:pic>
        <p:nvPicPr>
          <p:cNvPr id="2048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520" y="1930973"/>
            <a:ext cx="2193120" cy="22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9" name="Picture 11"/>
          <p:cNvPicPr>
            <a:picLocks noChangeAspect="1" noChangeArrowheads="1"/>
          </p:cNvPicPr>
          <p:nvPr/>
        </p:nvPicPr>
        <p:blipFill>
          <a:blip r:embed="rId5">
            <a:lum bright="22000" contrast="14000"/>
            <a:extLst>
              <a:ext uri="{28A0092B-C50C-407E-A947-70E740481C1C}">
                <a14:useLocalDpi xmlns:a14="http://schemas.microsoft.com/office/drawing/2010/main" val="0"/>
              </a:ext>
            </a:extLst>
          </a:blip>
          <a:srcRect/>
          <a:stretch>
            <a:fillRect/>
          </a:stretch>
        </p:blipFill>
        <p:spPr bwMode="auto">
          <a:xfrm>
            <a:off x="6204960" y="2280893"/>
            <a:ext cx="2878560" cy="123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90" name="Freeform 12"/>
          <p:cNvSpPr>
            <a:spLocks/>
          </p:cNvSpPr>
          <p:nvPr/>
        </p:nvSpPr>
        <p:spPr bwMode="auto">
          <a:xfrm>
            <a:off x="4410720" y="3186653"/>
            <a:ext cx="1440" cy="1455840"/>
          </a:xfrm>
          <a:custGeom>
            <a:avLst/>
            <a:gdLst>
              <a:gd name="T0" fmla="*/ 0 w 1"/>
              <a:gd name="T1" fmla="*/ 0 h 4460"/>
              <a:gd name="T2" fmla="*/ 0 w 1"/>
              <a:gd name="T3" fmla="*/ 2147483646 h 4460"/>
              <a:gd name="T4" fmla="*/ 0 60000 65536"/>
              <a:gd name="T5" fmla="*/ 0 60000 65536"/>
              <a:gd name="T6" fmla="*/ 0 w 1"/>
              <a:gd name="T7" fmla="*/ 0 h 4460"/>
              <a:gd name="T8" fmla="*/ 1 w 1"/>
              <a:gd name="T9" fmla="*/ 4460 h 4460"/>
            </a:gdLst>
            <a:ahLst/>
            <a:cxnLst>
              <a:cxn ang="T4">
                <a:pos x="T0" y="T1"/>
              </a:cxn>
              <a:cxn ang="T5">
                <a:pos x="T2" y="T3"/>
              </a:cxn>
            </a:cxnLst>
            <a:rect l="T6" t="T7" r="T8" b="T9"/>
            <a:pathLst>
              <a:path w="1" h="4460">
                <a:moveTo>
                  <a:pt x="0" y="0"/>
                </a:moveTo>
                <a:lnTo>
                  <a:pt x="0" y="4459"/>
                </a:lnTo>
              </a:path>
            </a:pathLst>
          </a:custGeom>
          <a:noFill/>
          <a:ln w="54720">
            <a:solidFill>
              <a:srgbClr val="2300D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tr-TR" sz="2177"/>
          </a:p>
        </p:txBody>
      </p:sp>
      <p:grpSp>
        <p:nvGrpSpPr>
          <p:cNvPr id="20491" name="Group 13"/>
          <p:cNvGrpSpPr>
            <a:grpSpLocks/>
          </p:cNvGrpSpPr>
          <p:nvPr/>
        </p:nvGrpSpPr>
        <p:grpSpPr bwMode="auto">
          <a:xfrm>
            <a:off x="1797120" y="4669853"/>
            <a:ext cx="4605120" cy="1686240"/>
            <a:chOff x="1193" y="2809"/>
            <a:chExt cx="3198" cy="1171"/>
          </a:xfrm>
        </p:grpSpPr>
        <p:pic>
          <p:nvPicPr>
            <p:cNvPr id="2049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3" y="2809"/>
              <a:ext cx="3199"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93" name="Text Box 15"/>
            <p:cNvSpPr txBox="1">
              <a:spLocks noChangeArrowheads="1"/>
            </p:cNvSpPr>
            <p:nvPr/>
          </p:nvSpPr>
          <p:spPr bwMode="auto">
            <a:xfrm>
              <a:off x="1274" y="3833"/>
              <a:ext cx="29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451" i="1">
                  <a:latin typeface="Lucidasans" charset="0"/>
                </a:rPr>
                <a:t>time</a:t>
              </a:r>
            </a:p>
          </p:txBody>
        </p:sp>
        <p:sp>
          <p:nvSpPr>
            <p:cNvPr id="20494" name="Line 16"/>
            <p:cNvSpPr>
              <a:spLocks noChangeShapeType="1"/>
            </p:cNvSpPr>
            <p:nvPr/>
          </p:nvSpPr>
          <p:spPr bwMode="auto">
            <a:xfrm>
              <a:off x="1663" y="3919"/>
              <a:ext cx="1854" cy="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grpSp>
      <p:sp>
        <p:nvSpPr>
          <p:cNvPr id="2" name="Title 1"/>
          <p:cNvSpPr>
            <a:spLocks noGrp="1"/>
          </p:cNvSpPr>
          <p:nvPr>
            <p:ph type="title"/>
          </p:nvPr>
        </p:nvSpPr>
        <p:spPr/>
        <p:txBody>
          <a:bodyPr/>
          <a:lstStyle/>
          <a:p>
            <a:r>
              <a:rPr lang="tr-TR" dirty="0" err="1"/>
              <a:t>One</a:t>
            </a:r>
            <a:r>
              <a:rPr lang="tr-TR" dirty="0"/>
              <a:t> OS </a:t>
            </a:r>
            <a:r>
              <a:rPr lang="tr-TR" dirty="0" err="1"/>
              <a:t>Function</a:t>
            </a:r>
            <a:r>
              <a:rPr lang="tr-TR" dirty="0"/>
              <a:t>: </a:t>
            </a:r>
            <a:r>
              <a:rPr lang="tr-TR" dirty="0" err="1"/>
              <a:t>Concurrency</a:t>
            </a:r>
            <a:br>
              <a:rPr lang="tr-TR" dirty="0"/>
            </a:br>
            <a:endParaRPr lang="tr-TR" dirty="0"/>
          </a:p>
        </p:txBody>
      </p:sp>
      <p:sp>
        <p:nvSpPr>
          <p:cNvPr id="3" name="Content Placeholder 2"/>
          <p:cNvSpPr>
            <a:spLocks noGrp="1"/>
          </p:cNvSpPr>
          <p:nvPr>
            <p:ph idx="1"/>
          </p:nvPr>
        </p:nvSpPr>
        <p:spPr>
          <a:xfrm>
            <a:off x="291187" y="1006449"/>
            <a:ext cx="7896225" cy="1128047"/>
          </a:xfrm>
        </p:spPr>
        <p:txBody>
          <a:bodyPr/>
          <a:lstStyle/>
          <a:p>
            <a:pPr>
              <a:lnSpc>
                <a:spcPct val="96000"/>
              </a:lnSpc>
              <a:buFont typeface="Wingdings" charset="2"/>
              <a:buChar char=""/>
            </a:pPr>
            <a:r>
              <a:rPr lang="en-GB" altLang="en-US" sz="2177" dirty="0"/>
              <a:t>The OS </a:t>
            </a:r>
            <a:r>
              <a:rPr lang="en-GB" altLang="en-US" sz="2177" i="1" dirty="0" err="1">
                <a:solidFill>
                  <a:srgbClr val="2323DC"/>
                </a:solidFill>
              </a:rPr>
              <a:t>timeslices</a:t>
            </a:r>
            <a:r>
              <a:rPr lang="en-GB" altLang="en-US" sz="2177" dirty="0"/>
              <a:t> each application on a single CPU</a:t>
            </a:r>
          </a:p>
          <a:p>
            <a:pPr lvl="1">
              <a:lnSpc>
                <a:spcPct val="96000"/>
              </a:lnSpc>
            </a:pPr>
            <a:r>
              <a:rPr lang="en-GB" altLang="en-US" sz="1633" dirty="0"/>
              <a:t>Switches between applications extremely rapidly, i.e., 100 times/sec</a:t>
            </a:r>
          </a:p>
          <a:p>
            <a:endParaRPr lang="tr-TR" dirty="0"/>
          </a:p>
        </p:txBody>
      </p:sp>
    </p:spTree>
    <p:extLst>
      <p:ext uri="{BB962C8B-B14F-4D97-AF65-F5344CB8AC3E}">
        <p14:creationId xmlns:p14="http://schemas.microsoft.com/office/powerpoint/2010/main" val="54287895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0.8"/>
  <p:tag name="DEFAULTFONTSIZE" val="10"/>
  <p:tag name="DEFAULTWIDTH" val="418"/>
  <p:tag name="DEFAULTHEIGHT" val="316"/>
</p:tagLst>
</file>

<file path=ppt/theme/theme1.xml><?xml version="1.0" encoding="utf-8"?>
<a:theme xmlns:a="http://schemas.openxmlformats.org/drawingml/2006/main" name="template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00000"/>
      </a:hlink>
      <a:folHlink>
        <a:srgbClr val="C00000"/>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1"/>
          </a:solidFill>
          <a:prstDash val="solid"/>
          <a:round/>
          <a:headEnd type="none" w="med" len="med"/>
          <a:tailEnd type="arrow" w="med" len="med"/>
        </a:ln>
        <a:effectLst/>
      </a:spPr>
      <a:bodyPr rtlCol="0" anchor="ctr"/>
      <a:lstStyle>
        <a:defPPr algn="ctr">
          <a:defRPr/>
        </a:defPPr>
      </a:lstStyle>
    </a:spDef>
    <a:lnDef>
      <a:spPr bwMode="auto">
        <a:noFill/>
        <a:ln w="25400"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sz="1800" dirty="0" smtClean="0">
            <a:latin typeface="Calibri" pitchFamily="34" charset="0"/>
          </a:defRPr>
        </a:defPPr>
      </a:lstStyle>
    </a:txDef>
  </a:objectDefaults>
  <a:extraClrSchemeLst>
    <a:extraClrScheme>
      <a:clrScheme name="class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2706</TotalTime>
  <Words>1892</Words>
  <Application>Microsoft Macintosh PowerPoint</Application>
  <PresentationFormat>On-screen Show (4:3)</PresentationFormat>
  <Paragraphs>305</Paragraphs>
  <Slides>29</Slides>
  <Notes>13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29</vt:i4>
      </vt:variant>
    </vt:vector>
  </HeadingPairs>
  <TitlesOfParts>
    <vt:vector size="45" baseType="lpstr">
      <vt:lpstr>MS Gothic</vt:lpstr>
      <vt:lpstr>ＭＳ Ｐゴシック</vt:lpstr>
      <vt:lpstr>American Typewriter</vt:lpstr>
      <vt:lpstr>Arial</vt:lpstr>
      <vt:lpstr>Arial Narrow</vt:lpstr>
      <vt:lpstr>Bitstream Vera Serif</vt:lpstr>
      <vt:lpstr>Calibri</vt:lpstr>
      <vt:lpstr>Courier</vt:lpstr>
      <vt:lpstr>Courier New</vt:lpstr>
      <vt:lpstr>Lucidasans</vt:lpstr>
      <vt:lpstr>Luxi Sans</vt:lpstr>
      <vt:lpstr>Tahoma</vt:lpstr>
      <vt:lpstr>Times New Roman</vt:lpstr>
      <vt:lpstr>Wingdings</vt:lpstr>
      <vt:lpstr>Wingdings 2</vt:lpstr>
      <vt:lpstr>template2007</vt:lpstr>
      <vt:lpstr>Introduction to Operating Systems </vt:lpstr>
      <vt:lpstr>What is The Matrix? (also known as OS among students)</vt:lpstr>
      <vt:lpstr>Are you ready?</vt:lpstr>
      <vt:lpstr>Let’s get started!</vt:lpstr>
      <vt:lpstr>Welcome to CENG334!</vt:lpstr>
      <vt:lpstr>What’s an Operating System?</vt:lpstr>
      <vt:lpstr>What’s an Operating System?</vt:lpstr>
      <vt:lpstr>One OS Function: Concurrency </vt:lpstr>
      <vt:lpstr>One OS Function: Concurrency </vt:lpstr>
      <vt:lpstr>Another OS Function: Virtual Memory </vt:lpstr>
      <vt:lpstr>More OS Functions</vt:lpstr>
      <vt:lpstr>Why bother with an OS?</vt:lpstr>
      <vt:lpstr>Why study operating systems?</vt:lpstr>
      <vt:lpstr>Major OS Design Issues</vt:lpstr>
      <vt:lpstr>More OS Design Issues</vt:lpstr>
      <vt:lpstr>Teaching staff</vt:lpstr>
      <vt:lpstr>Textbook</vt:lpstr>
      <vt:lpstr>Grading</vt:lpstr>
      <vt:lpstr>Assignments -  To be decided</vt:lpstr>
      <vt:lpstr>Policies</vt:lpstr>
      <vt:lpstr>Cheating</vt:lpstr>
      <vt:lpstr>Cheating: Caught and punished</vt:lpstr>
      <vt:lpstr>Web page/communication</vt:lpstr>
      <vt:lpstr>Course conduct -  Sections</vt:lpstr>
      <vt:lpstr>Web surfing homework for next lecture..</vt:lpstr>
      <vt:lpstr>Movie suggestion</vt:lpstr>
      <vt:lpstr>Quiz policy – Section 1</vt:lpstr>
      <vt:lpstr>Course Conduct: Section 1</vt:lpstr>
      <vt:lpstr>First Quiz -  Duration 1 minute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Inter-Process Communication: Intro + Pipes</dc:title>
  <cp:lastModifiedBy>Erol Sahin</cp:lastModifiedBy>
  <cp:revision>98</cp:revision>
  <dcterms:modified xsi:type="dcterms:W3CDTF">2020-02-03T07:40:23Z</dcterms:modified>
</cp:coreProperties>
</file>