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580" r:id="rId2"/>
  </p:sldIdLst>
  <p:sldSz cx="9144000" cy="6858000" type="screen4x3"/>
  <p:notesSz cx="7302500" cy="9586913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1CF"/>
    <a:srgbClr val="F1C7C7"/>
    <a:srgbClr val="F6F5BD"/>
    <a:srgbClr val="990000"/>
    <a:srgbClr val="E9E1C9"/>
    <a:srgbClr val="DED8C4"/>
    <a:srgbClr val="E7DDBB"/>
    <a:srgbClr val="DDCE9F"/>
    <a:srgbClr val="E2AC00"/>
    <a:srgbClr val="F8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4"/>
    <p:restoredTop sz="93355"/>
  </p:normalViewPr>
  <p:slideViewPr>
    <p:cSldViewPr snapToGrid="0">
      <p:cViewPr varScale="1">
        <p:scale>
          <a:sx n="131" d="100"/>
          <a:sy n="131" d="100"/>
        </p:scale>
        <p:origin x="176" y="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752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DD0A201-CA2E-8948-B5C7-E41E80EA324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</a:t>
            </a:fld>
            <a:endParaRPr lang="en-GB" altLang="en-US" sz="1100"/>
          </a:p>
        </p:txBody>
      </p:sp>
      <p:sp>
        <p:nvSpPr>
          <p:cNvPr id="10752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673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>
          <a:xfrm>
            <a:off x="1" y="5709959"/>
            <a:ext cx="9144000" cy="624165"/>
          </a:xfrm>
        </p:spPr>
        <p:txBody>
          <a:bodyPr/>
          <a:lstStyle/>
          <a:p>
            <a:r>
              <a:rPr lang="tr-TR" sz="2000" dirty="0"/>
              <a:t>How </a:t>
            </a:r>
            <a:r>
              <a:rPr lang="tr-TR" sz="2000" dirty="0" err="1"/>
              <a:t>many</a:t>
            </a:r>
            <a:r>
              <a:rPr lang="tr-TR" sz="2000" dirty="0"/>
              <a:t> </a:t>
            </a:r>
            <a:r>
              <a:rPr lang="tr-TR" sz="2000" dirty="0" err="1"/>
              <a:t>times</a:t>
            </a:r>
            <a:r>
              <a:rPr lang="tr-TR" sz="2000" dirty="0"/>
              <a:t> </a:t>
            </a:r>
            <a:r>
              <a:rPr lang="tr-TR" sz="2000" dirty="0" err="1"/>
              <a:t>will</a:t>
            </a:r>
            <a:r>
              <a:rPr lang="tr-TR" sz="2000" dirty="0"/>
              <a:t> </a:t>
            </a:r>
            <a:r>
              <a:rPr lang="tr-TR" sz="2000" dirty="0">
                <a:solidFill>
                  <a:srgbClr val="FF0000"/>
                </a:solidFill>
              </a:rPr>
              <a:t>X</a:t>
            </a:r>
            <a:r>
              <a:rPr lang="tr-TR" sz="2000" dirty="0"/>
              <a:t> be </a:t>
            </a:r>
            <a:r>
              <a:rPr lang="tr-TR" sz="2000" dirty="0" err="1"/>
              <a:t>printed</a:t>
            </a:r>
            <a:r>
              <a:rPr lang="tr-TR" sz="2000" dirty="0"/>
              <a:t>? </a:t>
            </a:r>
          </a:p>
          <a:p>
            <a:r>
              <a:rPr lang="tr-TR" sz="2000" dirty="0"/>
              <a:t>Hint: </a:t>
            </a:r>
            <a:r>
              <a:rPr lang="tr-TR" sz="2000" dirty="0" err="1"/>
              <a:t>You</a:t>
            </a:r>
            <a:r>
              <a:rPr lang="tr-TR" sz="2000" dirty="0"/>
              <a:t> </a:t>
            </a:r>
            <a:r>
              <a:rPr lang="tr-TR" sz="2000" dirty="0" err="1"/>
              <a:t>answer</a:t>
            </a:r>
            <a:r>
              <a:rPr lang="tr-TR" sz="2000" dirty="0"/>
              <a:t> </a:t>
            </a:r>
            <a:r>
              <a:rPr lang="tr-TR" sz="2000" dirty="0" err="1"/>
              <a:t>should</a:t>
            </a:r>
            <a:r>
              <a:rPr lang="tr-TR" sz="2000" dirty="0"/>
              <a:t> </a:t>
            </a:r>
            <a:r>
              <a:rPr lang="tr-TR" sz="2000" dirty="0" err="1"/>
              <a:t>provide</a:t>
            </a:r>
            <a:r>
              <a:rPr lang="tr-TR" sz="2000" dirty="0"/>
              <a:t> a </a:t>
            </a:r>
            <a:r>
              <a:rPr lang="tr-TR" sz="2000" dirty="0" err="1"/>
              <a:t>range</a:t>
            </a:r>
            <a:r>
              <a:rPr lang="tr-TR" sz="2000" dirty="0"/>
              <a:t> </a:t>
            </a:r>
            <a:r>
              <a:rPr lang="tr-TR" sz="2000" dirty="0" err="1"/>
              <a:t>such</a:t>
            </a:r>
            <a:r>
              <a:rPr lang="tr-TR" sz="2000" dirty="0"/>
              <a:t> as n=2, n &gt; 3, 1 &lt; n &lt; 5, </a:t>
            </a:r>
            <a:r>
              <a:rPr lang="tr-TR" sz="2000" dirty="0" err="1"/>
              <a:t>where</a:t>
            </a:r>
            <a:r>
              <a:rPr lang="tr-TR" sz="2000" dirty="0"/>
              <a:t> n is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number</a:t>
            </a:r>
            <a:r>
              <a:rPr lang="tr-TR" sz="2000" dirty="0"/>
              <a:t> of  </a:t>
            </a:r>
            <a:r>
              <a:rPr lang="tr-TR" sz="2000" dirty="0" err="1"/>
              <a:t>X’s</a:t>
            </a:r>
            <a:r>
              <a:rPr lang="tr-TR" sz="2000" dirty="0"/>
              <a:t>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6187" y="77821"/>
            <a:ext cx="8891081" cy="570738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semaphore S0, S1, S2;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>
                <a:latin typeface="Courier New" charset="0"/>
              </a:rPr>
              <a:t>init</a:t>
            </a:r>
            <a:r>
              <a:rPr lang="en-GB" altLang="en-US" sz="1542" dirty="0">
                <a:latin typeface="Courier New" charset="0"/>
              </a:rPr>
              <a:t>(S0,1); </a:t>
            </a:r>
            <a:r>
              <a:rPr lang="en-GB" altLang="en-US" sz="1542" dirty="0" err="1">
                <a:latin typeface="Courier New" charset="0"/>
              </a:rPr>
              <a:t>init</a:t>
            </a:r>
            <a:r>
              <a:rPr lang="en-GB" altLang="en-US" sz="1542" dirty="0">
                <a:latin typeface="Courier New" charset="0"/>
              </a:rPr>
              <a:t> (S1,0); </a:t>
            </a:r>
            <a:r>
              <a:rPr lang="en-GB" altLang="en-US" sz="1542" dirty="0" err="1">
                <a:latin typeface="Courier New" charset="0"/>
              </a:rPr>
              <a:t>init</a:t>
            </a:r>
            <a:r>
              <a:rPr lang="en-GB" altLang="en-US" sz="1542" dirty="0">
                <a:latin typeface="Courier New" charset="0"/>
              </a:rPr>
              <a:t>(S2,0);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void thread0(){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 while(1){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    wait(S0);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    </a:t>
            </a:r>
            <a:r>
              <a:rPr lang="en-GB" altLang="en-US" sz="1542" dirty="0" err="1">
                <a:latin typeface="Courier New" charset="0"/>
              </a:rPr>
              <a:t>printf</a:t>
            </a:r>
            <a:r>
              <a:rPr lang="en-GB" altLang="en-US" sz="1542" dirty="0">
                <a:latin typeface="Courier New" charset="0"/>
              </a:rPr>
              <a:t>("</a:t>
            </a:r>
            <a:r>
              <a:rPr lang="en-GB" altLang="en-US" sz="1542" dirty="0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GB" altLang="en-US" sz="1542" dirty="0">
                <a:latin typeface="Courier New" charset="0"/>
              </a:rPr>
              <a:t>");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    signal(S1);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    signal(S2);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}}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void thread1(){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wait(S1);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signal(S0);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void thread2(){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wait(S2);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signal (S0);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solidFill>
                  <a:schemeClr val="bg2"/>
                </a:solidFill>
                <a:latin typeface="Courier New" charset="0"/>
              </a:rPr>
              <a:t>main(){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solidFill>
                  <a:schemeClr val="bg2"/>
                </a:solidFill>
                <a:latin typeface="Courier New" charset="0"/>
              </a:rPr>
              <a:t>	</a:t>
            </a:r>
            <a:r>
              <a:rPr lang="en-GB" altLang="en-US" sz="1542" dirty="0" err="1">
                <a:solidFill>
                  <a:schemeClr val="bg2"/>
                </a:solidFill>
                <a:latin typeface="Courier New" charset="0"/>
              </a:rPr>
              <a:t>thread_create</a:t>
            </a:r>
            <a:r>
              <a:rPr lang="en-GB" altLang="en-US" sz="1542" dirty="0">
                <a:solidFill>
                  <a:schemeClr val="bg2"/>
                </a:solidFill>
                <a:latin typeface="Courier New" charset="0"/>
              </a:rPr>
              <a:t>(thread1()); //create threads - easy way ;)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solidFill>
                  <a:schemeClr val="bg2"/>
                </a:solidFill>
                <a:latin typeface="Courier New" charset="0"/>
              </a:rPr>
              <a:t>	</a:t>
            </a:r>
            <a:r>
              <a:rPr lang="en-GB" altLang="en-US" sz="1542" dirty="0" err="1">
                <a:solidFill>
                  <a:schemeClr val="bg2"/>
                </a:solidFill>
                <a:latin typeface="Courier New" charset="0"/>
              </a:rPr>
              <a:t>thread_create</a:t>
            </a:r>
            <a:r>
              <a:rPr lang="en-GB" altLang="en-US" sz="1542" dirty="0">
                <a:solidFill>
                  <a:schemeClr val="bg2"/>
                </a:solidFill>
                <a:latin typeface="Courier New" charset="0"/>
              </a:rPr>
              <a:t>(thread2());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solidFill>
                  <a:schemeClr val="bg2"/>
                </a:solidFill>
                <a:latin typeface="Courier New" charset="0"/>
              </a:rPr>
              <a:t>	</a:t>
            </a:r>
            <a:r>
              <a:rPr lang="en-GB" altLang="en-US" sz="1542" dirty="0" err="1">
                <a:solidFill>
                  <a:schemeClr val="bg2"/>
                </a:solidFill>
                <a:latin typeface="Courier New" charset="0"/>
              </a:rPr>
              <a:t>thread_create</a:t>
            </a:r>
            <a:r>
              <a:rPr lang="en-GB" altLang="en-US" sz="1542" dirty="0">
                <a:solidFill>
                  <a:schemeClr val="bg2"/>
                </a:solidFill>
                <a:latin typeface="Courier New" charset="0"/>
              </a:rPr>
              <a:t>(thread3());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solidFill>
                  <a:schemeClr val="bg2"/>
                </a:solidFill>
                <a:latin typeface="Courier New" charset="0"/>
              </a:rPr>
              <a:t>   // don’t worry about the syntax, exit, reap etc.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solidFill>
                  <a:schemeClr val="bg2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8560494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3720</TotalTime>
  <Words>176</Words>
  <Application>Microsoft Macintosh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MS Gothic</vt:lpstr>
      <vt:lpstr>ＭＳ Ｐゴシック</vt:lpstr>
      <vt:lpstr>Arial</vt:lpstr>
      <vt:lpstr>Arial Narrow</vt:lpstr>
      <vt:lpstr>Bitstream Vera Serif</vt:lpstr>
      <vt:lpstr>Calibri</vt:lpstr>
      <vt:lpstr>Courier New</vt:lpstr>
      <vt:lpstr>Times New Roman</vt:lpstr>
      <vt:lpstr>Wingdings</vt:lpstr>
      <vt:lpstr>Wingdings 2</vt:lpstr>
      <vt:lpstr>template2007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Microsoft Office User</cp:lastModifiedBy>
  <cp:revision>94</cp:revision>
  <dcterms:modified xsi:type="dcterms:W3CDTF">2020-03-09T08:31:24Z</dcterms:modified>
</cp:coreProperties>
</file>