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1537" r:id="rId2"/>
    <p:sldId id="1538" r:id="rId3"/>
    <p:sldId id="1623" r:id="rId4"/>
    <p:sldId id="1597" r:id="rId5"/>
    <p:sldId id="1624" r:id="rId6"/>
    <p:sldId id="1626" r:id="rId7"/>
    <p:sldId id="1625" r:id="rId8"/>
    <p:sldId id="1604" r:id="rId9"/>
    <p:sldId id="1605" r:id="rId10"/>
    <p:sldId id="1606" r:id="rId11"/>
    <p:sldId id="1627" r:id="rId12"/>
    <p:sldId id="1628" r:id="rId13"/>
    <p:sldId id="1610" r:id="rId14"/>
    <p:sldId id="1630" r:id="rId15"/>
    <p:sldId id="1631" r:id="rId16"/>
    <p:sldId id="1613" r:id="rId17"/>
    <p:sldId id="1614" r:id="rId18"/>
    <p:sldId id="1637" r:id="rId19"/>
    <p:sldId id="1615" r:id="rId20"/>
    <p:sldId id="1616" r:id="rId21"/>
    <p:sldId id="1617" r:id="rId22"/>
    <p:sldId id="1618" r:id="rId23"/>
    <p:sldId id="1619" r:id="rId24"/>
    <p:sldId id="1632" r:id="rId25"/>
    <p:sldId id="1635" r:id="rId26"/>
    <p:sldId id="1621" r:id="rId27"/>
    <p:sldId id="1622" r:id="rId28"/>
    <p:sldId id="1634" r:id="rId29"/>
  </p:sldIdLst>
  <p:sldSz cx="9144000" cy="6858000" type="screen4x3"/>
  <p:notesSz cx="7302500" cy="9586913"/>
  <p:custDataLst>
    <p:tags r:id="rId32"/>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5BD"/>
    <a:srgbClr val="F1C7C7"/>
    <a:srgbClr val="990000"/>
    <a:srgbClr val="D5F1CF"/>
    <a:srgbClr val="E9E1C9"/>
    <a:srgbClr val="DED8C4"/>
    <a:srgbClr val="E7DDBB"/>
    <a:srgbClr val="DDCE9F"/>
    <a:srgbClr val="E2AC00"/>
    <a:srgbClr val="F8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3333"/>
  </p:normalViewPr>
  <p:slideViewPr>
    <p:cSldViewPr snapToGrid="0">
      <p:cViewPr varScale="1">
        <p:scale>
          <a:sx n="119" d="100"/>
          <a:sy n="119" d="100"/>
        </p:scale>
        <p:origin x="976" y="192"/>
      </p:cViewPr>
      <p:guideLst>
        <p:guide orient="horz" pos="2160"/>
        <p:guide pos="2880"/>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838382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403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B158FB5-D030-F740-9128-E2D58D1E8690}" type="slidenum">
              <a:rPr lang="en-GB" altLang="en-US"/>
              <a:pPr>
                <a:spcBef>
                  <a:spcPct val="0"/>
                </a:spcBef>
                <a:buSzPct val="45000"/>
                <a:buFont typeface="Wingdings" charset="2"/>
                <a:buNone/>
              </a:pPr>
              <a:t>20</a:t>
            </a:fld>
            <a:endParaRPr lang="en-GB" altLang="en-US"/>
          </a:p>
        </p:txBody>
      </p:sp>
      <p:sp>
        <p:nvSpPr>
          <p:cNvPr id="44036" name="Text Box 1"/>
          <p:cNvSpPr txBox="1">
            <a:spLocks noChangeArrowheads="1"/>
          </p:cNvSpPr>
          <p:nvPr/>
        </p:nvSpPr>
        <p:spPr bwMode="auto">
          <a:xfrm>
            <a:off x="1143000" y="693738"/>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403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34457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6083"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3410914-47DD-F448-A9D2-E753FE7D74D5}" type="slidenum">
              <a:rPr lang="en-GB" altLang="en-US"/>
              <a:pPr>
                <a:spcBef>
                  <a:spcPct val="0"/>
                </a:spcBef>
                <a:buSzPct val="45000"/>
                <a:buFont typeface="Wingdings" charset="2"/>
                <a:buNone/>
              </a:pPr>
              <a:t>21</a:t>
            </a:fld>
            <a:endParaRPr lang="en-GB" altLang="en-US"/>
          </a:p>
        </p:txBody>
      </p:sp>
      <p:sp>
        <p:nvSpPr>
          <p:cNvPr id="46084"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03C57157-75FC-1F4F-BB3D-44710C1FC743}" type="slidenum">
              <a:rPr lang="en-GB" altLang="en-US">
                <a:latin typeface="Bitstream Vera Serif" charset="0"/>
              </a:rPr>
              <a:pPr algn="r" eaLnBrk="1">
                <a:spcBef>
                  <a:spcPct val="0"/>
                </a:spcBef>
                <a:buSzPct val="45000"/>
                <a:buFont typeface="Wingdings" charset="2"/>
                <a:buNone/>
              </a:pPr>
              <a:t>21</a:t>
            </a:fld>
            <a:endParaRPr lang="en-GB" altLang="en-US">
              <a:latin typeface="Bitstream Vera Serif" charset="0"/>
            </a:endParaRPr>
          </a:p>
        </p:txBody>
      </p:sp>
      <p:sp>
        <p:nvSpPr>
          <p:cNvPr id="46085"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6"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6087"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6088"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6089"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74675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813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B8B236CC-D6F0-CA4E-B7F7-FA09F1889CF0}" type="slidenum">
              <a:rPr lang="en-GB" altLang="en-US"/>
              <a:pPr>
                <a:spcBef>
                  <a:spcPct val="0"/>
                </a:spcBef>
                <a:buSzPct val="45000"/>
                <a:buFont typeface="Wingdings" charset="2"/>
                <a:buNone/>
              </a:pPr>
              <a:t>22</a:t>
            </a:fld>
            <a:endParaRPr lang="en-GB" altLang="en-US"/>
          </a:p>
        </p:txBody>
      </p:sp>
      <p:sp>
        <p:nvSpPr>
          <p:cNvPr id="4813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C76F118-E726-7740-96E6-B5102B7DA92D}" type="slidenum">
              <a:rPr lang="en-GB" altLang="en-US">
                <a:latin typeface="Bitstream Vera Serif" charset="0"/>
              </a:rPr>
              <a:pPr algn="r" eaLnBrk="1">
                <a:spcBef>
                  <a:spcPct val="0"/>
                </a:spcBef>
                <a:buSzPct val="45000"/>
                <a:buFont typeface="Wingdings" charset="2"/>
                <a:buNone/>
              </a:pPr>
              <a:t>22</a:t>
            </a:fld>
            <a:endParaRPr lang="en-GB" altLang="en-US">
              <a:latin typeface="Bitstream Vera Serif" charset="0"/>
            </a:endParaRPr>
          </a:p>
        </p:txBody>
      </p:sp>
      <p:sp>
        <p:nvSpPr>
          <p:cNvPr id="4813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4813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4813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813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14398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5017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4DF41253-47FD-2846-8AA2-1399D95DF333}" type="slidenum">
              <a:rPr lang="en-GB" altLang="en-US"/>
              <a:pPr>
                <a:spcBef>
                  <a:spcPct val="0"/>
                </a:spcBef>
                <a:buSzPct val="45000"/>
                <a:buFont typeface="Wingdings" charset="2"/>
                <a:buNone/>
              </a:pPr>
              <a:t>23</a:t>
            </a:fld>
            <a:endParaRPr lang="en-GB" altLang="en-US"/>
          </a:p>
        </p:txBody>
      </p:sp>
      <p:sp>
        <p:nvSpPr>
          <p:cNvPr id="50180"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86B94F66-9C06-644D-8FB3-DFF9CE78D7CC}" type="slidenum">
              <a:rPr lang="en-GB" altLang="en-US">
                <a:latin typeface="Bitstream Vera Serif" charset="0"/>
              </a:rPr>
              <a:pPr algn="r" eaLnBrk="1">
                <a:spcBef>
                  <a:spcPct val="0"/>
                </a:spcBef>
                <a:buSzPct val="45000"/>
                <a:buFont typeface="Wingdings" charset="2"/>
                <a:buNone/>
              </a:pPr>
              <a:t>23</a:t>
            </a:fld>
            <a:endParaRPr lang="en-GB" altLang="en-US">
              <a:latin typeface="Bitstream Vera Serif" charset="0"/>
            </a:endParaRPr>
          </a:p>
        </p:txBody>
      </p:sp>
      <p:sp>
        <p:nvSpPr>
          <p:cNvPr id="50181"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2"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50183"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50184"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50185"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8073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sz="1100">
                <a:ea typeface="Tahoma" charset="0"/>
                <a:cs typeface="Tahoma" charset="0"/>
              </a:rPr>
              <a:t>18/02/08</a:t>
            </a:r>
          </a:p>
        </p:txBody>
      </p:sp>
      <p:sp>
        <p:nvSpPr>
          <p:cNvPr id="21507"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DDF36F0B-08B3-1E41-8A5A-8CBBD2A36C55}" type="slidenum">
              <a:rPr lang="en-GB" altLang="en-US" sz="1100">
                <a:ea typeface="Tahoma" charset="0"/>
              </a:rPr>
              <a:pPr>
                <a:spcBef>
                  <a:spcPct val="0"/>
                </a:spcBef>
                <a:buSzPct val="45000"/>
                <a:buFont typeface="Wingdings" charset="2"/>
                <a:buNone/>
              </a:pPr>
              <a:t>2</a:t>
            </a:fld>
            <a:endParaRPr lang="en-GB" altLang="en-US" sz="1100">
              <a:ea typeface="Tahoma" charset="0"/>
            </a:endParaRPr>
          </a:p>
        </p:txBody>
      </p:sp>
      <p:sp>
        <p:nvSpPr>
          <p:cNvPr id="21508" name="Text Box 2"/>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742950" indent="-28575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4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3"/>
          <p:cNvSpPr>
            <a:spLocks noGrp="1" noChangeArrowheads="1"/>
          </p:cNvSpPr>
          <p:nvPr>
            <p:ph type="body"/>
          </p:nvPr>
        </p:nvSpPr>
        <p:spPr>
          <a:xfrm>
            <a:off x="1116013" y="4570413"/>
            <a:ext cx="5087937"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lIns="86749" tIns="43375" rIns="86749" bIns="43375" anchor="ct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723784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1945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0895079-CF11-3D44-BBC5-7B8C951BD7C5}" type="slidenum">
              <a:rPr lang="en-GB" altLang="en-US"/>
              <a:pPr>
                <a:spcBef>
                  <a:spcPct val="0"/>
                </a:spcBef>
                <a:buSzPct val="45000"/>
                <a:buFont typeface="Wingdings" charset="2"/>
                <a:buNone/>
              </a:pPr>
              <a:t>8</a:t>
            </a:fld>
            <a:endParaRPr lang="en-GB" altLang="en-US"/>
          </a:p>
        </p:txBody>
      </p:sp>
      <p:sp>
        <p:nvSpPr>
          <p:cNvPr id="19460"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1946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1872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150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8C52130-DB9E-DB45-B689-FC77C4C7EC49}" type="slidenum">
              <a:rPr lang="en-GB" altLang="en-US"/>
              <a:pPr>
                <a:spcBef>
                  <a:spcPct val="0"/>
                </a:spcBef>
                <a:buSzPct val="45000"/>
                <a:buFont typeface="Wingdings" charset="2"/>
                <a:buNone/>
              </a:pPr>
              <a:t>9</a:t>
            </a:fld>
            <a:endParaRPr lang="en-GB" altLang="en-US"/>
          </a:p>
        </p:txBody>
      </p:sp>
      <p:sp>
        <p:nvSpPr>
          <p:cNvPr id="2150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150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65611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23555"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08849898-25EA-8746-BBC4-7767CC8588A2}" type="slidenum">
              <a:rPr lang="en-GB" altLang="en-US"/>
              <a:pPr>
                <a:spcBef>
                  <a:spcPct val="0"/>
                </a:spcBef>
                <a:buSzPct val="45000"/>
                <a:buFont typeface="Wingdings" charset="2"/>
                <a:buNone/>
              </a:pPr>
              <a:t>10</a:t>
            </a:fld>
            <a:endParaRPr lang="en-GB" altLang="en-US"/>
          </a:p>
        </p:txBody>
      </p:sp>
      <p:sp>
        <p:nvSpPr>
          <p:cNvPr id="23556"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23557"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8841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174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265DCA03-EFA9-7046-924C-EE2E8C67D300}" type="slidenum">
              <a:rPr lang="en-GB" altLang="en-US"/>
              <a:pPr>
                <a:spcBef>
                  <a:spcPct val="0"/>
                </a:spcBef>
                <a:buSzPct val="45000"/>
                <a:buFont typeface="Wingdings" charset="2"/>
                <a:buNone/>
              </a:pPr>
              <a:t>13</a:t>
            </a:fld>
            <a:endParaRPr lang="en-GB" altLang="en-US"/>
          </a:p>
        </p:txBody>
      </p:sp>
      <p:sp>
        <p:nvSpPr>
          <p:cNvPr id="31748" name="Text Box 1"/>
          <p:cNvSpPr txBox="1">
            <a:spLocks noChangeArrowheads="1"/>
          </p:cNvSpPr>
          <p:nvPr/>
        </p:nvSpPr>
        <p:spPr bwMode="auto">
          <a:xfrm>
            <a:off x="1463675" y="960438"/>
            <a:ext cx="4387850" cy="3290887"/>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174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6928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7891"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E13F0175-3542-6941-ADB2-62F871A324E9}" type="slidenum">
              <a:rPr lang="en-GB" altLang="en-US"/>
              <a:pPr>
                <a:spcBef>
                  <a:spcPct val="0"/>
                </a:spcBef>
                <a:buSzPct val="45000"/>
                <a:buFont typeface="Wingdings" charset="2"/>
                <a:buNone/>
              </a:pPr>
              <a:t>16</a:t>
            </a:fld>
            <a:endParaRPr lang="en-GB" altLang="en-US"/>
          </a:p>
        </p:txBody>
      </p:sp>
      <p:sp>
        <p:nvSpPr>
          <p:cNvPr id="37892" name="Text Box 1"/>
          <p:cNvSpPr txBox="1">
            <a:spLocks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fld id="{4EDD2218-FF32-6E45-A0A1-314F3FEF75C0}" type="slidenum">
              <a:rPr lang="en-GB" altLang="en-US">
                <a:latin typeface="Bitstream Vera Serif" charset="0"/>
              </a:rPr>
              <a:pPr algn="r" eaLnBrk="1">
                <a:spcBef>
                  <a:spcPct val="0"/>
                </a:spcBef>
                <a:buSzPct val="45000"/>
                <a:buFont typeface="Wingdings" charset="2"/>
                <a:buNone/>
              </a:pPr>
              <a:t>16</a:t>
            </a:fld>
            <a:endParaRPr lang="en-GB" altLang="en-US">
              <a:latin typeface="Bitstream Vera Serif" charset="0"/>
            </a:endParaRPr>
          </a:p>
        </p:txBody>
      </p:sp>
      <p:sp>
        <p:nvSpPr>
          <p:cNvPr id="37893" name="Text Box 2"/>
          <p:cNvSpPr txBox="1">
            <a:spLocks noChangeArrowheads="1"/>
          </p:cNvSpPr>
          <p:nvPr/>
        </p:nvSpPr>
        <p:spPr bwMode="auto">
          <a:xfrm>
            <a:off x="0"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nchor="b"/>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4" name="Text Box 3"/>
          <p:cNvSpPr txBox="1">
            <a:spLocks noChangeArrowheads="1"/>
          </p:cNvSpPr>
          <p:nvPr/>
        </p:nvSpPr>
        <p:spPr bwMode="auto">
          <a:xfrm>
            <a:off x="0"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eaLnBrk="1">
              <a:spcBef>
                <a:spcPct val="0"/>
              </a:spcBef>
              <a:buSzPct val="45000"/>
              <a:buFont typeface="Wingdings" charset="2"/>
              <a:buNone/>
            </a:pPr>
            <a:endParaRPr lang="en-US" altLang="en-US">
              <a:latin typeface="Bitstream Vera Serif" charset="0"/>
            </a:endParaRPr>
          </a:p>
        </p:txBody>
      </p:sp>
      <p:sp>
        <p:nvSpPr>
          <p:cNvPr id="37895" name="Text Box 4"/>
          <p:cNvSpPr txBox="1">
            <a:spLocks noChangeArrowheads="1"/>
          </p:cNvSpPr>
          <p:nvPr/>
        </p:nvSpPr>
        <p:spPr bwMode="auto">
          <a:xfrm>
            <a:off x="4143375" y="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60" tIns="47160" rIns="93960" bIns="47160"/>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128"/>
              </a:defRPr>
            </a:lvl9pPr>
          </a:lstStyle>
          <a:p>
            <a:pPr algn="r" eaLnBrk="1">
              <a:spcBef>
                <a:spcPct val="0"/>
              </a:spcBef>
              <a:buSzPct val="45000"/>
              <a:buFont typeface="Wingdings" charset="2"/>
              <a:buNone/>
            </a:pPr>
            <a:r>
              <a:rPr lang="en-GB" altLang="en-US">
                <a:latin typeface="Bitstream Vera Serif" charset="0"/>
              </a:rPr>
              <a:t>18/02/08</a:t>
            </a:r>
          </a:p>
        </p:txBody>
      </p:sp>
      <p:sp>
        <p:nvSpPr>
          <p:cNvPr id="37896" name="Text Box 5"/>
          <p:cNvSpPr txBox="1">
            <a:spLocks noChangeArrowheads="1"/>
          </p:cNvSpPr>
          <p:nvPr/>
        </p:nvSpPr>
        <p:spPr bwMode="auto">
          <a:xfrm>
            <a:off x="1265238" y="723900"/>
            <a:ext cx="4787900" cy="3590925"/>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7897" name="Text Box 6"/>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tr-TR" altLang="en-US">
              <a:latin typeface="Times New Roman" charset="0"/>
            </a:endParaRPr>
          </a:p>
        </p:txBody>
      </p:sp>
    </p:spTree>
    <p:extLst>
      <p:ext uri="{BB962C8B-B14F-4D97-AF65-F5344CB8AC3E}">
        <p14:creationId xmlns:p14="http://schemas.microsoft.com/office/powerpoint/2010/main" val="62318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39939"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3CE2A8CD-E82D-E842-B6A6-C2AD8C11FB7D}" type="slidenum">
              <a:rPr lang="en-GB" altLang="en-US"/>
              <a:pPr>
                <a:spcBef>
                  <a:spcPct val="0"/>
                </a:spcBef>
                <a:buSzPct val="45000"/>
                <a:buFont typeface="Wingdings" charset="2"/>
                <a:buNone/>
              </a:pPr>
              <a:t>17</a:t>
            </a:fld>
            <a:endParaRPr lang="en-GB" altLang="en-US"/>
          </a:p>
        </p:txBody>
      </p:sp>
      <p:sp>
        <p:nvSpPr>
          <p:cNvPr id="39940"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39941"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6740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4"/>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GB" altLang="en-US"/>
              <a:t>18/02/08</a:t>
            </a:r>
          </a:p>
        </p:txBody>
      </p:sp>
      <p:sp>
        <p:nvSpPr>
          <p:cNvPr id="41987"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1FBA6B58-D8DD-044B-B1F3-13F100818A25}" type="slidenum">
              <a:rPr lang="en-GB" altLang="en-US"/>
              <a:pPr>
                <a:spcBef>
                  <a:spcPct val="0"/>
                </a:spcBef>
                <a:buSzPct val="45000"/>
                <a:buFont typeface="Wingdings" charset="2"/>
                <a:buNone/>
              </a:pPr>
              <a:t>19</a:t>
            </a:fld>
            <a:endParaRPr lang="en-GB" altLang="en-US"/>
          </a:p>
        </p:txBody>
      </p:sp>
      <p:sp>
        <p:nvSpPr>
          <p:cNvPr id="41988" name="Text Box 1"/>
          <p:cNvSpPr txBox="1">
            <a:spLocks noChangeArrowheads="1"/>
          </p:cNvSpPr>
          <p:nvPr/>
        </p:nvSpPr>
        <p:spPr bwMode="auto">
          <a:xfrm>
            <a:off x="1257300" y="719138"/>
            <a:ext cx="4802188" cy="3602037"/>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1pPr>
            <a:lvl2pPr marL="37931725" indent="-37474525">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2pPr>
            <a:lvl3pPr marL="11430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3pPr>
            <a:lvl4pPr marL="16002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4pPr>
            <a:lvl5pPr marL="2057400" indent="-228600">
              <a:spcBef>
                <a:spcPct val="30000"/>
              </a:spcBef>
              <a:buClr>
                <a:srgbClr val="000000"/>
              </a:buClr>
              <a:buSzPct val="100000"/>
              <a:buFont typeface="Times New Roman" charset="0"/>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128"/>
              </a:defRPr>
            </a:lvl9pPr>
          </a:lstStyle>
          <a:p>
            <a:pPr eaLnBrk="1">
              <a:lnSpc>
                <a:spcPct val="96000"/>
              </a:lnSpc>
              <a:spcBef>
                <a:spcPct val="0"/>
              </a:spcBef>
              <a:buSzPct val="45000"/>
              <a:buFont typeface="Wingdings" charset="2"/>
              <a:buNone/>
            </a:pPr>
            <a:endParaRPr lang="en-US" altLang="en-US" sz="2400">
              <a:solidFill>
                <a:schemeClr val="bg1"/>
              </a:solidFill>
              <a:latin typeface="Bitstream Vera Serif" charset="0"/>
            </a:endParaRPr>
          </a:p>
        </p:txBody>
      </p:sp>
      <p:sp>
        <p:nvSpPr>
          <p:cNvPr id="41989" name="Text Box 2"/>
          <p:cNvSpPr>
            <a:spLocks noGrp="1" noChangeArrowheads="1"/>
          </p:cNvSpPr>
          <p:nvPr>
            <p:ph type="body"/>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0353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8012"/>
            <a:ext cx="7772400" cy="1470025"/>
          </a:xfrm>
        </p:spPr>
        <p:txBody>
          <a:bodyPr/>
          <a:lstStyle>
            <a:lvl1pPr>
              <a:defRPr>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13" y="228600"/>
            <a:ext cx="2185987" cy="6105525"/>
          </a:xfrm>
        </p:spPr>
        <p:txBody>
          <a:bodyPr vert="eaVert"/>
          <a:lstStyle>
            <a:lvl1pPr>
              <a:defRPr>
                <a:latin typeface="Calibri"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96875"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00"/>
            <a:ext cx="8747125" cy="762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sz="half" idx="1"/>
          </p:nvPr>
        </p:nvSpPr>
        <p:spPr>
          <a:xfrm>
            <a:off x="638175" y="1362075"/>
            <a:ext cx="3871913"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7592093" cy="762000"/>
          </a:xfrm>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a:t>Click to edit Master title style</a:t>
            </a:r>
          </a:p>
        </p:txBody>
      </p:sp>
      <p:sp>
        <p:nvSpPr>
          <p:cNvPr id="3" name="Content Placeholder 2"/>
          <p:cNvSpPr>
            <a:spLocks noGrp="1"/>
          </p:cNvSpPr>
          <p:nvPr>
            <p:ph sz="half" idx="1"/>
          </p:nvPr>
        </p:nvSpPr>
        <p:spPr>
          <a:xfrm>
            <a:off x="638175" y="1362075"/>
            <a:ext cx="3871913"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2488" y="1362075"/>
            <a:ext cx="3871912" cy="497205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45070"/>
            <a:ext cx="7591425" cy="762000"/>
          </a:xfrm>
        </p:spPr>
        <p:txBody>
          <a:bodyPr/>
          <a:lstStyle>
            <a:lvl1pPr>
              <a:defRPr>
                <a:latin typeface="Calibri" pitchFamily="34"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759142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396875" y="1362075"/>
            <a:ext cx="78962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5"/>
          <p:cNvSpPr txBox="1">
            <a:spLocks noChangeArrowheads="1"/>
          </p:cNvSpPr>
          <p:nvPr/>
        </p:nvSpPr>
        <p:spPr bwMode="auto">
          <a:xfrm>
            <a:off x="7897813" y="-26988"/>
            <a:ext cx="1309687" cy="277813"/>
          </a:xfrm>
          <a:prstGeom prst="rect">
            <a:avLst/>
          </a:prstGeom>
          <a:noFill/>
          <a:ln w="25400">
            <a:noFill/>
            <a:miter lim="800000"/>
            <a:headEnd/>
            <a:tailEnd/>
          </a:ln>
          <a:effectLst/>
        </p:spPr>
        <p:txBody>
          <a:bodyPr>
            <a:spAutoFit/>
          </a:bodyPr>
          <a:lstStyle/>
          <a:p>
            <a:pPr>
              <a:defRPr/>
            </a:pPr>
            <a:r>
              <a:rPr lang="en-US" sz="1200">
                <a:solidFill>
                  <a:schemeClr val="bg1"/>
                </a:solidFill>
                <a:latin typeface="Times New Roman" pitchFamily="18" charset="0"/>
              </a:rPr>
              <a:t>Carnegie Mellon</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43000" indent="-228600"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lashdot.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pages.cs.wisc.edu/~remzi/OSTEP/" TargetMode="External"/><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greenteapress.com/wp/semaphore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tiny.cc/o86puz"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tr/imgres?imgurl=http://www.slkids.org/upload/images/library/slkids/homework.jpg&amp;imgrefurl=http://www.slkids.org/links_homework.aspx&amp;h=170&amp;w=170&amp;sz=19&amp;hl=tr&amp;sig2=Zq_tC23xc_GTpoooOt8nkA&amp;start=1&amp;tbnid=3A8agTzMCvfztM:&amp;tbnh=99&amp;tbnw=99&amp;ei=EfXbRb7kPIqgyQKc8d3yCA&amp;prev=/images?q=homework&amp;gbv=2&amp;svnum=10&amp;hl=tr&amp;sa=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hyperlink" Target="http://images.google.com.tr/imgres?imgurl=http://www-old.norwichfreeacademy.com/pilot/graphics/zero_tolerance.jpg&amp;imgrefurl=http://www-old.norwichfreeacademy.com/pilot/zero_tolerance.html&amp;h=196&amp;w=200&amp;sz=14&amp;hl=tr&amp;sig2=zlesqzcmL9-NgNL9cAP15A&amp;start=11&amp;tbnid=F_puTQ4WlALgoM:&amp;tbnh=102&amp;tbnw=104&amp;ei=yfTbReauHqOwyAK-59mMCQ&amp;prev=/images?q=%22zero+tolerance%22&amp;gbv=2&amp;svnum=10&amp;hl=tr&amp;sa=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ow.ceng.metu.edu.tr/c/courses-undergrad/ceng334/" TargetMode="External"/><Relationship Id="rId2" Type="http://schemas.openxmlformats.org/officeDocument/2006/relationships/hyperlink" Target="https://odtuclass.metu.edu.t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lgn="ctr"/>
            <a:r>
              <a:rPr lang="en-US" sz="2800" dirty="0"/>
              <a:t>CENG334</a:t>
            </a:r>
            <a:br>
              <a:rPr lang="en-US" sz="2800" dirty="0"/>
            </a:br>
            <a:br>
              <a:rPr lang="en-US" dirty="0"/>
            </a:br>
            <a:r>
              <a:rPr lang="en-US" dirty="0"/>
              <a:t>Introduction to Operating Systems</a:t>
            </a:r>
            <a:br>
              <a:rPr lang="en-US" dirty="0"/>
            </a:br>
            <a:br>
              <a:rPr lang="en-US" dirty="0"/>
            </a:br>
            <a:r>
              <a:rPr lang="en-US" sz="3200" dirty="0"/>
              <a:t>Section 1</a:t>
            </a:r>
            <a:br>
              <a:rPr lang="en-US" dirty="0"/>
            </a:br>
            <a:endParaRPr lang="en-US" sz="2000" b="0" dirty="0"/>
          </a:p>
        </p:txBody>
      </p:sp>
    </p:spTree>
    <p:extLst>
      <p:ext uri="{BB962C8B-B14F-4D97-AF65-F5344CB8AC3E}">
        <p14:creationId xmlns:p14="http://schemas.microsoft.com/office/powerpoint/2010/main" val="1386837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
          <p:cNvGrpSpPr>
            <a:grpSpLocks/>
          </p:cNvGrpSpPr>
          <p:nvPr/>
        </p:nvGrpSpPr>
        <p:grpSpPr bwMode="auto">
          <a:xfrm>
            <a:off x="2983681" y="2187235"/>
            <a:ext cx="5531040" cy="3885120"/>
            <a:chOff x="2072" y="1221"/>
            <a:chExt cx="3841" cy="2698"/>
          </a:xfrm>
        </p:grpSpPr>
        <p:sp>
          <p:nvSpPr>
            <p:cNvPr id="22564" name="Line 2"/>
            <p:cNvSpPr>
              <a:spLocks noChangeShapeType="1"/>
            </p:cNvSpPr>
            <p:nvPr/>
          </p:nvSpPr>
          <p:spPr bwMode="auto">
            <a:xfrm>
              <a:off x="4189" y="2566"/>
              <a:ext cx="633" cy="1"/>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5" name="Line 3"/>
            <p:cNvSpPr>
              <a:spLocks noChangeShapeType="1"/>
            </p:cNvSpPr>
            <p:nvPr/>
          </p:nvSpPr>
          <p:spPr bwMode="auto">
            <a:xfrm flipV="1">
              <a:off x="2118" y="2702"/>
              <a:ext cx="844" cy="666"/>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6" name="Line 4"/>
            <p:cNvSpPr>
              <a:spLocks noChangeShapeType="1"/>
            </p:cNvSpPr>
            <p:nvPr/>
          </p:nvSpPr>
          <p:spPr bwMode="auto">
            <a:xfrm>
              <a:off x="2072" y="2136"/>
              <a:ext cx="896" cy="369"/>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sp>
          <p:nvSpPr>
            <p:cNvPr id="22567" name="AutoShape 5"/>
            <p:cNvSpPr>
              <a:spLocks noChangeArrowheads="1"/>
            </p:cNvSpPr>
            <p:nvPr/>
          </p:nvSpPr>
          <p:spPr bwMode="auto">
            <a:xfrm>
              <a:off x="4844" y="2666"/>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8" name="AutoShape 6"/>
            <p:cNvSpPr>
              <a:spLocks noChangeArrowheads="1"/>
            </p:cNvSpPr>
            <p:nvPr/>
          </p:nvSpPr>
          <p:spPr bwMode="auto">
            <a:xfrm>
              <a:off x="4844" y="186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69" name="AutoShape 7"/>
            <p:cNvSpPr>
              <a:spLocks noChangeArrowheads="1"/>
            </p:cNvSpPr>
            <p:nvPr/>
          </p:nvSpPr>
          <p:spPr bwMode="auto">
            <a:xfrm>
              <a:off x="4844" y="3497"/>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0" name="AutoShape 8"/>
            <p:cNvSpPr>
              <a:spLocks noChangeArrowheads="1"/>
            </p:cNvSpPr>
            <p:nvPr/>
          </p:nvSpPr>
          <p:spPr bwMode="auto">
            <a:xfrm>
              <a:off x="4844" y="1483"/>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1" name="AutoShape 9"/>
            <p:cNvSpPr>
              <a:spLocks noChangeArrowheads="1"/>
            </p:cNvSpPr>
            <p:nvPr/>
          </p:nvSpPr>
          <p:spPr bwMode="auto">
            <a:xfrm>
              <a:off x="4844" y="2082"/>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2" name="AutoShape 10"/>
            <p:cNvSpPr>
              <a:spLocks noChangeArrowheads="1"/>
            </p:cNvSpPr>
            <p:nvPr/>
          </p:nvSpPr>
          <p:spPr bwMode="auto">
            <a:xfrm>
              <a:off x="4844" y="1621"/>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3" name="AutoShape 11"/>
            <p:cNvSpPr>
              <a:spLocks noChangeArrowheads="1"/>
            </p:cNvSpPr>
            <p:nvPr/>
          </p:nvSpPr>
          <p:spPr bwMode="auto">
            <a:xfrm>
              <a:off x="4844" y="3359"/>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4" name="AutoShape 12"/>
            <p:cNvSpPr>
              <a:spLocks noChangeArrowheads="1"/>
            </p:cNvSpPr>
            <p:nvPr/>
          </p:nvSpPr>
          <p:spPr bwMode="auto">
            <a:xfrm>
              <a:off x="4844" y="3635"/>
              <a:ext cx="1063" cy="139"/>
            </a:xfrm>
            <a:prstGeom prst="roundRect">
              <a:avLst>
                <a:gd name="adj" fmla="val 722"/>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5" name="AutoShape 13"/>
            <p:cNvSpPr>
              <a:spLocks noChangeArrowheads="1"/>
            </p:cNvSpPr>
            <p:nvPr/>
          </p:nvSpPr>
          <p:spPr bwMode="auto">
            <a:xfrm>
              <a:off x="4844" y="245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6" name="AutoShape 14"/>
            <p:cNvSpPr>
              <a:spLocks noChangeArrowheads="1"/>
            </p:cNvSpPr>
            <p:nvPr/>
          </p:nvSpPr>
          <p:spPr bwMode="auto">
            <a:xfrm>
              <a:off x="4844" y="1221"/>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7" name="AutoShape 15"/>
            <p:cNvSpPr>
              <a:spLocks noChangeArrowheads="1"/>
            </p:cNvSpPr>
            <p:nvPr/>
          </p:nvSpPr>
          <p:spPr bwMode="auto">
            <a:xfrm>
              <a:off x="4844" y="135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8" name="AutoShape 16"/>
            <p:cNvSpPr>
              <a:spLocks noChangeArrowheads="1"/>
            </p:cNvSpPr>
            <p:nvPr/>
          </p:nvSpPr>
          <p:spPr bwMode="auto">
            <a:xfrm>
              <a:off x="4844" y="2982"/>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79" name="AutoShape 17"/>
            <p:cNvSpPr>
              <a:spLocks noChangeArrowheads="1"/>
            </p:cNvSpPr>
            <p:nvPr/>
          </p:nvSpPr>
          <p:spPr bwMode="auto">
            <a:xfrm>
              <a:off x="4844" y="2313"/>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0" name="AutoShape 18"/>
            <p:cNvSpPr>
              <a:spLocks noChangeArrowheads="1"/>
            </p:cNvSpPr>
            <p:nvPr/>
          </p:nvSpPr>
          <p:spPr bwMode="auto">
            <a:xfrm>
              <a:off x="4844" y="3120"/>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81" name="AutoShape 19"/>
            <p:cNvSpPr>
              <a:spLocks noChangeArrowheads="1"/>
            </p:cNvSpPr>
            <p:nvPr/>
          </p:nvSpPr>
          <p:spPr bwMode="auto">
            <a:xfrm>
              <a:off x="4844" y="3789"/>
              <a:ext cx="1070" cy="131"/>
            </a:xfrm>
            <a:prstGeom prst="roundRect">
              <a:avLst>
                <a:gd name="adj" fmla="val 769"/>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22530" name="Text Box 20"/>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2531" name="Text Box 21"/>
          <p:cNvSpPr txBox="1">
            <a:spLocks noChangeArrowheads="1"/>
          </p:cNvSpPr>
          <p:nvPr/>
        </p:nvSpPr>
        <p:spPr bwMode="auto">
          <a:xfrm>
            <a:off x="74881" y="583561"/>
            <a:ext cx="8428320" cy="43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grpSp>
        <p:nvGrpSpPr>
          <p:cNvPr id="22532" name="Group 22"/>
          <p:cNvGrpSpPr>
            <a:grpSpLocks/>
          </p:cNvGrpSpPr>
          <p:nvPr/>
        </p:nvGrpSpPr>
        <p:grpSpPr bwMode="auto">
          <a:xfrm>
            <a:off x="488161" y="4956355"/>
            <a:ext cx="2633760" cy="629280"/>
            <a:chOff x="339" y="3144"/>
            <a:chExt cx="1829" cy="437"/>
          </a:xfrm>
        </p:grpSpPr>
        <p:sp>
          <p:nvSpPr>
            <p:cNvPr id="22555" name="AutoShape 23"/>
            <p:cNvSpPr>
              <a:spLocks noChangeArrowheads="1"/>
            </p:cNvSpPr>
            <p:nvPr/>
          </p:nvSpPr>
          <p:spPr bwMode="auto">
            <a:xfrm>
              <a:off x="339" y="3144"/>
              <a:ext cx="1830" cy="438"/>
            </a:xfrm>
            <a:prstGeom prst="roundRect">
              <a:avLst>
                <a:gd name="adj" fmla="val 227"/>
              </a:avLst>
            </a:prstGeom>
            <a:solidFill>
              <a:srgbClr val="99CCFF"/>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56" name="Group 24"/>
            <p:cNvGrpSpPr>
              <a:grpSpLocks/>
            </p:cNvGrpSpPr>
            <p:nvPr/>
          </p:nvGrpSpPr>
          <p:grpSpPr bwMode="auto">
            <a:xfrm>
              <a:off x="498" y="3290"/>
              <a:ext cx="1564" cy="172"/>
              <a:chOff x="498" y="3290"/>
              <a:chExt cx="1564" cy="172"/>
            </a:xfrm>
          </p:grpSpPr>
          <p:sp>
            <p:nvSpPr>
              <p:cNvPr id="22561" name="Text Box 25"/>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62" name="Text Box 26"/>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3" name="Text Box 27"/>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57" name="Group 28"/>
            <p:cNvGrpSpPr>
              <a:grpSpLocks/>
            </p:cNvGrpSpPr>
            <p:nvPr/>
          </p:nvGrpSpPr>
          <p:grpSpPr bwMode="auto">
            <a:xfrm>
              <a:off x="498" y="3290"/>
              <a:ext cx="1564" cy="172"/>
              <a:chOff x="498" y="3290"/>
              <a:chExt cx="1564" cy="172"/>
            </a:xfrm>
          </p:grpSpPr>
          <p:sp>
            <p:nvSpPr>
              <p:cNvPr id="22558" name="Text Box 29"/>
              <p:cNvSpPr txBox="1">
                <a:spLocks noChangeArrowheads="1"/>
              </p:cNvSpPr>
              <p:nvPr/>
            </p:nvSpPr>
            <p:spPr bwMode="auto">
              <a:xfrm>
                <a:off x="498" y="3290"/>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9" name="Text Box 30"/>
              <p:cNvSpPr txBox="1">
                <a:spLocks noChangeArrowheads="1"/>
              </p:cNvSpPr>
              <p:nvPr/>
            </p:nvSpPr>
            <p:spPr bwMode="auto">
              <a:xfrm>
                <a:off x="1077" y="3290"/>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60" name="Text Box 31"/>
              <p:cNvSpPr txBox="1">
                <a:spLocks noChangeArrowheads="1"/>
              </p:cNvSpPr>
              <p:nvPr/>
            </p:nvSpPr>
            <p:spPr bwMode="auto">
              <a:xfrm>
                <a:off x="1687" y="3290"/>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3" name="Group 32"/>
          <p:cNvGrpSpPr>
            <a:grpSpLocks/>
          </p:cNvGrpSpPr>
          <p:nvPr/>
        </p:nvGrpSpPr>
        <p:grpSpPr bwMode="auto">
          <a:xfrm>
            <a:off x="444961" y="3152035"/>
            <a:ext cx="2633760" cy="629280"/>
            <a:chOff x="309" y="1891"/>
            <a:chExt cx="1829" cy="437"/>
          </a:xfrm>
        </p:grpSpPr>
        <p:sp>
          <p:nvSpPr>
            <p:cNvPr id="22546" name="AutoShape 33"/>
            <p:cNvSpPr>
              <a:spLocks noChangeArrowheads="1"/>
            </p:cNvSpPr>
            <p:nvPr/>
          </p:nvSpPr>
          <p:spPr bwMode="auto">
            <a:xfrm>
              <a:off x="309" y="1891"/>
              <a:ext cx="1830" cy="438"/>
            </a:xfrm>
            <a:prstGeom prst="roundRect">
              <a:avLst>
                <a:gd name="adj" fmla="val 227"/>
              </a:avLst>
            </a:prstGeom>
            <a:solidFill>
              <a:srgbClr val="94BD5E"/>
            </a:solidFill>
            <a:ln w="18360">
              <a:solidFill>
                <a:srgbClr val="000000"/>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nvGrpSpPr>
            <p:cNvPr id="22547" name="Group 34"/>
            <p:cNvGrpSpPr>
              <a:grpSpLocks/>
            </p:cNvGrpSpPr>
            <p:nvPr/>
          </p:nvGrpSpPr>
          <p:grpSpPr bwMode="auto">
            <a:xfrm>
              <a:off x="467" y="2037"/>
              <a:ext cx="1564" cy="172"/>
              <a:chOff x="467" y="2037"/>
              <a:chExt cx="1564" cy="172"/>
            </a:xfrm>
          </p:grpSpPr>
          <p:sp>
            <p:nvSpPr>
              <p:cNvPr id="22552" name="Text Box 35"/>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3" name="Text Box 36"/>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4" name="Text Box 37"/>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nvGrpSpPr>
            <p:cNvPr id="22548" name="Group 38"/>
            <p:cNvGrpSpPr>
              <a:grpSpLocks/>
            </p:cNvGrpSpPr>
            <p:nvPr/>
          </p:nvGrpSpPr>
          <p:grpSpPr bwMode="auto">
            <a:xfrm>
              <a:off x="467" y="2037"/>
              <a:ext cx="1564" cy="172"/>
              <a:chOff x="467" y="2037"/>
              <a:chExt cx="1564" cy="172"/>
            </a:xfrm>
          </p:grpSpPr>
          <p:sp>
            <p:nvSpPr>
              <p:cNvPr id="22549" name="Text Box 39"/>
              <p:cNvSpPr txBox="1">
                <a:spLocks noChangeArrowheads="1"/>
              </p:cNvSpPr>
              <p:nvPr/>
            </p:nvSpPr>
            <p:spPr bwMode="auto">
              <a:xfrm>
                <a:off x="467" y="2037"/>
                <a:ext cx="3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Code</a:t>
                </a:r>
              </a:p>
            </p:txBody>
          </p:sp>
          <p:sp>
            <p:nvSpPr>
              <p:cNvPr id="22550" name="Text Box 40"/>
              <p:cNvSpPr txBox="1">
                <a:spLocks noChangeArrowheads="1"/>
              </p:cNvSpPr>
              <p:nvPr/>
            </p:nvSpPr>
            <p:spPr bwMode="auto">
              <a:xfrm>
                <a:off x="1046" y="2037"/>
                <a:ext cx="3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Data</a:t>
                </a:r>
              </a:p>
            </p:txBody>
          </p:sp>
          <p:sp>
            <p:nvSpPr>
              <p:cNvPr id="22551" name="Text Box 41"/>
              <p:cNvSpPr txBox="1">
                <a:spLocks noChangeArrowheads="1"/>
              </p:cNvSpPr>
              <p:nvPr/>
            </p:nvSpPr>
            <p:spPr bwMode="auto">
              <a:xfrm>
                <a:off x="1656" y="203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Stack</a:t>
                </a:r>
              </a:p>
            </p:txBody>
          </p:sp>
        </p:grpSp>
      </p:grpSp>
      <p:grpSp>
        <p:nvGrpSpPr>
          <p:cNvPr id="22534" name="Group 42"/>
          <p:cNvGrpSpPr>
            <a:grpSpLocks/>
          </p:cNvGrpSpPr>
          <p:nvPr/>
        </p:nvGrpSpPr>
        <p:grpSpPr bwMode="auto">
          <a:xfrm>
            <a:off x="6976801" y="1821475"/>
            <a:ext cx="1736640" cy="4661280"/>
            <a:chOff x="4845" y="967"/>
            <a:chExt cx="1206" cy="3237"/>
          </a:xfrm>
        </p:grpSpPr>
        <p:sp>
          <p:nvSpPr>
            <p:cNvPr id="22544" name="AutoShape 43"/>
            <p:cNvSpPr>
              <a:spLocks noChangeArrowheads="1"/>
            </p:cNvSpPr>
            <p:nvPr/>
          </p:nvSpPr>
          <p:spPr bwMode="auto">
            <a:xfrm>
              <a:off x="4845" y="1213"/>
              <a:ext cx="1069" cy="2992"/>
            </a:xfrm>
            <a:prstGeom prst="roundRect">
              <a:avLst>
                <a:gd name="adj" fmla="val 93"/>
              </a:avLst>
            </a:prstGeom>
            <a:noFill/>
            <a:ln w="18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545" name="Text Box 44"/>
            <p:cNvSpPr txBox="1">
              <a:spLocks noChangeArrowheads="1"/>
            </p:cNvSpPr>
            <p:nvPr/>
          </p:nvSpPr>
          <p:spPr bwMode="auto">
            <a:xfrm>
              <a:off x="4932" y="967"/>
              <a:ext cx="112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Physical RAM</a:t>
              </a:r>
            </a:p>
          </p:txBody>
        </p:sp>
      </p:grpSp>
      <p:grpSp>
        <p:nvGrpSpPr>
          <p:cNvPr id="22535" name="Group 45"/>
          <p:cNvGrpSpPr>
            <a:grpSpLocks/>
          </p:cNvGrpSpPr>
          <p:nvPr/>
        </p:nvGrpSpPr>
        <p:grpSpPr bwMode="auto">
          <a:xfrm>
            <a:off x="4285441" y="3792834"/>
            <a:ext cx="1788480" cy="662400"/>
            <a:chOff x="2976" y="2336"/>
            <a:chExt cx="1242" cy="460"/>
          </a:xfrm>
        </p:grpSpPr>
        <p:sp>
          <p:nvSpPr>
            <p:cNvPr id="11310" name="AutoShape 46"/>
            <p:cNvSpPr>
              <a:spLocks noChangeArrowheads="1"/>
            </p:cNvSpPr>
            <p:nvPr/>
          </p:nvSpPr>
          <p:spPr bwMode="auto">
            <a:xfrm>
              <a:off x="2976" y="2336"/>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2543" name="Text Box 47"/>
            <p:cNvSpPr txBox="1">
              <a:spLocks noChangeArrowheads="1"/>
            </p:cNvSpPr>
            <p:nvPr/>
          </p:nvSpPr>
          <p:spPr bwMode="auto">
            <a:xfrm>
              <a:off x="3218" y="2482"/>
              <a:ext cx="7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VM System</a:t>
              </a:r>
            </a:p>
          </p:txBody>
        </p:sp>
      </p:grpSp>
      <p:grpSp>
        <p:nvGrpSpPr>
          <p:cNvPr id="22536" name="Group 48"/>
          <p:cNvGrpSpPr>
            <a:grpSpLocks/>
          </p:cNvGrpSpPr>
          <p:nvPr/>
        </p:nvGrpSpPr>
        <p:grpSpPr bwMode="auto">
          <a:xfrm>
            <a:off x="4308481" y="5039875"/>
            <a:ext cx="2645280" cy="1251360"/>
            <a:chOff x="2992" y="3202"/>
            <a:chExt cx="1837" cy="869"/>
          </a:xfrm>
        </p:grpSpPr>
        <p:sp>
          <p:nvSpPr>
            <p:cNvPr id="22539" name="Text Box 49"/>
            <p:cNvSpPr txBox="1">
              <a:spLocks noChangeArrowheads="1"/>
            </p:cNvSpPr>
            <p:nvPr/>
          </p:nvSpPr>
          <p:spPr bwMode="auto">
            <a:xfrm>
              <a:off x="2992" y="3898"/>
              <a:ext cx="11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Swap out to disk</a:t>
              </a:r>
            </a:p>
          </p:txBody>
        </p:sp>
        <p:sp>
          <p:nvSpPr>
            <p:cNvPr id="22540" name="Line 50"/>
            <p:cNvSpPr>
              <a:spLocks noChangeShapeType="1"/>
            </p:cNvSpPr>
            <p:nvPr/>
          </p:nvSpPr>
          <p:spPr bwMode="auto">
            <a:xfrm flipH="1">
              <a:off x="3849" y="3598"/>
              <a:ext cx="982" cy="8"/>
            </a:xfrm>
            <a:prstGeom prst="line">
              <a:avLst/>
            </a:prstGeom>
            <a:noFill/>
            <a:ln w="54720">
              <a:solidFill>
                <a:srgbClr val="2300DC"/>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pic>
          <p:nvPicPr>
            <p:cNvPr id="22541"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 y="3202"/>
              <a:ext cx="626"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2537" name="Picture 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081" y="2122435"/>
            <a:ext cx="106992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8" name="Picture 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6321" y="3945475"/>
            <a:ext cx="936000" cy="94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le 1"/>
          <p:cNvSpPr>
            <a:spLocks noGrp="1"/>
          </p:cNvSpPr>
          <p:nvPr>
            <p:ph type="title"/>
          </p:nvPr>
        </p:nvSpPr>
        <p:spPr/>
        <p:txBody>
          <a:bodyPr/>
          <a:lstStyle/>
          <a:p>
            <a:r>
              <a:rPr lang="tr-TR" dirty="0" err="1"/>
              <a:t>Another</a:t>
            </a:r>
            <a:r>
              <a:rPr lang="tr-TR" dirty="0"/>
              <a:t> OS </a:t>
            </a:r>
            <a:r>
              <a:rPr lang="tr-TR" dirty="0" err="1"/>
              <a:t>Function</a:t>
            </a:r>
            <a:r>
              <a:rPr lang="tr-TR" dirty="0"/>
              <a:t>: Virtual Memory</a:t>
            </a:r>
            <a:br>
              <a:rPr lang="tr-TR" dirty="0"/>
            </a:br>
            <a:endParaRPr lang="tr-TR" dirty="0"/>
          </a:p>
        </p:txBody>
      </p:sp>
      <p:sp>
        <p:nvSpPr>
          <p:cNvPr id="3" name="Content Placeholder 2"/>
          <p:cNvSpPr>
            <a:spLocks noGrp="1"/>
          </p:cNvSpPr>
          <p:nvPr>
            <p:ph idx="1"/>
          </p:nvPr>
        </p:nvSpPr>
        <p:spPr>
          <a:xfrm>
            <a:off x="317168" y="919996"/>
            <a:ext cx="7896225" cy="778125"/>
          </a:xfrm>
        </p:spPr>
        <p:txBody>
          <a:bodyPr/>
          <a:lstStyle/>
          <a:p>
            <a:pPr>
              <a:lnSpc>
                <a:spcPct val="96000"/>
              </a:lnSpc>
              <a:buFont typeface="Wingdings" charset="2"/>
              <a:buChar char=""/>
            </a:pPr>
            <a:r>
              <a:rPr lang="en-GB" altLang="en-US" sz="2177" dirty="0"/>
              <a:t>Give every application the illusion of having infinite memory</a:t>
            </a:r>
          </a:p>
          <a:p>
            <a:pPr lvl="1">
              <a:lnSpc>
                <a:spcPct val="96000"/>
              </a:lnSpc>
            </a:pPr>
            <a:r>
              <a:rPr lang="en-GB" altLang="en-US" sz="1633" dirty="0"/>
              <a:t>And, that it can access any memory address it likes!</a:t>
            </a:r>
          </a:p>
          <a:p>
            <a:pPr lvl="1">
              <a:lnSpc>
                <a:spcPct val="96000"/>
              </a:lnSpc>
            </a:pPr>
            <a:r>
              <a:rPr lang="en-GB" altLang="en-US" sz="1633" dirty="0"/>
              <a:t>In reality, RAM is split across multiple applications</a:t>
            </a:r>
          </a:p>
          <a:p>
            <a:endParaRPr lang="tr-TR" dirty="0"/>
          </a:p>
        </p:txBody>
      </p:sp>
    </p:spTree>
    <p:extLst>
      <p:ext uri="{BB962C8B-B14F-4D97-AF65-F5344CB8AC3E}">
        <p14:creationId xmlns:p14="http://schemas.microsoft.com/office/powerpoint/2010/main" val="7833737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a:t>
            </a:r>
            <a:r>
              <a:rPr lang="tr-TR" dirty="0" err="1"/>
              <a:t>Functions</a:t>
            </a:r>
            <a:endParaRPr lang="tr-TR" dirty="0"/>
          </a:p>
        </p:txBody>
      </p:sp>
      <p:sp>
        <p:nvSpPr>
          <p:cNvPr id="3" name="Content Placeholder 2"/>
          <p:cNvSpPr>
            <a:spLocks noGrp="1"/>
          </p:cNvSpPr>
          <p:nvPr>
            <p:ph idx="1"/>
          </p:nvPr>
        </p:nvSpPr>
        <p:spPr/>
        <p:txBody>
          <a:bodyPr/>
          <a:lstStyle/>
          <a:p>
            <a:r>
              <a:rPr lang="en-GB" altLang="en-US" sz="2177" dirty="0"/>
              <a:t>Multiprocessor support</a:t>
            </a:r>
          </a:p>
          <a:p>
            <a:pPr lvl="1"/>
            <a:r>
              <a:rPr lang="en-GB" altLang="en-US" sz="1633" dirty="0"/>
              <a:t>Modern systems have multiple CPUs</a:t>
            </a:r>
          </a:p>
          <a:p>
            <a:pPr lvl="1"/>
            <a:r>
              <a:rPr lang="en-GB" altLang="en-US" sz="1633" dirty="0"/>
              <a:t>Can run multiple applications (or </a:t>
            </a:r>
            <a:r>
              <a:rPr lang="en-GB" altLang="en-US" sz="1633" i="1" dirty="0"/>
              <a:t>threads</a:t>
            </a:r>
            <a:r>
              <a:rPr lang="en-GB" altLang="en-US" sz="1633" dirty="0"/>
              <a:t> within applications) in parallel</a:t>
            </a:r>
          </a:p>
          <a:p>
            <a:pPr lvl="1"/>
            <a:r>
              <a:rPr lang="en-GB" altLang="en-US" sz="1633" dirty="0"/>
              <a:t>OS must ensure that memory and cache contents are consistent across CPUs</a:t>
            </a:r>
          </a:p>
          <a:p>
            <a:r>
              <a:rPr lang="en-GB" altLang="en-US" sz="2177" dirty="0" err="1"/>
              <a:t>Filesystems</a:t>
            </a:r>
            <a:endParaRPr lang="en-GB" altLang="en-US" sz="2177" dirty="0"/>
          </a:p>
          <a:p>
            <a:pPr lvl="1"/>
            <a:r>
              <a:rPr lang="en-GB" altLang="en-US" sz="1633" dirty="0"/>
              <a:t>Real disks have a hairy, sector-based access model</a:t>
            </a:r>
          </a:p>
          <a:p>
            <a:pPr lvl="1"/>
            <a:r>
              <a:rPr lang="en-GB" altLang="en-US" sz="1633" dirty="0"/>
              <a:t>User applications see flat files arranged in a hierarchical namespace</a:t>
            </a:r>
          </a:p>
          <a:p>
            <a:pPr>
              <a:buFont typeface="Wingdings" charset="2"/>
              <a:buChar char=""/>
            </a:pPr>
            <a:r>
              <a:rPr lang="en-GB" altLang="en-US" sz="2177" dirty="0"/>
              <a:t>Network protocols</a:t>
            </a:r>
          </a:p>
          <a:p>
            <a:pPr lvl="1"/>
            <a:r>
              <a:rPr lang="en-GB" altLang="en-US" sz="1633" dirty="0"/>
              <a:t>Network interface hardware operates on the level of unreliable packets</a:t>
            </a:r>
          </a:p>
          <a:p>
            <a:pPr lvl="1"/>
            <a:r>
              <a:rPr lang="en-GB" altLang="en-US" sz="1633" dirty="0"/>
              <a:t>User apps see a (potentially reliable) byte-stream </a:t>
            </a:r>
            <a:r>
              <a:rPr lang="en-GB" altLang="en-US" sz="1633" i="1" dirty="0">
                <a:solidFill>
                  <a:srgbClr val="993333"/>
                </a:solidFill>
              </a:rPr>
              <a:t>socket</a:t>
            </a:r>
          </a:p>
          <a:p>
            <a:pPr>
              <a:buFont typeface="Wingdings" charset="2"/>
              <a:buChar char=""/>
            </a:pPr>
            <a:r>
              <a:rPr lang="en-GB" altLang="en-US" sz="2177" dirty="0"/>
              <a:t>Security and protection</a:t>
            </a:r>
          </a:p>
          <a:p>
            <a:pPr lvl="1"/>
            <a:r>
              <a:rPr lang="en-GB" altLang="en-US" sz="1633" dirty="0"/>
              <a:t>Prevent multiple apps from interfering with each other and with normal system operation</a:t>
            </a:r>
          </a:p>
          <a:p>
            <a:endParaRPr lang="en-GB" altLang="en-US" sz="1633" dirty="0"/>
          </a:p>
          <a:p>
            <a:endParaRPr lang="tr-TR" dirty="0"/>
          </a:p>
        </p:txBody>
      </p:sp>
    </p:spTree>
    <p:extLst>
      <p:ext uri="{BB962C8B-B14F-4D97-AF65-F5344CB8AC3E}">
        <p14:creationId xmlns:p14="http://schemas.microsoft.com/office/powerpoint/2010/main" val="103847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Why</a:t>
            </a:r>
            <a:r>
              <a:rPr lang="tr-TR" dirty="0"/>
              <a:t> </a:t>
            </a:r>
            <a:r>
              <a:rPr lang="tr-TR" dirty="0" err="1"/>
              <a:t>bother</a:t>
            </a:r>
            <a:r>
              <a:rPr lang="tr-TR" dirty="0"/>
              <a:t> </a:t>
            </a:r>
            <a:r>
              <a:rPr lang="tr-TR" dirty="0" err="1"/>
              <a:t>with</a:t>
            </a:r>
            <a:r>
              <a:rPr lang="tr-TR" dirty="0"/>
              <a:t> an OS?</a:t>
            </a:r>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Not just to give </a:t>
            </a:r>
            <a:r>
              <a:rPr lang="en-GB" altLang="en-US" sz="2177" dirty="0">
                <a:hlinkClick r:id="rId2"/>
              </a:rPr>
              <a:t>Slashdot</a:t>
            </a:r>
            <a:r>
              <a:rPr lang="en-GB" altLang="en-US" sz="2177" dirty="0"/>
              <a:t> readers something to argue about...</a:t>
            </a:r>
          </a:p>
          <a:p>
            <a:pPr>
              <a:lnSpc>
                <a:spcPct val="96000"/>
              </a:lnSpc>
              <a:buFont typeface="Wingdings" charset="2"/>
              <a:buChar char=""/>
            </a:pPr>
            <a:r>
              <a:rPr lang="en-GB" altLang="en-US" sz="2177" dirty="0"/>
              <a:t>Abstract away messy details of hardware</a:t>
            </a:r>
          </a:p>
          <a:p>
            <a:pPr lvl="1">
              <a:lnSpc>
                <a:spcPct val="96000"/>
              </a:lnSpc>
            </a:pPr>
            <a:r>
              <a:rPr lang="en-GB" altLang="en-US" sz="1633" dirty="0"/>
              <a:t>Give apps a nice clean view of the system</a:t>
            </a:r>
          </a:p>
          <a:p>
            <a:pPr lvl="1">
              <a:lnSpc>
                <a:spcPct val="96000"/>
              </a:lnSpc>
            </a:pPr>
            <a:r>
              <a:rPr lang="en-GB" altLang="en-US" sz="1633" dirty="0"/>
              <a:t>Save programmers a lot of trouble when building applications </a:t>
            </a:r>
          </a:p>
          <a:p>
            <a:pPr lvl="1">
              <a:lnSpc>
                <a:spcPct val="96000"/>
              </a:lnSpc>
            </a:pPr>
            <a:r>
              <a:rPr lang="en-GB" altLang="en-US" sz="1633" dirty="0"/>
              <a:t>Allow apps to be ported across a wide range of hardware platforms</a:t>
            </a:r>
          </a:p>
          <a:p>
            <a:pPr>
              <a:lnSpc>
                <a:spcPct val="96000"/>
              </a:lnSpc>
              <a:buFont typeface="Wingdings" charset="2"/>
              <a:buChar char=""/>
            </a:pPr>
            <a:r>
              <a:rPr lang="en-GB" altLang="en-US" sz="2177" dirty="0"/>
              <a:t>Safety!</a:t>
            </a:r>
          </a:p>
          <a:p>
            <a:pPr lvl="1">
              <a:lnSpc>
                <a:spcPct val="96000"/>
              </a:lnSpc>
            </a:pPr>
            <a:r>
              <a:rPr lang="en-GB" altLang="en-US" sz="1633" dirty="0"/>
              <a:t>Don't let applications run amok – keep them in a “sandbox”</a:t>
            </a:r>
          </a:p>
          <a:p>
            <a:pPr lvl="1">
              <a:lnSpc>
                <a:spcPct val="96000"/>
              </a:lnSpc>
            </a:pPr>
            <a:r>
              <a:rPr lang="en-GB" altLang="en-US" sz="1633" dirty="0"/>
              <a:t>e.g., Access to unallocated memory address crashes only the program, not the whole system</a:t>
            </a:r>
          </a:p>
          <a:p>
            <a:pPr lvl="2">
              <a:lnSpc>
                <a:spcPct val="83000"/>
              </a:lnSpc>
            </a:pPr>
            <a:r>
              <a:rPr lang="en-GB" altLang="en-US" sz="1633" dirty="0">
                <a:latin typeface="Courier New" charset="0"/>
              </a:rPr>
              <a:t>Segmentation fault – core dumped</a:t>
            </a:r>
          </a:p>
          <a:p>
            <a:pPr>
              <a:lnSpc>
                <a:spcPct val="96000"/>
              </a:lnSpc>
              <a:buFont typeface="Wingdings" charset="2"/>
              <a:buChar char=""/>
            </a:pPr>
            <a:r>
              <a:rPr lang="en-GB" altLang="en-US" sz="2177" dirty="0"/>
              <a:t>Efficiency</a:t>
            </a:r>
          </a:p>
          <a:p>
            <a:pPr lvl="1">
              <a:lnSpc>
                <a:spcPct val="96000"/>
              </a:lnSpc>
            </a:pPr>
            <a:r>
              <a:rPr lang="en-GB" altLang="en-US" sz="1633" dirty="0"/>
              <a:t>Share one machine across many different apps: concurrent execution</a:t>
            </a:r>
          </a:p>
          <a:p>
            <a:pPr lvl="1">
              <a:lnSpc>
                <a:spcPct val="96000"/>
              </a:lnSpc>
            </a:pPr>
            <a:r>
              <a:rPr lang="en-GB" altLang="en-US" sz="1633" dirty="0"/>
              <a:t>You would be surprised how much slack there is in a typical computer system</a:t>
            </a:r>
          </a:p>
          <a:p>
            <a:endParaRPr lang="tr-TR" dirty="0"/>
          </a:p>
        </p:txBody>
      </p:sp>
    </p:spTree>
    <p:extLst>
      <p:ext uri="{BB962C8B-B14F-4D97-AF65-F5344CB8AC3E}">
        <p14:creationId xmlns:p14="http://schemas.microsoft.com/office/powerpoint/2010/main" val="96673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a:lstStyle/>
          <a:p>
            <a:pPr>
              <a:lnSpc>
                <a:spcPct val="96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Why study operating systems?</a:t>
            </a:r>
          </a:p>
        </p:txBody>
      </p:sp>
      <p:sp>
        <p:nvSpPr>
          <p:cNvPr id="30722" name="Rectangle 2"/>
          <p:cNvSpPr>
            <a:spLocks noGrp="1" noChangeArrowheads="1"/>
          </p:cNvSpPr>
          <p:nvPr>
            <p:ph idx="1"/>
          </p:nvPr>
        </p:nvSpPr>
        <p:spPr/>
        <p:txBody>
          <a:bodyPr>
            <a:normAutofit fontScale="92500"/>
          </a:bodyPr>
          <a:lstStyle/>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Most people will never write one from scratch...</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(Though if you do, you stand to get incredibly rich)‏</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Although more and more people are hacking them (e.g., Linux and BSD)‏</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You need to understand the “big picture” in order to hack the details</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class is about much more than the kernel!</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Data structures, concurrency, performance, resource management, synchronization, networks, distributed systems, databases ...</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The ideas and skills you pick up in this class have broad applications</a:t>
            </a:r>
          </a:p>
          <a:p>
            <a:pPr lvl="2">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And it doesn't hurt for those Microsoft interviews either</a:t>
            </a:r>
          </a:p>
          <a:p>
            <a:pPr>
              <a:lnSpc>
                <a:spcPct val="96000"/>
              </a:lnSpc>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This course is the basis for future work in other areas of systems</a:t>
            </a:r>
          </a:p>
          <a:p>
            <a:pPr lvl="1">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r>
              <a:rPr lang="en-GB" altLang="en-US" dirty="0"/>
              <a:t>Distributed systems, P2P, sensor nets, etc.</a:t>
            </a:r>
          </a:p>
          <a:p>
            <a:pPr>
              <a:lnSpc>
                <a:spcPct val="96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 pos="8536446" algn="l"/>
              </a:tabLst>
            </a:pPr>
            <a:endParaRPr lang="en-GB" altLang="en-US" dirty="0"/>
          </a:p>
        </p:txBody>
      </p:sp>
    </p:spTree>
    <p:extLst>
      <p:ext uri="{BB962C8B-B14F-4D97-AF65-F5344CB8AC3E}">
        <p14:creationId xmlns:p14="http://schemas.microsoft.com/office/powerpoint/2010/main" val="8554692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Major</a:t>
            </a:r>
            <a:r>
              <a:rPr lang="tr-TR" dirty="0"/>
              <a:t> OS Design </a:t>
            </a:r>
            <a:r>
              <a:rPr lang="tr-TR" dirty="0" err="1"/>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Structure</a:t>
            </a:r>
          </a:p>
          <a:p>
            <a:pPr lvl="1">
              <a:lnSpc>
                <a:spcPct val="96000"/>
              </a:lnSpc>
            </a:pPr>
            <a:r>
              <a:rPr lang="en-GB" altLang="en-US" sz="1633" dirty="0"/>
              <a:t>How is the OS itself organized? Lots of modules? One big blob of code?</a:t>
            </a:r>
          </a:p>
          <a:p>
            <a:pPr>
              <a:lnSpc>
                <a:spcPct val="96000"/>
              </a:lnSpc>
              <a:buFont typeface="Wingdings" charset="2"/>
              <a:buChar char=""/>
            </a:pPr>
            <a:r>
              <a:rPr lang="en-GB" altLang="en-US" sz="2177" dirty="0"/>
              <a:t>Sharing</a:t>
            </a:r>
          </a:p>
          <a:p>
            <a:pPr lvl="1">
              <a:lnSpc>
                <a:spcPct val="96000"/>
              </a:lnSpc>
            </a:pPr>
            <a:r>
              <a:rPr lang="en-GB" altLang="en-US" sz="1633" dirty="0"/>
              <a:t>How are limited resources multiplexed across users?</a:t>
            </a:r>
          </a:p>
          <a:p>
            <a:pPr>
              <a:lnSpc>
                <a:spcPct val="96000"/>
              </a:lnSpc>
              <a:buFont typeface="Wingdings" charset="2"/>
              <a:buChar char=""/>
            </a:pPr>
            <a:r>
              <a:rPr lang="en-GB" altLang="en-US" sz="2177" dirty="0"/>
              <a:t>Naming</a:t>
            </a:r>
          </a:p>
          <a:p>
            <a:pPr lvl="1">
              <a:lnSpc>
                <a:spcPct val="96000"/>
              </a:lnSpc>
            </a:pPr>
            <a:r>
              <a:rPr lang="en-GB" altLang="en-US" sz="1633" dirty="0"/>
              <a:t>How to programs and users name and access resources?</a:t>
            </a:r>
          </a:p>
          <a:p>
            <a:pPr>
              <a:lnSpc>
                <a:spcPct val="96000"/>
              </a:lnSpc>
              <a:buFont typeface="Wingdings" charset="2"/>
              <a:buChar char=""/>
            </a:pPr>
            <a:r>
              <a:rPr lang="en-GB" altLang="en-US" sz="2177" dirty="0"/>
              <a:t>Security</a:t>
            </a:r>
          </a:p>
          <a:p>
            <a:pPr lvl="1">
              <a:lnSpc>
                <a:spcPct val="96000"/>
              </a:lnSpc>
            </a:pPr>
            <a:r>
              <a:rPr lang="en-GB" altLang="en-US" sz="1633" dirty="0"/>
              <a:t>How to prevent malicious users from compromising the system?</a:t>
            </a:r>
          </a:p>
          <a:p>
            <a:pPr>
              <a:lnSpc>
                <a:spcPct val="96000"/>
              </a:lnSpc>
              <a:buFont typeface="Wingdings" charset="2"/>
              <a:buChar char=""/>
            </a:pPr>
            <a:r>
              <a:rPr lang="en-GB" altLang="en-US" sz="2177" dirty="0"/>
              <a:t>Performance</a:t>
            </a:r>
          </a:p>
          <a:p>
            <a:pPr lvl="1">
              <a:lnSpc>
                <a:spcPct val="96000"/>
              </a:lnSpc>
            </a:pPr>
            <a:r>
              <a:rPr lang="en-GB" altLang="en-US" sz="1633" dirty="0"/>
              <a:t>How to keep it all fast?</a:t>
            </a:r>
          </a:p>
          <a:p>
            <a:pPr>
              <a:lnSpc>
                <a:spcPct val="96000"/>
              </a:lnSpc>
              <a:buFont typeface="Wingdings" charset="2"/>
              <a:buChar char=""/>
            </a:pPr>
            <a:r>
              <a:rPr lang="en-GB" altLang="en-US" sz="2177" dirty="0"/>
              <a:t>Reliability</a:t>
            </a:r>
          </a:p>
          <a:p>
            <a:pPr lvl="1">
              <a:lnSpc>
                <a:spcPct val="96000"/>
              </a:lnSpc>
            </a:pPr>
            <a:r>
              <a:rPr lang="en-GB" altLang="en-US" sz="1633" dirty="0"/>
              <a:t>What happens when a program (or the OS itself) has a bug or failure?</a:t>
            </a:r>
          </a:p>
          <a:p>
            <a:pPr>
              <a:lnSpc>
                <a:spcPct val="96000"/>
              </a:lnSpc>
            </a:pPr>
            <a:endParaRPr lang="en-GB" altLang="en-US" sz="1633" dirty="0"/>
          </a:p>
          <a:p>
            <a:endParaRPr lang="tr-TR" dirty="0"/>
          </a:p>
        </p:txBody>
      </p:sp>
    </p:spTree>
    <p:extLst>
      <p:ext uri="{BB962C8B-B14F-4D97-AF65-F5344CB8AC3E}">
        <p14:creationId xmlns:p14="http://schemas.microsoft.com/office/powerpoint/2010/main" val="135936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More</a:t>
            </a:r>
            <a:r>
              <a:rPr lang="tr-TR" dirty="0"/>
              <a:t> OS Design </a:t>
            </a:r>
            <a:r>
              <a:rPr lang="tr-TR" dirty="0" err="1"/>
              <a:t>Issues</a:t>
            </a:r>
            <a:endParaRPr lang="tr-TR" dirty="0"/>
          </a:p>
        </p:txBody>
      </p:sp>
      <p:sp>
        <p:nvSpPr>
          <p:cNvPr id="3" name="Content Placeholder 2"/>
          <p:cNvSpPr>
            <a:spLocks noGrp="1"/>
          </p:cNvSpPr>
          <p:nvPr>
            <p:ph idx="1"/>
          </p:nvPr>
        </p:nvSpPr>
        <p:spPr/>
        <p:txBody>
          <a:bodyPr/>
          <a:lstStyle/>
          <a:p>
            <a:pPr>
              <a:lnSpc>
                <a:spcPct val="96000"/>
              </a:lnSpc>
              <a:buFont typeface="Wingdings" charset="2"/>
              <a:buChar char=""/>
            </a:pPr>
            <a:r>
              <a:rPr lang="en-GB" altLang="en-US" sz="2177" dirty="0"/>
              <a:t>Extensibility</a:t>
            </a:r>
          </a:p>
          <a:p>
            <a:pPr lvl="1">
              <a:lnSpc>
                <a:spcPct val="96000"/>
              </a:lnSpc>
            </a:pPr>
            <a:r>
              <a:rPr lang="en-GB" altLang="en-US" sz="1633" dirty="0"/>
              <a:t>How do users and developers add new features?</a:t>
            </a:r>
          </a:p>
          <a:p>
            <a:pPr>
              <a:lnSpc>
                <a:spcPct val="96000"/>
              </a:lnSpc>
              <a:buFont typeface="Wingdings" charset="2"/>
              <a:buChar char=""/>
            </a:pPr>
            <a:r>
              <a:rPr lang="en-GB" altLang="en-US" sz="2177" dirty="0"/>
              <a:t>Communication</a:t>
            </a:r>
          </a:p>
          <a:p>
            <a:pPr lvl="1">
              <a:lnSpc>
                <a:spcPct val="96000"/>
              </a:lnSpc>
            </a:pPr>
            <a:r>
              <a:rPr lang="en-GB" altLang="en-US" sz="1633" dirty="0"/>
              <a:t>How do programs exchange information?</a:t>
            </a:r>
          </a:p>
          <a:p>
            <a:pPr>
              <a:lnSpc>
                <a:spcPct val="96000"/>
              </a:lnSpc>
              <a:buFont typeface="Wingdings" charset="2"/>
              <a:buChar char=""/>
            </a:pPr>
            <a:r>
              <a:rPr lang="en-GB" altLang="en-US" sz="2177" dirty="0"/>
              <a:t>Concurrency</a:t>
            </a:r>
          </a:p>
          <a:p>
            <a:pPr lvl="1">
              <a:lnSpc>
                <a:spcPct val="96000"/>
              </a:lnSpc>
            </a:pPr>
            <a:r>
              <a:rPr lang="en-GB" altLang="en-US" sz="1633" dirty="0"/>
              <a:t>How are multiple concurrent activities created and controlled?</a:t>
            </a:r>
          </a:p>
          <a:p>
            <a:pPr>
              <a:lnSpc>
                <a:spcPct val="96000"/>
              </a:lnSpc>
              <a:buFont typeface="Wingdings" charset="2"/>
              <a:buChar char=""/>
            </a:pPr>
            <a:r>
              <a:rPr lang="en-GB" altLang="en-US" sz="2177" dirty="0"/>
              <a:t>Scale</a:t>
            </a:r>
          </a:p>
          <a:p>
            <a:pPr lvl="1">
              <a:lnSpc>
                <a:spcPct val="96000"/>
              </a:lnSpc>
            </a:pPr>
            <a:r>
              <a:rPr lang="en-GB" altLang="en-US" sz="1633" dirty="0"/>
              <a:t>What happens when demands on resources increase?</a:t>
            </a:r>
          </a:p>
          <a:p>
            <a:pPr>
              <a:lnSpc>
                <a:spcPct val="96000"/>
              </a:lnSpc>
              <a:buFont typeface="Wingdings" charset="2"/>
              <a:buChar char=""/>
            </a:pPr>
            <a:r>
              <a:rPr lang="en-GB" altLang="en-US" sz="2177" dirty="0"/>
              <a:t>Distribution</a:t>
            </a:r>
          </a:p>
          <a:p>
            <a:pPr lvl="1">
              <a:lnSpc>
                <a:spcPct val="96000"/>
              </a:lnSpc>
            </a:pPr>
            <a:r>
              <a:rPr lang="en-GB" altLang="en-US" sz="1633" dirty="0"/>
              <a:t>How do many computers interact with each other, e.g., to pool resources?</a:t>
            </a:r>
          </a:p>
          <a:p>
            <a:pPr>
              <a:lnSpc>
                <a:spcPct val="96000"/>
              </a:lnSpc>
              <a:buFont typeface="Wingdings" charset="2"/>
              <a:buChar char=""/>
            </a:pPr>
            <a:r>
              <a:rPr lang="en-GB" altLang="en-US" sz="2177" dirty="0"/>
              <a:t>Accounting</a:t>
            </a:r>
          </a:p>
          <a:p>
            <a:pPr lvl="1">
              <a:lnSpc>
                <a:spcPct val="96000"/>
              </a:lnSpc>
            </a:pPr>
            <a:r>
              <a:rPr lang="en-GB" altLang="en-US" sz="1633" dirty="0"/>
              <a:t>How do you track (and maybe charge for) resource usage?</a:t>
            </a:r>
          </a:p>
          <a:p>
            <a:endParaRPr lang="tr-TR" dirty="0"/>
          </a:p>
        </p:txBody>
      </p:sp>
    </p:spTree>
    <p:extLst>
      <p:ext uri="{BB962C8B-B14F-4D97-AF65-F5344CB8AC3E}">
        <p14:creationId xmlns:p14="http://schemas.microsoft.com/office/powerpoint/2010/main" val="122937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342181" y="234203"/>
            <a:ext cx="8229600" cy="70704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a:t>Teaching staff</a:t>
            </a:r>
          </a:p>
        </p:txBody>
      </p:sp>
      <p:sp>
        <p:nvSpPr>
          <p:cNvPr id="26626" name="Rectangle 2"/>
          <p:cNvSpPr>
            <a:spLocks noGrp="1" noChangeArrowheads="1"/>
          </p:cNvSpPr>
          <p:nvPr>
            <p:ph type="body" idx="4294967295"/>
          </p:nvPr>
        </p:nvSpPr>
        <p:spPr>
          <a:xfrm>
            <a:off x="456481" y="1012681"/>
            <a:ext cx="6347520" cy="5145120"/>
          </a:xfrm>
        </p:spPr>
        <p:txBody>
          <a:bodyPr vert="horz" wrap="square" lIns="81638" tIns="42452" rIns="81638" bIns="42452" numCol="1" anchor="t" anchorCtr="0" compatLnSpc="1">
            <a:prstTxWarp prst="textNoShape">
              <a:avLst/>
            </a:prstTxWarp>
            <a:normAutofit fontScale="85000" lnSpcReduction="20000"/>
          </a:bodyPr>
          <a:lstStyle/>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Instructors:</a:t>
            </a:r>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1: </a:t>
            </a:r>
            <a:r>
              <a:rPr lang="en-GB" altLang="en-US" dirty="0" err="1"/>
              <a:t>Dr.</a:t>
            </a:r>
            <a:r>
              <a:rPr lang="en-GB" altLang="en-US" dirty="0"/>
              <a:t> Erol </a:t>
            </a:r>
            <a:r>
              <a:rPr lang="en-GB" altLang="en-US" dirty="0" err="1"/>
              <a:t>Şahin</a:t>
            </a:r>
            <a:r>
              <a:rPr lang="en-GB" altLang="en-US" dirty="0"/>
              <a:t> (A-207)</a:t>
            </a:r>
          </a:p>
          <a:p>
            <a:pPr marL="980379" lvl="2"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erol@ceng</a:t>
            </a:r>
            <a:endParaRPr lang="en-GB" altLang="en-US" dirty="0"/>
          </a:p>
          <a:p>
            <a:pPr marL="580329" lvl="1"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2: </a:t>
            </a:r>
            <a:r>
              <a:rPr lang="en-GB" altLang="en-US" dirty="0" err="1"/>
              <a:t>Dr.</a:t>
            </a:r>
            <a:r>
              <a:rPr lang="en-GB" altLang="en-US" dirty="0"/>
              <a:t> </a:t>
            </a:r>
            <a:r>
              <a:rPr lang="en-GB" altLang="en-US" dirty="0" err="1"/>
              <a:t>Onur</a:t>
            </a:r>
            <a:r>
              <a:rPr lang="en-GB" altLang="en-US" dirty="0"/>
              <a:t> </a:t>
            </a:r>
            <a:r>
              <a:rPr lang="en-GB" altLang="en-US" dirty="0" err="1"/>
              <a:t>Tolga</a:t>
            </a:r>
            <a:r>
              <a:rPr lang="en-GB" altLang="en-US" dirty="0"/>
              <a:t> </a:t>
            </a:r>
            <a:r>
              <a:rPr lang="en-GB" altLang="en-US" dirty="0" err="1"/>
              <a:t>Şehitoğlu</a:t>
            </a:r>
            <a:r>
              <a:rPr lang="en-GB" altLang="en-US" dirty="0"/>
              <a:t> (B-209)</a:t>
            </a:r>
          </a:p>
          <a:p>
            <a:pPr marL="980379" lvl="2" indent="-213123">
              <a:spcBef>
                <a:spcPts val="544"/>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onur@ceng</a:t>
            </a:r>
            <a:endParaRPr lang="en-GB" altLang="en-US" dirty="0"/>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1 lectures </a:t>
            </a:r>
            <a:r>
              <a:rPr lang="en-GB" altLang="en-US" sz="2100" dirty="0"/>
              <a:t>(will be at </a:t>
            </a:r>
            <a:r>
              <a:rPr lang="tr-TR" altLang="en-US" sz="2100" dirty="0"/>
              <a:t>YPA (</a:t>
            </a:r>
            <a:r>
              <a:rPr lang="en-GB" altLang="en-US" sz="2100" dirty="0"/>
              <a:t>Y</a:t>
            </a:r>
            <a:r>
              <a:rPr lang="tr-TR" altLang="en-US" sz="2100" dirty="0" err="1"/>
              <a:t>üksel</a:t>
            </a:r>
            <a:r>
              <a:rPr lang="tr-TR" altLang="en-US" sz="2100" dirty="0"/>
              <a:t> Proje Amfisi))</a:t>
            </a:r>
            <a:endParaRPr lang="en-GB" altLang="en-US" dirty="0"/>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Thursdays: 11:40-13:00 @ </a:t>
            </a:r>
            <a:r>
              <a:rPr lang="en-GB" altLang="en-US" b="1" dirty="0"/>
              <a:t>YPA-2</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Fridays: 13:40-15:00 @ </a:t>
            </a:r>
            <a:r>
              <a:rPr lang="en-GB" altLang="en-US" b="1" dirty="0"/>
              <a:t>YPA-3</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2+2 lecture time allocated </a:t>
            </a:r>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Section 2 lectures:</a:t>
            </a:r>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tr-TR" altLang="en-US" dirty="0" err="1"/>
              <a:t>Mon</a:t>
            </a:r>
            <a:r>
              <a:rPr lang="en-GB" altLang="en-US" dirty="0"/>
              <a:t>days: 15:40-17:</a:t>
            </a:r>
            <a:r>
              <a:rPr lang="tr-TR" altLang="en-US" dirty="0"/>
              <a:t>2</a:t>
            </a:r>
            <a:r>
              <a:rPr lang="en-GB" altLang="en-US" dirty="0"/>
              <a:t>0 @</a:t>
            </a:r>
            <a:r>
              <a:rPr lang="en-GB" altLang="en-US" b="1" dirty="0"/>
              <a:t> BMB</a:t>
            </a:r>
            <a:r>
              <a:rPr lang="tr-TR" altLang="en-US" b="1" dirty="0"/>
              <a:t>1</a:t>
            </a:r>
            <a:endParaRPr lang="en-GB" altLang="en-US" b="1" dirty="0"/>
          </a:p>
          <a:p>
            <a:pPr marL="672490" lvl="1"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tr-TR" altLang="en-US" dirty="0" err="1"/>
              <a:t>Wednes</a:t>
            </a:r>
            <a:r>
              <a:rPr lang="en-GB" altLang="en-US" dirty="0"/>
              <a:t>days: 1</a:t>
            </a:r>
            <a:r>
              <a:rPr lang="tr-TR" altLang="en-US" dirty="0"/>
              <a:t>2</a:t>
            </a:r>
            <a:r>
              <a:rPr lang="en-GB" altLang="en-US" dirty="0"/>
              <a:t>:40-1</a:t>
            </a:r>
            <a:r>
              <a:rPr lang="tr-TR" altLang="en-US" dirty="0"/>
              <a:t>3</a:t>
            </a:r>
            <a:r>
              <a:rPr lang="en-GB" altLang="en-US" dirty="0"/>
              <a:t>:</a:t>
            </a:r>
            <a:r>
              <a:rPr lang="tr-TR" altLang="en-US" dirty="0"/>
              <a:t>2</a:t>
            </a:r>
            <a:r>
              <a:rPr lang="en-GB" altLang="en-US" dirty="0"/>
              <a:t>0 @ </a:t>
            </a:r>
            <a:r>
              <a:rPr lang="en-GB" altLang="en-US" b="1" dirty="0">
                <a:solidFill>
                  <a:schemeClr val="tx1"/>
                </a:solidFill>
              </a:rPr>
              <a:t>BMB</a:t>
            </a:r>
            <a:r>
              <a:rPr lang="tr-TR" altLang="en-US" b="1" dirty="0">
                <a:solidFill>
                  <a:schemeClr val="tx1"/>
                </a:solidFill>
              </a:rPr>
              <a:t>1</a:t>
            </a:r>
            <a:endParaRPr lang="en-GB" altLang="en-US" b="1" dirty="0">
              <a:solidFill>
                <a:schemeClr val="tx1"/>
              </a:solidFill>
            </a:endParaRPr>
          </a:p>
          <a:p>
            <a:pPr marL="247684" indent="-221763">
              <a:spcBef>
                <a:spcPts val="635"/>
              </a:spcBef>
              <a:buClr>
                <a:srgbClr val="000000"/>
              </a:buClr>
              <a:buSzPct val="100000"/>
              <a:buFont typeface="Arial" charset="0"/>
              <a:buChar char="–"/>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Teaching assistants: </a:t>
            </a:r>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err="1"/>
              <a:t>Cagri</a:t>
            </a:r>
            <a:r>
              <a:rPr lang="en-GB" altLang="en-US" dirty="0"/>
              <a:t> </a:t>
            </a:r>
            <a:r>
              <a:rPr lang="en-GB" altLang="en-US" dirty="0" err="1"/>
              <a:t>Utku</a:t>
            </a:r>
            <a:r>
              <a:rPr lang="en-GB" altLang="en-US" dirty="0"/>
              <a:t> </a:t>
            </a:r>
            <a:r>
              <a:rPr lang="en-GB" altLang="en-US" dirty="0" err="1"/>
              <a:t>Apak</a:t>
            </a:r>
            <a:r>
              <a:rPr lang="en-GB" altLang="en-US" dirty="0"/>
              <a:t> (A-205)</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cakpak@ceng</a:t>
            </a:r>
            <a:endParaRPr lang="en-GB" altLang="en-US" dirty="0"/>
          </a:p>
          <a:p>
            <a:pPr lvl="1">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Deniz </a:t>
            </a:r>
            <a:r>
              <a:rPr lang="en-GB" altLang="en-US" dirty="0" err="1"/>
              <a:t>Sayin</a:t>
            </a:r>
            <a:r>
              <a:rPr lang="en-GB" altLang="en-US" dirty="0"/>
              <a:t> (A-409) </a:t>
            </a:r>
            <a:r>
              <a:rPr lang="en-GB" altLang="en-US" b="1" dirty="0">
                <a:highlight>
                  <a:srgbClr val="FFFF00"/>
                </a:highlight>
              </a:rPr>
              <a:t>**Will be unreachable till mid April**</a:t>
            </a:r>
          </a:p>
          <a:p>
            <a:pPr lvl="2">
              <a:spcBef>
                <a:spcPts val="454"/>
              </a:spcBef>
              <a:tabLst>
                <a:tab pos="812172" algn="l"/>
                <a:tab pos="1226898" algn="l"/>
                <a:tab pos="1641624" algn="l"/>
                <a:tab pos="2056350" algn="l"/>
                <a:tab pos="2471076" algn="l"/>
                <a:tab pos="2885803" algn="l"/>
                <a:tab pos="3300529" algn="l"/>
                <a:tab pos="3715255" algn="l"/>
                <a:tab pos="4129981" algn="l"/>
                <a:tab pos="4544707" algn="l"/>
                <a:tab pos="4959433" algn="l"/>
                <a:tab pos="5374159" algn="l"/>
                <a:tab pos="5788885" algn="l"/>
                <a:tab pos="6203612" algn="l"/>
                <a:tab pos="6618338" algn="l"/>
                <a:tab pos="7033064" algn="l"/>
                <a:tab pos="7447790" algn="l"/>
                <a:tab pos="7862516" algn="l"/>
                <a:tab pos="8277242" algn="l"/>
                <a:tab pos="8691968" algn="l"/>
              </a:tabLst>
              <a:defRPr/>
            </a:pPr>
            <a:r>
              <a:rPr lang="en-GB" altLang="en-US" dirty="0"/>
              <a:t>E-mail: </a:t>
            </a:r>
            <a:r>
              <a:rPr lang="en-GB" altLang="en-US" dirty="0" err="1"/>
              <a:t>sayin@ceng</a:t>
            </a:r>
            <a:endParaRPr lang="en-GB" altLang="en-US" dirty="0"/>
          </a:p>
        </p:txBody>
      </p:sp>
      <p:pic>
        <p:nvPicPr>
          <p:cNvPr id="3686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191" y="1026776"/>
            <a:ext cx="2037343" cy="25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438191" y="3585241"/>
            <a:ext cx="2029798" cy="2456055"/>
          </a:xfrm>
          <a:prstGeom prst="rect">
            <a:avLst/>
          </a:prstGeom>
        </p:spPr>
      </p:pic>
    </p:spTree>
    <p:extLst>
      <p:ext uri="{BB962C8B-B14F-4D97-AF65-F5344CB8AC3E}">
        <p14:creationId xmlns:p14="http://schemas.microsoft.com/office/powerpoint/2010/main" val="218862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Textbook</a:t>
            </a:r>
          </a:p>
        </p:txBody>
      </p:sp>
      <p:sp>
        <p:nvSpPr>
          <p:cNvPr id="38914" name="Rectangle 2"/>
          <p:cNvSpPr>
            <a:spLocks noGrp="1" noChangeArrowheads="1"/>
          </p:cNvSpPr>
          <p:nvPr>
            <p:ph idx="1"/>
          </p:nvPr>
        </p:nvSpPr>
        <p:spPr>
          <a:xfrm>
            <a:off x="341063" y="1312904"/>
            <a:ext cx="5560973" cy="4972050"/>
          </a:xfrm>
        </p:spPr>
        <p:txBody>
          <a:bodyPr vert="horz" wrap="square" lIns="81638" tIns="42452" rIns="81638" bIns="42452" numCol="1" anchor="t" anchorCtr="0" compatLnSpc="1">
            <a:prstTxWarp prst="textNoShape">
              <a:avLst/>
            </a:prstTxWarp>
          </a:bodyPr>
          <a:lstStyle/>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US" altLang="en-US" sz="1814" dirty="0"/>
              <a:t>Operating Systems: Three Easy Pieces by </a:t>
            </a:r>
            <a:r>
              <a:rPr lang="en-US" altLang="en-US" sz="1814" dirty="0" err="1"/>
              <a:t>Arpaci-Dusseau</a:t>
            </a:r>
            <a:r>
              <a:rPr lang="en-US" altLang="en-US" sz="1814" dirty="0"/>
              <a:t> and  </a:t>
            </a:r>
            <a:r>
              <a:rPr lang="en-US" altLang="en-US" sz="1814" dirty="0" err="1"/>
              <a:t>Arpaci-Dusseau</a:t>
            </a:r>
            <a:endParaRPr lang="en-US" altLang="en-US" sz="1814" dirty="0"/>
          </a:p>
          <a:p>
            <a:pPr lvl="1">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414" dirty="0">
                <a:hlinkClick r:id="rId3"/>
              </a:rPr>
              <a:t>https://pages.cs.wisc.edu/~remzi/OSTEP/</a:t>
            </a:r>
            <a:r>
              <a:rPr lang="en-GB" altLang="en-US" sz="1414" dirty="0"/>
              <a:t>  </a:t>
            </a:r>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dirty="0"/>
              <a:t>The Little Book of Semaphores by Downey (Green Tea Press)</a:t>
            </a:r>
          </a:p>
          <a:p>
            <a:pPr lvl="1">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414" dirty="0">
                <a:hlinkClick r:id="rId4"/>
              </a:rPr>
              <a:t>https://greenteapress.com/wp/semaphores/</a:t>
            </a:r>
            <a:r>
              <a:rPr lang="en-GB" altLang="en-US" sz="1414" dirty="0"/>
              <a:t> </a:t>
            </a:r>
          </a:p>
          <a:p>
            <a:pPr lvl="1">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414" dirty="0"/>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dirty="0"/>
              <a:t>Computer Systems: A Programmer's Perspective by Bryant and </a:t>
            </a:r>
            <a:r>
              <a:rPr lang="en-GB" altLang="en-US" sz="1814" dirty="0" err="1"/>
              <a:t>O'Hallaron</a:t>
            </a:r>
            <a:r>
              <a:rPr lang="en-GB" altLang="en-US" sz="1814" dirty="0"/>
              <a:t>.</a:t>
            </a:r>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dirty="0"/>
              <a:t>Operating System Concepts by </a:t>
            </a:r>
            <a:r>
              <a:rPr lang="en-GB" altLang="en-US" sz="1814" dirty="0" err="1"/>
              <a:t>Silberschatz</a:t>
            </a:r>
            <a:r>
              <a:rPr lang="en-GB" altLang="en-US" sz="1814" dirty="0"/>
              <a:t>, Galvin &amp; Gagne (Wiley) </a:t>
            </a:r>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sz="1814" dirty="0"/>
              <a:t>Modern Operating Systems by Tanenbaum (Prentice Hall) </a:t>
            </a:r>
          </a:p>
          <a:p>
            <a:pPr>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lvl="1">
              <a:lnSpc>
                <a:spcPct val="9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414" dirty="0"/>
          </a:p>
        </p:txBody>
      </p:sp>
      <p:pic>
        <p:nvPicPr>
          <p:cNvPr id="389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2875" y="3765255"/>
            <a:ext cx="1475663" cy="18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4257" y="3126476"/>
            <a:ext cx="1626059" cy="252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357018" y="5694595"/>
            <a:ext cx="8497743" cy="923330"/>
          </a:xfrm>
          <a:prstGeom prst="rect">
            <a:avLst/>
          </a:prstGeom>
          <a:noFill/>
        </p:spPr>
        <p:txBody>
          <a:bodyPr wrap="square" rtlCol="0">
            <a:spAutoFit/>
          </a:bodyPr>
          <a:lstStyle/>
          <a:p>
            <a:r>
              <a:rPr lang="tr-TR" sz="1800" dirty="0" err="1">
                <a:highlight>
                  <a:srgbClr val="FFFF00"/>
                </a:highlight>
                <a:latin typeface="Calibri" pitchFamily="34" charset="0"/>
              </a:rPr>
              <a:t>The</a:t>
            </a:r>
            <a:r>
              <a:rPr lang="tr-TR" sz="1800" dirty="0">
                <a:highlight>
                  <a:srgbClr val="FFFF00"/>
                </a:highlight>
                <a:latin typeface="Calibri" pitchFamily="34" charset="0"/>
              </a:rPr>
              <a:t> </a:t>
            </a:r>
            <a:r>
              <a:rPr lang="tr-TR" sz="1800" dirty="0" err="1">
                <a:highlight>
                  <a:srgbClr val="FFFF00"/>
                </a:highlight>
                <a:latin typeface="Calibri" pitchFamily="34" charset="0"/>
              </a:rPr>
              <a:t>content</a:t>
            </a:r>
            <a:r>
              <a:rPr lang="tr-TR" sz="1800" dirty="0">
                <a:highlight>
                  <a:srgbClr val="FFFF00"/>
                </a:highlight>
                <a:latin typeface="Calibri" pitchFamily="34" charset="0"/>
              </a:rPr>
              <a:t> of </a:t>
            </a:r>
            <a:r>
              <a:rPr lang="tr-TR" sz="1800" dirty="0" err="1">
                <a:highlight>
                  <a:srgbClr val="FFFF00"/>
                </a:highlight>
                <a:latin typeface="Calibri" pitchFamily="34" charset="0"/>
              </a:rPr>
              <a:t>the</a:t>
            </a:r>
            <a:r>
              <a:rPr lang="tr-TR" sz="1800" dirty="0">
                <a:highlight>
                  <a:srgbClr val="FFFF00"/>
                </a:highlight>
                <a:latin typeface="Calibri" pitchFamily="34" charset="0"/>
              </a:rPr>
              <a:t> </a:t>
            </a:r>
            <a:r>
              <a:rPr lang="tr-TR" sz="1800" dirty="0" err="1">
                <a:highlight>
                  <a:srgbClr val="FFFF00"/>
                </a:highlight>
                <a:latin typeface="Calibri" pitchFamily="34" charset="0"/>
              </a:rPr>
              <a:t>lectures</a:t>
            </a:r>
            <a:r>
              <a:rPr lang="tr-TR" sz="1800" dirty="0">
                <a:highlight>
                  <a:srgbClr val="FFFF00"/>
                </a:highlight>
                <a:latin typeface="Calibri" pitchFamily="34" charset="0"/>
              </a:rPr>
              <a:t> (</a:t>
            </a:r>
            <a:r>
              <a:rPr lang="tr-TR" sz="1800" dirty="0" err="1">
                <a:highlight>
                  <a:srgbClr val="FFFF00"/>
                </a:highlight>
                <a:latin typeface="Calibri" pitchFamily="34" charset="0"/>
              </a:rPr>
              <a:t>slides</a:t>
            </a:r>
            <a:r>
              <a:rPr lang="tr-TR" sz="1800" dirty="0">
                <a:highlight>
                  <a:srgbClr val="FFFF00"/>
                </a:highlight>
                <a:latin typeface="Calibri" pitchFamily="34" charset="0"/>
              </a:rPr>
              <a:t>) </a:t>
            </a:r>
            <a:r>
              <a:rPr lang="tr-TR" sz="1800" dirty="0" err="1">
                <a:highlight>
                  <a:srgbClr val="FFFF00"/>
                </a:highlight>
                <a:latin typeface="Calibri" pitchFamily="34" charset="0"/>
              </a:rPr>
              <a:t>will</a:t>
            </a:r>
            <a:r>
              <a:rPr lang="tr-TR" sz="1800" dirty="0">
                <a:highlight>
                  <a:srgbClr val="FFFF00"/>
                </a:highlight>
                <a:latin typeface="Calibri" pitchFamily="34" charset="0"/>
              </a:rPr>
              <a:t> define </a:t>
            </a:r>
            <a:r>
              <a:rPr lang="tr-TR" sz="1800" dirty="0" err="1">
                <a:highlight>
                  <a:srgbClr val="FFFF00"/>
                </a:highlight>
                <a:latin typeface="Calibri" pitchFamily="34" charset="0"/>
              </a:rPr>
              <a:t>the</a:t>
            </a:r>
            <a:r>
              <a:rPr lang="tr-TR" sz="1800" dirty="0">
                <a:highlight>
                  <a:srgbClr val="FFFF00"/>
                </a:highlight>
                <a:latin typeface="Calibri" pitchFamily="34" charset="0"/>
              </a:rPr>
              <a:t> </a:t>
            </a:r>
            <a:r>
              <a:rPr lang="tr-TR" sz="1800" dirty="0" err="1">
                <a:highlight>
                  <a:srgbClr val="FFFF00"/>
                </a:highlight>
                <a:latin typeface="Calibri" pitchFamily="34" charset="0"/>
              </a:rPr>
              <a:t>coverage</a:t>
            </a:r>
            <a:r>
              <a:rPr lang="tr-TR" sz="1800" dirty="0">
                <a:latin typeface="Calibri" pitchFamily="34" charset="0"/>
              </a:rPr>
              <a:t>.</a:t>
            </a:r>
          </a:p>
          <a:p>
            <a:r>
              <a:rPr lang="tr-TR" sz="1800" dirty="0" err="1">
                <a:latin typeface="Calibri" pitchFamily="34" charset="0"/>
              </a:rPr>
              <a:t>Contents</a:t>
            </a:r>
            <a:r>
              <a:rPr lang="tr-TR" sz="1800" dirty="0">
                <a:latin typeface="Calibri" pitchFamily="34" charset="0"/>
              </a:rPr>
              <a:t> of </a:t>
            </a:r>
            <a:r>
              <a:rPr lang="en-US" sz="1800" dirty="0">
                <a:latin typeface="Calibri" pitchFamily="34" charset="0"/>
              </a:rPr>
              <a:t>the</a:t>
            </a:r>
            <a:r>
              <a:rPr lang="tr-TR" sz="1800" dirty="0">
                <a:latin typeface="Calibri" pitchFamily="34" charset="0"/>
              </a:rPr>
              <a:t> </a:t>
            </a:r>
            <a:r>
              <a:rPr lang="tr-TR" sz="1800" dirty="0" err="1">
                <a:latin typeface="Calibri" pitchFamily="34" charset="0"/>
              </a:rPr>
              <a:t>books</a:t>
            </a:r>
            <a:r>
              <a:rPr lang="tr-TR" sz="1800" dirty="0">
                <a:latin typeface="Calibri" pitchFamily="34" charset="0"/>
              </a:rPr>
              <a:t> </a:t>
            </a:r>
            <a:r>
              <a:rPr lang="tr-TR" sz="1800" dirty="0" err="1">
                <a:latin typeface="Calibri" pitchFamily="34" charset="0"/>
              </a:rPr>
              <a:t>are</a:t>
            </a:r>
            <a:r>
              <a:rPr lang="tr-TR" sz="1800" dirty="0">
                <a:latin typeface="Calibri" pitchFamily="34" charset="0"/>
              </a:rPr>
              <a:t> </a:t>
            </a:r>
            <a:r>
              <a:rPr lang="tr-TR" sz="1800" dirty="0" err="1">
                <a:latin typeface="Calibri" pitchFamily="34" charset="0"/>
              </a:rPr>
              <a:t>similar</a:t>
            </a:r>
            <a:r>
              <a:rPr lang="tr-TR" sz="1800" dirty="0">
                <a:latin typeface="Calibri" pitchFamily="34" charset="0"/>
              </a:rPr>
              <a:t>, but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presentation</a:t>
            </a:r>
            <a:r>
              <a:rPr lang="tr-TR" sz="1800" dirty="0">
                <a:latin typeface="Calibri" pitchFamily="34" charset="0"/>
              </a:rPr>
              <a:t> </a:t>
            </a:r>
            <a:r>
              <a:rPr lang="tr-TR" sz="1800" dirty="0" err="1">
                <a:latin typeface="Calibri" pitchFamily="34" charset="0"/>
              </a:rPr>
              <a:t>may</a:t>
            </a:r>
            <a:r>
              <a:rPr lang="tr-TR" sz="1800" dirty="0">
                <a:latin typeface="Calibri" pitchFamily="34" charset="0"/>
              </a:rPr>
              <a:t> </a:t>
            </a:r>
            <a:r>
              <a:rPr lang="tr-TR" sz="1800" dirty="0" err="1">
                <a:latin typeface="Calibri" pitchFamily="34" charset="0"/>
              </a:rPr>
              <a:t>differ</a:t>
            </a:r>
            <a:r>
              <a:rPr lang="tr-TR" sz="1800" dirty="0">
                <a:latin typeface="Calibri" pitchFamily="34" charset="0"/>
              </a:rPr>
              <a:t>.</a:t>
            </a:r>
          </a:p>
          <a:p>
            <a:r>
              <a:rPr lang="tr-TR" sz="1800" dirty="0" err="1">
                <a:latin typeface="Calibri" pitchFamily="34" charset="0"/>
              </a:rPr>
              <a:t>Pick</a:t>
            </a:r>
            <a:r>
              <a:rPr lang="tr-TR" sz="1800" dirty="0">
                <a:latin typeface="Calibri" pitchFamily="34" charset="0"/>
              </a:rPr>
              <a:t> at </a:t>
            </a:r>
            <a:r>
              <a:rPr lang="tr-TR" sz="1800" dirty="0" err="1">
                <a:latin typeface="Calibri" pitchFamily="34" charset="0"/>
              </a:rPr>
              <a:t>your</a:t>
            </a:r>
            <a:r>
              <a:rPr lang="tr-TR" sz="1800" dirty="0">
                <a:latin typeface="Calibri" pitchFamily="34" charset="0"/>
              </a:rPr>
              <a:t> </a:t>
            </a:r>
            <a:r>
              <a:rPr lang="tr-TR" sz="1800" dirty="0" err="1">
                <a:latin typeface="Calibri" pitchFamily="34" charset="0"/>
              </a:rPr>
              <a:t>own</a:t>
            </a:r>
            <a:r>
              <a:rPr lang="tr-TR" sz="1800" dirty="0">
                <a:latin typeface="Calibri" pitchFamily="34" charset="0"/>
              </a:rPr>
              <a:t> </a:t>
            </a:r>
            <a:r>
              <a:rPr lang="tr-TR" sz="1800" dirty="0" err="1">
                <a:latin typeface="Calibri" pitchFamily="34" charset="0"/>
              </a:rPr>
              <a:t>taste</a:t>
            </a:r>
            <a:r>
              <a:rPr lang="tr-TR" sz="1800" dirty="0">
                <a:latin typeface="Calibri" pitchFamily="34" charset="0"/>
              </a:rPr>
              <a:t>, </a:t>
            </a:r>
            <a:r>
              <a:rPr lang="tr-TR" sz="1800" dirty="0" err="1">
                <a:latin typeface="Calibri" pitchFamily="34" charset="0"/>
              </a:rPr>
              <a:t>and</a:t>
            </a:r>
            <a:r>
              <a:rPr lang="tr-TR" sz="1800" dirty="0">
                <a:latin typeface="Calibri" pitchFamily="34" charset="0"/>
              </a:rPr>
              <a:t> </a:t>
            </a:r>
            <a:r>
              <a:rPr lang="tr-TR" sz="1800" dirty="0" err="1">
                <a:latin typeface="Calibri" pitchFamily="34" charset="0"/>
              </a:rPr>
              <a:t>follow</a:t>
            </a:r>
            <a:r>
              <a:rPr lang="tr-TR" sz="1800" dirty="0">
                <a:latin typeface="Calibri" pitchFamily="34" charset="0"/>
              </a:rPr>
              <a:t> </a:t>
            </a:r>
            <a:r>
              <a:rPr lang="tr-TR" sz="1800" dirty="0" err="1">
                <a:latin typeface="Calibri" pitchFamily="34" charset="0"/>
              </a:rPr>
              <a:t>the</a:t>
            </a:r>
            <a:r>
              <a:rPr lang="tr-TR" sz="1800" dirty="0">
                <a:latin typeface="Calibri" pitchFamily="34" charset="0"/>
              </a:rPr>
              <a:t> </a:t>
            </a:r>
            <a:r>
              <a:rPr lang="tr-TR" sz="1800" dirty="0" err="1">
                <a:latin typeface="Calibri" pitchFamily="34" charset="0"/>
              </a:rPr>
              <a:t>lectures</a:t>
            </a:r>
            <a:r>
              <a:rPr lang="tr-TR" sz="1800" dirty="0">
                <a:latin typeface="Calibri" pitchFamily="34" charset="0"/>
              </a:rPr>
              <a:t>.</a:t>
            </a:r>
          </a:p>
        </p:txBody>
      </p:sp>
      <p:pic>
        <p:nvPicPr>
          <p:cNvPr id="1026" name="Picture 2" descr="Operating Systems: Three Easy Pieces (Hardcover Version 1.00)">
            <a:extLst>
              <a:ext uri="{FF2B5EF4-FFF2-40B4-BE49-F238E27FC236}">
                <a16:creationId xmlns:a16="http://schemas.microsoft.com/office/drawing/2014/main" id="{419A9964-E708-4B8C-A25E-90D9AF3A04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399" y="158435"/>
            <a:ext cx="1828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F70F591-305C-F942-9229-B513915F63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199" y="550319"/>
            <a:ext cx="1828801" cy="235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379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1E7B-B8C0-43D5-AA53-7EF71710A170}"/>
              </a:ext>
            </a:extLst>
          </p:cNvPr>
          <p:cNvSpPr>
            <a:spLocks noGrp="1"/>
          </p:cNvSpPr>
          <p:nvPr>
            <p:ph type="title"/>
          </p:nvPr>
        </p:nvSpPr>
        <p:spPr/>
        <p:txBody>
          <a:bodyPr/>
          <a:lstStyle/>
          <a:p>
            <a:r>
              <a:rPr lang="en-US" dirty="0"/>
              <a:t>Videos and other resources</a:t>
            </a:r>
          </a:p>
        </p:txBody>
      </p:sp>
      <p:sp>
        <p:nvSpPr>
          <p:cNvPr id="3" name="Content Placeholder 2">
            <a:extLst>
              <a:ext uri="{FF2B5EF4-FFF2-40B4-BE49-F238E27FC236}">
                <a16:creationId xmlns:a16="http://schemas.microsoft.com/office/drawing/2014/main" id="{657DD734-3B41-4F57-9E0E-6A6ABAA5432B}"/>
              </a:ext>
            </a:extLst>
          </p:cNvPr>
          <p:cNvSpPr>
            <a:spLocks noGrp="1"/>
          </p:cNvSpPr>
          <p:nvPr>
            <p:ph idx="1"/>
          </p:nvPr>
        </p:nvSpPr>
        <p:spPr/>
        <p:txBody>
          <a:bodyPr/>
          <a:lstStyle/>
          <a:p>
            <a:r>
              <a:rPr lang="en-US" dirty="0"/>
              <a:t>Recorded lectures from 2020 [starting from 3</a:t>
            </a:r>
            <a:r>
              <a:rPr lang="en-US" baseline="30000" dirty="0"/>
              <a:t>rd</a:t>
            </a:r>
            <a:r>
              <a:rPr lang="en-US" dirty="0"/>
              <a:t> week]</a:t>
            </a:r>
          </a:p>
          <a:p>
            <a:pPr lvl="1"/>
            <a:r>
              <a:rPr lang="en-US" dirty="0">
                <a:hlinkClick r:id="rId2"/>
              </a:rPr>
              <a:t>http://tiny.cc/o86puz</a:t>
            </a:r>
            <a:r>
              <a:rPr lang="en-US" dirty="0"/>
              <a:t> </a:t>
            </a:r>
          </a:p>
          <a:p>
            <a:r>
              <a:rPr lang="en-US" dirty="0"/>
              <a:t>Recorded lectures from 2021 </a:t>
            </a:r>
          </a:p>
          <a:p>
            <a:pPr lvl="1"/>
            <a:r>
              <a:rPr lang="en-US" dirty="0"/>
              <a:t>Needs editing – to remove student participations due to KVKK</a:t>
            </a:r>
          </a:p>
          <a:p>
            <a:pPr lvl="2"/>
            <a:r>
              <a:rPr lang="en-US" dirty="0"/>
              <a:t>Any volunteers?</a:t>
            </a:r>
          </a:p>
        </p:txBody>
      </p:sp>
    </p:spTree>
    <p:extLst>
      <p:ext uri="{BB962C8B-B14F-4D97-AF65-F5344CB8AC3E}">
        <p14:creationId xmlns:p14="http://schemas.microsoft.com/office/powerpoint/2010/main" val="391372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Grading</a:t>
            </a:r>
          </a:p>
        </p:txBody>
      </p:sp>
      <p:sp>
        <p:nvSpPr>
          <p:cNvPr id="40962" name="Rectangle 2"/>
          <p:cNvSpPr>
            <a:spLocks noGrp="1" noChangeArrowheads="1"/>
          </p:cNvSpPr>
          <p:nvPr>
            <p:ph idx="1"/>
          </p:nvPr>
        </p:nvSpPr>
        <p:spPr/>
        <p:txBody>
          <a:bodyPr vert="horz" wrap="square" lIns="81638" tIns="42452" rIns="81638" bIns="42452" numCol="1" anchor="t" anchorCtr="0" compatLnSpc="1">
            <a:prstTxWarp prst="textNoShape">
              <a:avLst/>
            </a:prstTxWarp>
            <a:normAutofit fontScale="92500" lnSpcReduction="10000"/>
          </a:bodyPr>
          <a:lstStyle/>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b="0" dirty="0"/>
              <a:t>21%: Midterm I</a:t>
            </a:r>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b="0" dirty="0"/>
              <a:t>21%: Midterm II</a:t>
            </a:r>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b="0" dirty="0"/>
              <a:t>23%: Final Exam.</a:t>
            </a:r>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b="0" dirty="0"/>
              <a:t>30%: Assignments.</a:t>
            </a:r>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b="0" dirty="0"/>
              <a:t>5%: Pop quiz</a:t>
            </a:r>
          </a:p>
          <a:p>
            <a:pPr marL="0" indent="0">
              <a:lnSpc>
                <a:spcPct val="110000"/>
              </a:lnSpc>
              <a:spcBef>
                <a:spcPts val="726"/>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b="0" dirty="0"/>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b="0" dirty="0"/>
              <a:t>Late submission penalty = 5d^2 , where d is number of days of late submission. </a:t>
            </a:r>
          </a:p>
          <a:p>
            <a:pPr>
              <a:lnSpc>
                <a:spcPct val="110000"/>
              </a:lnSpc>
              <a:spcBef>
                <a:spcPts val="726"/>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b="0" dirty="0"/>
              <a:t>Students need to collect 25/100 in average from programming assignments announced before final exam (typically first two assignments). Otherwise student will not be qualified for final and graded as NA.</a:t>
            </a:r>
            <a:endParaRPr lang="en-GB" altLang="en-US" b="0" dirty="0"/>
          </a:p>
        </p:txBody>
      </p:sp>
      <p:sp>
        <p:nvSpPr>
          <p:cNvPr id="2" name="TextBox 1">
            <a:extLst>
              <a:ext uri="{FF2B5EF4-FFF2-40B4-BE49-F238E27FC236}">
                <a16:creationId xmlns:a16="http://schemas.microsoft.com/office/drawing/2014/main" id="{74FF5AD4-FB8F-CB4A-906A-09F777C60A3B}"/>
              </a:ext>
            </a:extLst>
          </p:cNvPr>
          <p:cNvSpPr txBox="1"/>
          <p:nvPr/>
        </p:nvSpPr>
        <p:spPr>
          <a:xfrm>
            <a:off x="4344987" y="1030771"/>
            <a:ext cx="4384879" cy="2308324"/>
          </a:xfrm>
          <a:prstGeom prst="rect">
            <a:avLst/>
          </a:prstGeom>
          <a:solidFill>
            <a:srgbClr val="F6F5BD"/>
          </a:solidFill>
        </p:spPr>
        <p:txBody>
          <a:bodyPr wrap="square" rtlCol="0">
            <a:spAutoFit/>
          </a:bodyPr>
          <a:lstStyle/>
          <a:p>
            <a:pPr algn="just"/>
            <a:r>
              <a:rPr lang="en-US" b="0" dirty="0">
                <a:solidFill>
                  <a:srgbClr val="FF0000"/>
                </a:solidFill>
                <a:latin typeface="Calibri" pitchFamily="34" charset="0"/>
              </a:rPr>
              <a:t>Dates of the exams and assignments will be decided and announced later together with the instructors of other 3</a:t>
            </a:r>
            <a:r>
              <a:rPr lang="en-US" b="0" baseline="30000" dirty="0">
                <a:solidFill>
                  <a:srgbClr val="FF0000"/>
                </a:solidFill>
                <a:latin typeface="Calibri" pitchFamily="34" charset="0"/>
              </a:rPr>
              <a:t>rd</a:t>
            </a:r>
            <a:r>
              <a:rPr lang="en-US" b="0" dirty="0">
                <a:solidFill>
                  <a:srgbClr val="FF0000"/>
                </a:solidFill>
                <a:latin typeface="Calibri" pitchFamily="34" charset="0"/>
              </a:rPr>
              <a:t> year courses to minimize overlap and conflict. </a:t>
            </a:r>
          </a:p>
        </p:txBody>
      </p:sp>
    </p:spTree>
    <p:extLst>
      <p:ext uri="{BB962C8B-B14F-4D97-AF65-F5344CB8AC3E}">
        <p14:creationId xmlns:p14="http://schemas.microsoft.com/office/powerpoint/2010/main" val="546459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algn="ctr">
              <a:lnSpc>
                <a:spcPct val="95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dirty="0">
                <a:ea typeface="ＭＳ Ｐゴシック" charset="-128"/>
              </a:rPr>
              <a:t>What is The Matrix?</a:t>
            </a:r>
            <a:br>
              <a:rPr lang="en-GB" altLang="en-US" dirty="0">
                <a:ea typeface="ＭＳ Ｐゴシック" charset="-128"/>
              </a:rPr>
            </a:br>
            <a:r>
              <a:rPr lang="en-GB" altLang="en-US" dirty="0">
                <a:ea typeface="ＭＳ Ｐゴシック" charset="-128"/>
              </a:rPr>
              <a:t>(also known as OS among students)</a:t>
            </a:r>
          </a:p>
        </p:txBody>
      </p:sp>
      <p:sp>
        <p:nvSpPr>
          <p:cNvPr id="20482" name="Rectangle 3"/>
          <p:cNvSpPr>
            <a:spLocks noGrp="1" noChangeArrowheads="1"/>
          </p:cNvSpPr>
          <p:nvPr>
            <p:ph idx="1"/>
          </p:nvPr>
        </p:nvSpPr>
        <p:spPr>
          <a:xfrm>
            <a:off x="396875" y="2330824"/>
            <a:ext cx="7896225" cy="4003301"/>
          </a:xfrm>
        </p:spPr>
        <p:txBody>
          <a:bodyPr>
            <a:normAutofit/>
          </a:bodyPr>
          <a:lstStyle/>
          <a:p>
            <a:pPr marL="0" indent="0" algn="ctr">
              <a:buNone/>
            </a:pPr>
            <a:r>
              <a:rPr lang="en-US" altLang="en-US" dirty="0">
                <a:latin typeface="Arial" charset="0"/>
                <a:ea typeface="Arial" charset="0"/>
                <a:cs typeface="Arial" charset="0"/>
              </a:rPr>
              <a:t>Unfortunately no one can be told what the matrix is. </a:t>
            </a:r>
          </a:p>
          <a:p>
            <a:pPr marL="0" indent="0" algn="ctr">
              <a:buNone/>
            </a:pPr>
            <a:endParaRPr lang="en-US" altLang="en-US" dirty="0">
              <a:latin typeface="Arial" charset="0"/>
              <a:ea typeface="Arial" charset="0"/>
              <a:cs typeface="Arial" charset="0"/>
            </a:endParaRPr>
          </a:p>
          <a:p>
            <a:pPr marL="0" indent="0" algn="ctr">
              <a:buNone/>
            </a:pPr>
            <a:r>
              <a:rPr lang="en-US" altLang="en-US" dirty="0">
                <a:latin typeface="Arial" charset="0"/>
                <a:ea typeface="Arial" charset="0"/>
                <a:cs typeface="Arial" charset="0"/>
              </a:rPr>
              <a:t>You have to see it yourself!</a:t>
            </a:r>
          </a:p>
        </p:txBody>
      </p:sp>
    </p:spTree>
    <p:extLst>
      <p:ext uri="{BB962C8B-B14F-4D97-AF65-F5344CB8AC3E}">
        <p14:creationId xmlns:p14="http://schemas.microsoft.com/office/powerpoint/2010/main" val="18019002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456481" y="273961"/>
            <a:ext cx="8229600" cy="1143360"/>
          </a:xfrm>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Assignments -  To be decided</a:t>
            </a:r>
          </a:p>
        </p:txBody>
      </p:sp>
      <p:sp>
        <p:nvSpPr>
          <p:cNvPr id="43010" name="Rectangle 2"/>
          <p:cNvSpPr>
            <a:spLocks noGrp="1" noChangeArrowheads="1"/>
          </p:cNvSpPr>
          <p:nvPr>
            <p:ph type="body" idx="4294967295"/>
          </p:nvPr>
        </p:nvSpPr>
        <p:spPr>
          <a:xfrm>
            <a:off x="456481" y="1600201"/>
            <a:ext cx="8229600" cy="4615200"/>
          </a:xfrm>
        </p:spPr>
        <p:txBody>
          <a:bodyPr vert="horz" wrap="square" lIns="81638" tIns="42452" rIns="81638" bIns="42452" numCol="1" anchor="t" anchorCtr="0" compatLnSpc="1">
            <a:prstTxWarp prst="textNoShape">
              <a:avLst/>
            </a:prstTxWarp>
          </a:bodyPr>
          <a:lstStyle/>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1: Pipes ?</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2: Basic Threading?</a:t>
            </a:r>
          </a:p>
          <a:p>
            <a:pPr lvl="1">
              <a:lnSpc>
                <a:spcPct val="90000"/>
              </a:lnSpc>
              <a:spcBef>
                <a:spcPts val="454"/>
              </a:spcBef>
              <a:buNone/>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a:p>
            <a:pPr>
              <a:lnSpc>
                <a:spcPct val="90000"/>
              </a:lnSpc>
              <a:spcBef>
                <a:spcPts val="544"/>
              </a:spcBef>
              <a:buFont typeface="Wingdings" charset="2"/>
              <a:buChar char=""/>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Assignment 3: File System?</a:t>
            </a:r>
          </a:p>
          <a:p>
            <a:pPr>
              <a:lnSpc>
                <a:spcPct val="90000"/>
              </a:lnSpc>
              <a:spcBef>
                <a:spcPts val="454"/>
              </a:spcBef>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GB" altLang="en-US" sz="1814" dirty="0"/>
          </a:p>
        </p:txBody>
      </p:sp>
      <p:pic>
        <p:nvPicPr>
          <p:cNvPr id="4301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921" y="1009801"/>
            <a:ext cx="2134080" cy="213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073841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hlinkClick r:id="rId3" invalidUrl="http://images.google.com.tr/imgres?imgurl=http://www-old.norwichfreeacademy.com/pilot/graphics/zero_tolerance.jpg&amp;imgrefurl=http://www-old.norwichfreeacademy.com/pilot/zero_tolerance.html&amp;h=196&amp;w=200&amp;sz=14&amp;hl=tr&amp;sig2=zlesqzcmL9-NgNL9cAP15A&amp;start=11&amp;tbnid=F_puTQ4WlALgoM:&amp;tbnh=102&amp;tbnw=104&amp;ei=yfTbReauHqOwyAK-59mMCQ&amp;prev=/images?q=&quot;zero+tolerance&quot;&amp;gbv=2&amp;svnum=10&amp;hl=tr&amp;s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001" y="1197001"/>
            <a:ext cx="2832480" cy="27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057"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b="0"/>
              <a:t>Policies</a:t>
            </a:r>
          </a:p>
        </p:txBody>
      </p:sp>
      <p:sp>
        <p:nvSpPr>
          <p:cNvPr id="45058" name="Rectangle 2"/>
          <p:cNvSpPr>
            <a:spLocks noGrp="1" noChangeArrowheads="1"/>
          </p:cNvSpPr>
          <p:nvPr>
            <p:ph idx="1"/>
          </p:nvPr>
        </p:nvSpPr>
        <p:spPr/>
        <p:txBody>
          <a:bodyPr vert="horz" wrap="square" lIns="81638" tIns="42452" rIns="81638" bIns="42452" numCol="1" anchor="t" anchorCtr="0" compatLnSpc="1">
            <a:prstTxWarp prst="textNoShape">
              <a:avLst/>
            </a:prstTxWarp>
            <a:normAutofit fontScale="85000" lnSpcReduction="10000"/>
          </a:bodyPr>
          <a:lstStyle/>
          <a:p>
            <a:pPr marL="347046"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Late </a:t>
            </a:r>
            <a:r>
              <a:rPr lang="tr-TR" dirty="0" err="1"/>
              <a:t>submission</a:t>
            </a:r>
            <a:r>
              <a:rPr lang="tr-TR" dirty="0"/>
              <a:t> </a:t>
            </a:r>
            <a:r>
              <a:rPr lang="tr-TR" dirty="0" err="1"/>
              <a:t>penalty</a:t>
            </a:r>
            <a:r>
              <a:rPr lang="tr-TR" dirty="0"/>
              <a:t> </a:t>
            </a:r>
            <a:r>
              <a:rPr lang="en-GB" altLang="en-US" dirty="0"/>
              <a:t>: </a:t>
            </a:r>
            <a:r>
              <a:rPr lang="tr-TR" sz="3500" dirty="0">
                <a:solidFill>
                  <a:srgbClr val="FF0000"/>
                </a:solidFill>
              </a:rPr>
              <a:t>5d</a:t>
            </a:r>
            <a:r>
              <a:rPr lang="tr-TR" sz="3500" baseline="30000" dirty="0">
                <a:solidFill>
                  <a:srgbClr val="FF0000"/>
                </a:solidFill>
              </a:rPr>
              <a:t>2</a:t>
            </a:r>
            <a:r>
              <a:rPr lang="tr-TR" sz="3500" dirty="0"/>
              <a:t> </a:t>
            </a:r>
          </a:p>
          <a:p>
            <a:pPr marL="793627" lvl="1" indent="-342900">
              <a:lnSpc>
                <a:spcPct val="110000"/>
              </a:lnSpc>
              <a:spcBef>
                <a:spcPts val="45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tr-TR" sz="1900" dirty="0"/>
              <a:t>d: </a:t>
            </a:r>
            <a:r>
              <a:rPr lang="tr-TR" sz="1900" dirty="0" err="1"/>
              <a:t>the</a:t>
            </a:r>
            <a:r>
              <a:rPr lang="tr-TR" sz="1900" dirty="0"/>
              <a:t> </a:t>
            </a:r>
            <a:r>
              <a:rPr lang="tr-TR" sz="1900" dirty="0" err="1"/>
              <a:t>number</a:t>
            </a:r>
            <a:r>
              <a:rPr lang="tr-TR" sz="1900" dirty="0"/>
              <a:t> of </a:t>
            </a:r>
            <a:r>
              <a:rPr lang="tr-TR" sz="1900" dirty="0" err="1"/>
              <a:t>days</a:t>
            </a:r>
            <a:r>
              <a:rPr lang="tr-TR" sz="1900" dirty="0"/>
              <a:t> of </a:t>
            </a:r>
            <a:r>
              <a:rPr lang="tr-TR" sz="1900" dirty="0" err="1"/>
              <a:t>late</a:t>
            </a:r>
            <a:r>
              <a:rPr lang="tr-TR" sz="1900" dirty="0"/>
              <a:t> </a:t>
            </a:r>
            <a:r>
              <a:rPr lang="tr-TR" sz="1900" dirty="0" err="1"/>
              <a:t>submission</a:t>
            </a:r>
            <a:endParaRPr lang="en-GB" altLang="en-US" sz="1900" dirty="0"/>
          </a:p>
          <a:p>
            <a:pPr lvl="1" indent="-342900">
              <a:lnSpc>
                <a:spcPct val="110000"/>
              </a:lnSpc>
              <a:spcBef>
                <a:spcPts val="54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d=1 =&gt; 5% penalty</a:t>
            </a:r>
          </a:p>
          <a:p>
            <a:pPr lvl="1" indent="-342900">
              <a:lnSpc>
                <a:spcPct val="110000"/>
              </a:lnSpc>
              <a:spcBef>
                <a:spcPts val="54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d=2 =&gt; 20% penalty</a:t>
            </a:r>
          </a:p>
          <a:p>
            <a:pPr lvl="1" indent="-342900">
              <a:lnSpc>
                <a:spcPct val="110000"/>
              </a:lnSpc>
              <a:spcBef>
                <a:spcPts val="54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d=3 =&gt; 45% penalty</a:t>
            </a:r>
          </a:p>
          <a:p>
            <a:pPr lvl="1" indent="-342900">
              <a:lnSpc>
                <a:spcPct val="110000"/>
              </a:lnSpc>
              <a:spcBef>
                <a:spcPts val="54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d=4 =&gt; 80% penalty</a:t>
            </a:r>
          </a:p>
          <a:p>
            <a:pPr lvl="1" indent="-342900">
              <a:lnSpc>
                <a:spcPct val="110000"/>
              </a:lnSpc>
              <a:spcBef>
                <a:spcPts val="544"/>
              </a:spcBef>
              <a:buClr>
                <a:srgbClr val="000000"/>
              </a:buClr>
              <a:buSzPct val="100000"/>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d&gt;=5 =&gt; 100% penalty</a:t>
            </a:r>
          </a:p>
          <a:p>
            <a:pPr marL="347046" indent="-347046">
              <a:lnSpc>
                <a:spcPct val="110000"/>
              </a:lnSpc>
              <a:spcBef>
                <a:spcPts val="54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Academic dishonesty: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b="1" dirty="0">
                <a:solidFill>
                  <a:srgbClr val="FF0000"/>
                </a:solidFill>
              </a:rPr>
              <a:t>All assignments submitted should be </a:t>
            </a:r>
            <a:r>
              <a:rPr lang="en-GB" altLang="en-US" sz="1900" b="1" u="sng" dirty="0">
                <a:solidFill>
                  <a:srgbClr val="FF0000"/>
                </a:solidFill>
              </a:rPr>
              <a:t>fully your own</a:t>
            </a:r>
            <a:r>
              <a:rPr lang="en-GB" altLang="en-US" sz="1900" b="1" dirty="0">
                <a:solidFill>
                  <a:srgbClr val="FF0000"/>
                </a:solidFill>
              </a:rPr>
              <a:t>.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Your work will be regularly checked for such misconduct and any such attempts will be prosecuted:</a:t>
            </a:r>
            <a:endParaRPr lang="en-GB" altLang="en-US" sz="1900" b="1" dirty="0">
              <a:solidFill>
                <a:srgbClr val="FF0000"/>
              </a:solidFill>
            </a:endParaRP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b="1" dirty="0">
                <a:solidFill>
                  <a:srgbClr val="FF0000"/>
                </a:solidFill>
              </a:rPr>
              <a:t>Zero tolerance policy on cheating and plagiarism</a:t>
            </a:r>
            <a:r>
              <a:rPr lang="en-GB" altLang="en-US" sz="1900" dirty="0"/>
              <a:t>. </a:t>
            </a:r>
          </a:p>
          <a:p>
            <a:pPr marL="672490" lvl="1" indent="-221763">
              <a:lnSpc>
                <a:spcPct val="110000"/>
              </a:lnSpc>
              <a:spcBef>
                <a:spcPts val="454"/>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sz="1900" dirty="0"/>
              <a:t>At all times you have the right to challenge our decisions on cheating, upon which the case will be processed through the disciplinary channels of the university. However, we would like to remind you that, if found guilty, the legal code of the university proposes a minimum of six month expulsion from the university.</a:t>
            </a:r>
          </a:p>
          <a:p>
            <a:pPr marL="347046" indent="-347046">
              <a:lnSpc>
                <a:spcPct val="110000"/>
              </a:lnSpc>
              <a:spcBef>
                <a:spcPts val="408"/>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spTree>
    <p:extLst>
      <p:ext uri="{BB962C8B-B14F-4D97-AF65-F5344CB8AC3E}">
        <p14:creationId xmlns:p14="http://schemas.microsoft.com/office/powerpoint/2010/main" val="159560748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a:t>
            </a:r>
          </a:p>
        </p:txBody>
      </p:sp>
      <p:sp>
        <p:nvSpPr>
          <p:cNvPr id="47106" name="Rectangle 2"/>
          <p:cNvSpPr>
            <a:spLocks noGrp="1" noChangeArrowheads="1"/>
          </p:cNvSpPr>
          <p:nvPr>
            <p:ph idx="1"/>
          </p:nvPr>
        </p:nvSpPr>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Sharing code: either by copying, retyping, looking at, or supplying a copy of a file.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What is NOT cheating?</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use systems or tools.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with high-level design issues.</a:t>
            </a:r>
          </a:p>
          <a:p>
            <a:pPr marL="672490" lvl="1" indent="-221763">
              <a:spcBef>
                <a:spcPts val="635"/>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a:t>Helping others debug their code.	</a:t>
            </a:r>
          </a:p>
        </p:txBody>
      </p:sp>
    </p:spTree>
    <p:extLst>
      <p:ext uri="{BB962C8B-B14F-4D97-AF65-F5344CB8AC3E}">
        <p14:creationId xmlns:p14="http://schemas.microsoft.com/office/powerpoint/2010/main" val="153801419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p:txBody>
          <a:bodyPr vert="horz" wrap="square" lIns="81638" tIns="42452" rIns="81638" bIns="42452" numCol="1" anchor="ctr" anchorCtr="0" compatLnSpc="1">
            <a:prstTxWarp prst="textNoShape">
              <a:avLst/>
            </a:prstTxWarp>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altLang="en-US"/>
              <a:t>Cheating: Caught and punished</a:t>
            </a:r>
          </a:p>
        </p:txBody>
      </p:sp>
      <p:sp>
        <p:nvSpPr>
          <p:cNvPr id="49154" name="Rectangle 2"/>
          <p:cNvSpPr>
            <a:spLocks noGrp="1" noChangeArrowheads="1"/>
          </p:cNvSpPr>
          <p:nvPr>
            <p:ph idx="1"/>
          </p:nvPr>
        </p:nvSpPr>
        <p:spPr>
          <a:xfrm>
            <a:off x="396876" y="1362075"/>
            <a:ext cx="4797206" cy="4972050"/>
          </a:xfrm>
        </p:spPr>
        <p:txBody>
          <a:bodyPr vert="horz" wrap="square" lIns="81638" tIns="42452" rIns="81638" bIns="42452" numCol="1" anchor="t" anchorCtr="0" compatLnSpc="1">
            <a:prstTxWarp prst="textNoShape">
              <a:avLst/>
            </a:prstTxWarp>
          </a:bodyPr>
          <a:lstStyle/>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Friend</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Easy to detect!</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 “close collaboration”</a:t>
            </a:r>
          </a:p>
          <a:p>
            <a:pPr marL="1228339" lvl="2"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Walk on a thin line</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Friend who submitted a similar homework in the previous years </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Caught, since all previous homework submissions are archived</a:t>
            </a:r>
          </a:p>
          <a:p>
            <a:pPr marL="347046"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Internet</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Whole code</a:t>
            </a:r>
          </a:p>
          <a:p>
            <a:pPr marL="771851" lvl="1" indent="-347046">
              <a:spcBef>
                <a:spcPts val="726"/>
              </a:spcBef>
              <a:buClr>
                <a:srgbClr val="000000"/>
              </a:buClr>
              <a:buSzPct val="100000"/>
              <a:buFont typeface="Arial" charset="0"/>
              <a:buChar char="•"/>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r>
              <a:rPr lang="en-GB" altLang="en-US" dirty="0"/>
              <a:t>Partial code</a:t>
            </a:r>
          </a:p>
          <a:p>
            <a:pPr marL="1228339" lvl="2" indent="-347046">
              <a:spcBef>
                <a:spcPts val="726"/>
              </a:spcBef>
              <a:buClr>
                <a:srgbClr val="000000"/>
              </a:buClr>
              <a:buSzPct val="100000"/>
              <a:buNone/>
              <a:tabLst>
                <a:tab pos="347046" algn="l"/>
                <a:tab pos="496808" algn="l"/>
                <a:tab pos="911534" algn="l"/>
                <a:tab pos="1326260" algn="l"/>
                <a:tab pos="1740986" algn="l"/>
                <a:tab pos="2155712" algn="l"/>
                <a:tab pos="2570438" algn="l"/>
                <a:tab pos="2985165" algn="l"/>
                <a:tab pos="3399891" algn="l"/>
                <a:tab pos="3814617" algn="l"/>
                <a:tab pos="4229343" algn="l"/>
                <a:tab pos="4644069" algn="l"/>
                <a:tab pos="5058795" algn="l"/>
                <a:tab pos="5473521" algn="l"/>
                <a:tab pos="5888247" algn="l"/>
                <a:tab pos="6302973" algn="l"/>
                <a:tab pos="6717700" algn="l"/>
                <a:tab pos="7132426" algn="l"/>
                <a:tab pos="7547152" algn="l"/>
                <a:tab pos="7961878" algn="l"/>
                <a:tab pos="8376604" algn="l"/>
              </a:tabLst>
            </a:pPr>
            <a:endParaRPr lang="en-GB" altLang="en-US" dirty="0"/>
          </a:p>
        </p:txBody>
      </p:sp>
      <p:pic>
        <p:nvPicPr>
          <p:cNvPr id="491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082" y="1362075"/>
            <a:ext cx="3571200" cy="357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8625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Web </a:t>
            </a:r>
            <a:r>
              <a:rPr lang="tr-TR" dirty="0" err="1"/>
              <a:t>page</a:t>
            </a:r>
            <a:r>
              <a:rPr lang="tr-TR" dirty="0"/>
              <a:t>/</a:t>
            </a:r>
            <a:r>
              <a:rPr lang="tr-TR" dirty="0" err="1"/>
              <a:t>communication</a:t>
            </a:r>
            <a:endParaRPr lang="tr-TR" dirty="0"/>
          </a:p>
        </p:txBody>
      </p:sp>
      <p:sp>
        <p:nvSpPr>
          <p:cNvPr id="3" name="Content Placeholder 2"/>
          <p:cNvSpPr>
            <a:spLocks noGrp="1"/>
          </p:cNvSpPr>
          <p:nvPr>
            <p:ph idx="1"/>
          </p:nvPr>
        </p:nvSpPr>
        <p:spPr/>
        <p:txBody>
          <a:bodyPr/>
          <a:lstStyle/>
          <a:p>
            <a:r>
              <a:rPr lang="tr-TR" dirty="0"/>
              <a:t>Course web </a:t>
            </a:r>
            <a:r>
              <a:rPr lang="tr-TR" dirty="0" err="1"/>
              <a:t>page</a:t>
            </a:r>
            <a:r>
              <a:rPr lang="tr-TR" dirty="0"/>
              <a:t>: </a:t>
            </a:r>
          </a:p>
          <a:p>
            <a:pPr lvl="1"/>
            <a:r>
              <a:rPr lang="tr-TR" dirty="0">
                <a:hlinkClick r:id="rId2"/>
              </a:rPr>
              <a:t>https://</a:t>
            </a:r>
            <a:r>
              <a:rPr lang="en-US" dirty="0" err="1">
                <a:hlinkClick r:id="rId2"/>
              </a:rPr>
              <a:t>odtu</a:t>
            </a:r>
            <a:r>
              <a:rPr lang="tr-TR" dirty="0">
                <a:hlinkClick r:id="rId2"/>
              </a:rPr>
              <a:t>class.metu.edu.tr</a:t>
            </a:r>
            <a:endParaRPr lang="en-US" dirty="0"/>
          </a:p>
          <a:p>
            <a:pPr lvl="2"/>
            <a:r>
              <a:rPr lang="en-US" dirty="0"/>
              <a:t>All Sections: General announcements and resources for both sections</a:t>
            </a:r>
          </a:p>
          <a:p>
            <a:pPr lvl="2"/>
            <a:r>
              <a:rPr lang="en-US" dirty="0"/>
              <a:t>Section 1: Specific announcements for Section 1</a:t>
            </a:r>
            <a:r>
              <a:rPr lang="tr-TR" dirty="0"/>
              <a:t> </a:t>
            </a:r>
          </a:p>
          <a:p>
            <a:r>
              <a:rPr lang="tr-TR" dirty="0" err="1"/>
              <a:t>Official</a:t>
            </a:r>
            <a:r>
              <a:rPr lang="tr-TR" dirty="0"/>
              <a:t> </a:t>
            </a:r>
            <a:r>
              <a:rPr lang="tr-TR" dirty="0" err="1"/>
              <a:t>announcements</a:t>
            </a:r>
            <a:r>
              <a:rPr lang="tr-TR" dirty="0"/>
              <a:t> </a:t>
            </a:r>
            <a:r>
              <a:rPr lang="tr-TR" dirty="0" err="1"/>
              <a:t>and</a:t>
            </a:r>
            <a:r>
              <a:rPr lang="tr-TR" dirty="0"/>
              <a:t> </a:t>
            </a:r>
            <a:r>
              <a:rPr lang="tr-TR" dirty="0" err="1"/>
              <a:t>discussions</a:t>
            </a:r>
            <a:r>
              <a:rPr lang="tr-TR" dirty="0"/>
              <a:t>: </a:t>
            </a:r>
          </a:p>
          <a:p>
            <a:pPr lvl="1"/>
            <a:r>
              <a:rPr lang="tr-TR" dirty="0" err="1">
                <a:hlinkClick r:id="rId3"/>
              </a:rPr>
              <a:t>https</a:t>
            </a:r>
            <a:r>
              <a:rPr lang="tr-TR" dirty="0">
                <a:hlinkClick r:id="rId3"/>
              </a:rPr>
              <a:t>://</a:t>
            </a:r>
            <a:r>
              <a:rPr lang="tr-TR" dirty="0" err="1">
                <a:hlinkClick r:id="rId3"/>
              </a:rPr>
              <a:t>cow.ceng.metu.edu.tr</a:t>
            </a:r>
            <a:r>
              <a:rPr lang="tr-TR" dirty="0">
                <a:hlinkClick r:id="rId3"/>
              </a:rPr>
              <a:t>/c/</a:t>
            </a:r>
            <a:r>
              <a:rPr lang="tr-TR" dirty="0" err="1">
                <a:hlinkClick r:id="rId3"/>
              </a:rPr>
              <a:t>courses-undergrad</a:t>
            </a:r>
            <a:r>
              <a:rPr lang="tr-TR" dirty="0">
                <a:hlinkClick r:id="rId3"/>
              </a:rPr>
              <a:t>/ceng334/ </a:t>
            </a:r>
            <a:endParaRPr lang="tr-TR" dirty="0"/>
          </a:p>
          <a:p>
            <a:r>
              <a:rPr lang="tr-TR" dirty="0" err="1"/>
              <a:t>Questions</a:t>
            </a:r>
            <a:r>
              <a:rPr lang="tr-TR" dirty="0"/>
              <a:t> </a:t>
            </a:r>
            <a:r>
              <a:rPr lang="tr-TR" dirty="0" err="1"/>
              <a:t>that</a:t>
            </a:r>
            <a:r>
              <a:rPr lang="tr-TR" dirty="0"/>
              <a:t> </a:t>
            </a:r>
            <a:r>
              <a:rPr lang="tr-TR" dirty="0" err="1"/>
              <a:t>are</a:t>
            </a:r>
            <a:r>
              <a:rPr lang="tr-TR" dirty="0"/>
              <a:t> general </a:t>
            </a:r>
            <a:r>
              <a:rPr lang="tr-TR" dirty="0" err="1"/>
              <a:t>or</a:t>
            </a:r>
            <a:r>
              <a:rPr lang="tr-TR" dirty="0"/>
              <a:t> </a:t>
            </a:r>
            <a:r>
              <a:rPr lang="tr-TR" dirty="0" err="1"/>
              <a:t>related</a:t>
            </a:r>
            <a:r>
              <a:rPr lang="tr-TR" dirty="0"/>
              <a:t> </a:t>
            </a:r>
            <a:r>
              <a:rPr lang="tr-TR" dirty="0" err="1"/>
              <a:t>to</a:t>
            </a:r>
            <a:r>
              <a:rPr lang="tr-TR" dirty="0"/>
              <a:t> </a:t>
            </a:r>
            <a:r>
              <a:rPr lang="tr-TR" dirty="0" err="1"/>
              <a:t>content</a:t>
            </a:r>
            <a:r>
              <a:rPr lang="tr-TR" dirty="0"/>
              <a:t> </a:t>
            </a:r>
            <a:r>
              <a:rPr lang="tr-TR" dirty="0" err="1"/>
              <a:t>should</a:t>
            </a:r>
            <a:r>
              <a:rPr lang="tr-TR" dirty="0"/>
              <a:t> be </a:t>
            </a:r>
            <a:r>
              <a:rPr lang="tr-TR" dirty="0" err="1"/>
              <a:t>posted</a:t>
            </a:r>
            <a:r>
              <a:rPr lang="tr-TR" dirty="0"/>
              <a:t> </a:t>
            </a:r>
            <a:r>
              <a:rPr lang="tr-TR" dirty="0" err="1"/>
              <a:t>to</a:t>
            </a:r>
            <a:r>
              <a:rPr lang="tr-TR" dirty="0"/>
              <a:t> </a:t>
            </a:r>
            <a:r>
              <a:rPr lang="tr-TR" dirty="0" err="1"/>
              <a:t>the</a:t>
            </a:r>
            <a:r>
              <a:rPr lang="tr-TR" dirty="0"/>
              <a:t> </a:t>
            </a:r>
            <a:r>
              <a:rPr lang="tr-TR" dirty="0" err="1"/>
              <a:t>newsgroup</a:t>
            </a:r>
            <a:r>
              <a:rPr lang="tr-TR" dirty="0"/>
              <a:t>. </a:t>
            </a:r>
          </a:p>
          <a:p>
            <a:r>
              <a:rPr lang="tr-TR" dirty="0"/>
              <a:t>Course </a:t>
            </a:r>
            <a:r>
              <a:rPr lang="tr-TR" dirty="0" err="1"/>
              <a:t>conduct</a:t>
            </a:r>
            <a:r>
              <a:rPr lang="tr-TR" dirty="0"/>
              <a:t> </a:t>
            </a:r>
            <a:r>
              <a:rPr lang="tr-TR" dirty="0" err="1"/>
              <a:t>related</a:t>
            </a:r>
            <a:r>
              <a:rPr lang="tr-TR" dirty="0"/>
              <a:t> </a:t>
            </a:r>
            <a:r>
              <a:rPr lang="tr-TR" dirty="0" err="1"/>
              <a:t>questions</a:t>
            </a:r>
            <a:r>
              <a:rPr lang="tr-TR" dirty="0"/>
              <a:t> </a:t>
            </a:r>
            <a:r>
              <a:rPr lang="tr-TR" dirty="0" err="1"/>
              <a:t>should</a:t>
            </a:r>
            <a:r>
              <a:rPr lang="tr-TR" dirty="0"/>
              <a:t> be </a:t>
            </a:r>
            <a:r>
              <a:rPr lang="tr-TR" dirty="0" err="1"/>
              <a:t>posted</a:t>
            </a:r>
            <a:r>
              <a:rPr lang="tr-TR" dirty="0"/>
              <a:t> </a:t>
            </a:r>
            <a:r>
              <a:rPr lang="tr-TR" dirty="0" err="1"/>
              <a:t>to</a:t>
            </a:r>
            <a:r>
              <a:rPr lang="tr-TR" dirty="0"/>
              <a:t> </a:t>
            </a:r>
            <a:r>
              <a:rPr lang="tr-TR" dirty="0" err="1"/>
              <a:t>the</a:t>
            </a:r>
            <a:r>
              <a:rPr lang="tr-TR" dirty="0"/>
              <a:t> </a:t>
            </a:r>
            <a:r>
              <a:rPr lang="tr-TR" dirty="0" err="1"/>
              <a:t>instructor</a:t>
            </a:r>
            <a:r>
              <a:rPr lang="tr-TR" dirty="0"/>
              <a:t> </a:t>
            </a:r>
            <a:r>
              <a:rPr lang="tr-TR" dirty="0" err="1"/>
              <a:t>and</a:t>
            </a:r>
            <a:r>
              <a:rPr lang="tr-TR" dirty="0"/>
              <a:t>/</a:t>
            </a:r>
            <a:r>
              <a:rPr lang="tr-TR" dirty="0" err="1"/>
              <a:t>or</a:t>
            </a:r>
            <a:r>
              <a:rPr lang="tr-TR" dirty="0"/>
              <a:t> </a:t>
            </a:r>
            <a:r>
              <a:rPr lang="tr-TR" dirty="0" err="1"/>
              <a:t>teaching</a:t>
            </a:r>
            <a:r>
              <a:rPr lang="tr-TR" dirty="0"/>
              <a:t> </a:t>
            </a:r>
            <a:r>
              <a:rPr lang="tr-TR" dirty="0" err="1"/>
              <a:t>assistants</a:t>
            </a:r>
            <a:r>
              <a:rPr lang="tr-TR" dirty="0"/>
              <a:t> in </a:t>
            </a:r>
            <a:r>
              <a:rPr lang="tr-TR" dirty="0" err="1"/>
              <a:t>private</a:t>
            </a:r>
            <a:r>
              <a:rPr lang="tr-TR" dirty="0"/>
              <a:t>. </a:t>
            </a:r>
            <a:r>
              <a:rPr lang="tr-TR" dirty="0" err="1"/>
              <a:t>Make</a:t>
            </a:r>
            <a:r>
              <a:rPr lang="tr-TR" dirty="0"/>
              <a:t> sure </a:t>
            </a:r>
            <a:r>
              <a:rPr lang="tr-TR" dirty="0" err="1"/>
              <a:t>you</a:t>
            </a:r>
            <a:r>
              <a:rPr lang="tr-TR" dirty="0"/>
              <a:t> </a:t>
            </a:r>
            <a:r>
              <a:rPr lang="tr-TR" dirty="0" err="1"/>
              <a:t>include</a:t>
            </a:r>
            <a:r>
              <a:rPr lang="tr-TR" dirty="0"/>
              <a:t> “CENG334” in </a:t>
            </a:r>
            <a:r>
              <a:rPr lang="tr-TR" dirty="0" err="1"/>
              <a:t>the</a:t>
            </a:r>
            <a:r>
              <a:rPr lang="tr-TR" dirty="0"/>
              <a:t> </a:t>
            </a:r>
            <a:r>
              <a:rPr lang="tr-TR" dirty="0" err="1"/>
              <a:t>subject</a:t>
            </a:r>
            <a:r>
              <a:rPr lang="tr-TR" dirty="0"/>
              <a:t> </a:t>
            </a:r>
            <a:r>
              <a:rPr lang="tr-TR" dirty="0" err="1"/>
              <a:t>line</a:t>
            </a:r>
            <a:r>
              <a:rPr lang="tr-TR" dirty="0"/>
              <a:t> </a:t>
            </a:r>
          </a:p>
          <a:p>
            <a:endParaRPr lang="tr-TR" dirty="0"/>
          </a:p>
          <a:p>
            <a:endParaRPr lang="tr-TR" dirty="0"/>
          </a:p>
        </p:txBody>
      </p:sp>
    </p:spTree>
    <p:extLst>
      <p:ext uri="{BB962C8B-B14F-4D97-AF65-F5344CB8AC3E}">
        <p14:creationId xmlns:p14="http://schemas.microsoft.com/office/powerpoint/2010/main" val="658332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220E-01A9-D94C-837F-3E1D9276C222}"/>
              </a:ext>
            </a:extLst>
          </p:cNvPr>
          <p:cNvSpPr>
            <a:spLocks noGrp="1"/>
          </p:cNvSpPr>
          <p:nvPr>
            <p:ph type="title"/>
          </p:nvPr>
        </p:nvSpPr>
        <p:spPr/>
        <p:txBody>
          <a:bodyPr/>
          <a:lstStyle/>
          <a:p>
            <a:r>
              <a:rPr lang="en-US" dirty="0"/>
              <a:t>Course conduct -  Sections</a:t>
            </a:r>
          </a:p>
        </p:txBody>
      </p:sp>
      <p:sp>
        <p:nvSpPr>
          <p:cNvPr id="3" name="Content Placeholder 2">
            <a:extLst>
              <a:ext uri="{FF2B5EF4-FFF2-40B4-BE49-F238E27FC236}">
                <a16:creationId xmlns:a16="http://schemas.microsoft.com/office/drawing/2014/main" id="{D344FC0B-C51F-9549-98AF-E1F14DBFB37A}"/>
              </a:ext>
            </a:extLst>
          </p:cNvPr>
          <p:cNvSpPr>
            <a:spLocks noGrp="1"/>
          </p:cNvSpPr>
          <p:nvPr>
            <p:ph idx="1"/>
          </p:nvPr>
        </p:nvSpPr>
        <p:spPr>
          <a:xfrm>
            <a:off x="396876" y="1362075"/>
            <a:ext cx="6092508" cy="4972050"/>
          </a:xfrm>
        </p:spPr>
        <p:txBody>
          <a:bodyPr/>
          <a:lstStyle/>
          <a:p>
            <a:pPr marL="0" indent="0">
              <a:buNone/>
            </a:pPr>
            <a:endParaRPr lang="en-US" dirty="0"/>
          </a:p>
          <a:p>
            <a:r>
              <a:rPr lang="en-US" dirty="0"/>
              <a:t>Same midterms</a:t>
            </a:r>
          </a:p>
          <a:p>
            <a:r>
              <a:rPr lang="en-US" dirty="0"/>
              <a:t>Same assignments</a:t>
            </a:r>
          </a:p>
          <a:p>
            <a:r>
              <a:rPr lang="en-US" dirty="0"/>
              <a:t>Different quizzes</a:t>
            </a:r>
          </a:p>
          <a:p>
            <a:pPr lvl="1"/>
            <a:r>
              <a:rPr lang="en-US" dirty="0"/>
              <a:t>Pick a section and attend it</a:t>
            </a:r>
          </a:p>
          <a:p>
            <a:r>
              <a:rPr lang="en-US" dirty="0"/>
              <a:t>No need to change sections</a:t>
            </a:r>
          </a:p>
          <a:p>
            <a:pPr lvl="1"/>
            <a:r>
              <a:rPr lang="en-US" dirty="0"/>
              <a:t>Registering to one section, but attending to another is fine.. </a:t>
            </a:r>
          </a:p>
          <a:p>
            <a:pPr lvl="1"/>
            <a:r>
              <a:rPr lang="en-US" dirty="0"/>
              <a:t>Just be consistent.. </a:t>
            </a:r>
          </a:p>
          <a:p>
            <a:pPr lvl="1"/>
            <a:endParaRPr lang="en-US" dirty="0"/>
          </a:p>
        </p:txBody>
      </p:sp>
      <p:pic>
        <p:nvPicPr>
          <p:cNvPr id="4" name="Picture 1">
            <a:extLst>
              <a:ext uri="{FF2B5EF4-FFF2-40B4-BE49-F238E27FC236}">
                <a16:creationId xmlns:a16="http://schemas.microsoft.com/office/drawing/2014/main" id="{EC9DF651-6C1D-5D43-89A4-89EC5A0A9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9383" y="1197678"/>
            <a:ext cx="2037343" cy="25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39E6190-E49D-4848-85C3-AC6FBDEE6FDD}"/>
              </a:ext>
            </a:extLst>
          </p:cNvPr>
          <p:cNvPicPr>
            <a:picLocks noChangeAspect="1"/>
          </p:cNvPicPr>
          <p:nvPr/>
        </p:nvPicPr>
        <p:blipFill>
          <a:blip r:embed="rId3"/>
          <a:stretch>
            <a:fillRect/>
          </a:stretch>
        </p:blipFill>
        <p:spPr>
          <a:xfrm>
            <a:off x="6531948" y="3848100"/>
            <a:ext cx="2029798" cy="2456055"/>
          </a:xfrm>
          <a:prstGeom prst="rect">
            <a:avLst/>
          </a:prstGeom>
        </p:spPr>
      </p:pic>
    </p:spTree>
    <p:extLst>
      <p:ext uri="{BB962C8B-B14F-4D97-AF65-F5344CB8AC3E}">
        <p14:creationId xmlns:p14="http://schemas.microsoft.com/office/powerpoint/2010/main" val="355963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web_sur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4000" y="107497"/>
            <a:ext cx="288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9" name="Title 1"/>
          <p:cNvSpPr>
            <a:spLocks noGrp="1"/>
          </p:cNvSpPr>
          <p:nvPr>
            <p:ph type="title"/>
          </p:nvPr>
        </p:nvSpPr>
        <p:spPr/>
        <p:txBody>
          <a:bodyPr/>
          <a:lstStyle/>
          <a:p>
            <a:pPr eaLnBrk="1"/>
            <a:r>
              <a:rPr lang="en-US" altLang="en-US"/>
              <a:t>Web surfing homework for next lecture..</a:t>
            </a:r>
          </a:p>
        </p:txBody>
      </p:sp>
      <p:sp>
        <p:nvSpPr>
          <p:cNvPr id="67586" name="Content Placeholder 2"/>
          <p:cNvSpPr>
            <a:spLocks noGrp="1"/>
          </p:cNvSpPr>
          <p:nvPr>
            <p:ph idx="1"/>
          </p:nvPr>
        </p:nvSpPr>
        <p:spPr/>
        <p:txBody>
          <a:bodyPr>
            <a:normAutofit/>
          </a:bodyPr>
          <a:lstStyle/>
          <a:p>
            <a:pPr eaLnBrk="1">
              <a:defRPr/>
            </a:pPr>
            <a:r>
              <a:rPr lang="en-US" altLang="en-US" dirty="0"/>
              <a:t>Learn</a:t>
            </a:r>
          </a:p>
          <a:p>
            <a:pPr eaLnBrk="1">
              <a:buFont typeface="Arial" charset="0"/>
              <a:buChar char="•"/>
              <a:defRPr/>
            </a:pPr>
            <a:r>
              <a:rPr lang="en-US" altLang="en-US" dirty="0"/>
              <a:t>More about XEROX PARC </a:t>
            </a:r>
          </a:p>
          <a:p>
            <a:pPr lvl="1" eaLnBrk="1">
              <a:buFont typeface="Arial" charset="0"/>
              <a:buChar char="•"/>
              <a:defRPr/>
            </a:pPr>
            <a:r>
              <a:rPr lang="en-US" altLang="en-US" dirty="0"/>
              <a:t>What have they invented?</a:t>
            </a:r>
          </a:p>
          <a:p>
            <a:pPr eaLnBrk="1">
              <a:buFont typeface="Arial" charset="0"/>
              <a:buChar char="•"/>
              <a:defRPr/>
            </a:pPr>
            <a:r>
              <a:rPr lang="en-US" altLang="en-US" dirty="0"/>
              <a:t>More about Ken Thomson and Dennis Ritchie</a:t>
            </a:r>
          </a:p>
          <a:p>
            <a:pPr lvl="1" eaLnBrk="1">
              <a:buFont typeface="Arial" charset="0"/>
              <a:buChar char="•"/>
              <a:defRPr/>
            </a:pPr>
            <a:r>
              <a:rPr lang="en-US" altLang="en-US" dirty="0"/>
              <a:t>What are they known for?</a:t>
            </a:r>
          </a:p>
          <a:p>
            <a:pPr eaLnBrk="1">
              <a:buFont typeface="Arial" charset="0"/>
              <a:buChar char="•"/>
              <a:defRPr/>
            </a:pPr>
            <a:r>
              <a:rPr lang="en-US" altLang="en-US" dirty="0"/>
              <a:t>More about Microsoft</a:t>
            </a:r>
          </a:p>
          <a:p>
            <a:pPr lvl="1" eaLnBrk="1">
              <a:buFont typeface="Arial" charset="0"/>
              <a:buChar char="•"/>
              <a:defRPr/>
            </a:pPr>
            <a:r>
              <a:rPr lang="en-US" altLang="en-US" dirty="0"/>
              <a:t>How did MS-DOS become so successful?</a:t>
            </a:r>
          </a:p>
          <a:p>
            <a:pPr eaLnBrk="1">
              <a:buFont typeface="Arial" charset="0"/>
              <a:buChar char="•"/>
              <a:defRPr/>
            </a:pPr>
            <a:r>
              <a:rPr lang="en-US" altLang="en-US" dirty="0"/>
              <a:t>More about Apple</a:t>
            </a:r>
          </a:p>
          <a:p>
            <a:pPr lvl="1" eaLnBrk="1">
              <a:buFont typeface="Arial" charset="0"/>
              <a:buChar char="•"/>
              <a:defRPr/>
            </a:pPr>
            <a:r>
              <a:rPr lang="en-US" altLang="en-US" dirty="0"/>
              <a:t>What’s the relation between XEROX PARC GUI and Apple GUI?</a:t>
            </a:r>
          </a:p>
          <a:p>
            <a:pPr eaLnBrk="1">
              <a:buFont typeface="Arial" charset="0"/>
              <a:buChar char="•"/>
              <a:defRPr/>
            </a:pPr>
            <a:r>
              <a:rPr lang="en-US" altLang="en-US" dirty="0"/>
              <a:t>What’s Slashdot?</a:t>
            </a:r>
          </a:p>
          <a:p>
            <a:pPr eaLnBrk="1">
              <a:buFont typeface="Arial" charset="0"/>
              <a:buChar char="•"/>
              <a:defRPr/>
            </a:pPr>
            <a:r>
              <a:rPr lang="en-US" altLang="en-US" dirty="0"/>
              <a:t>Use Wikipedia, and google the web..</a:t>
            </a:r>
          </a:p>
        </p:txBody>
      </p:sp>
    </p:spTree>
    <p:extLst>
      <p:ext uri="{BB962C8B-B14F-4D97-AF65-F5344CB8AC3E}">
        <p14:creationId xmlns:p14="http://schemas.microsoft.com/office/powerpoint/2010/main" val="123284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6509" y="25398"/>
            <a:ext cx="6832602" cy="6832602"/>
          </a:xfrm>
          <a:prstGeom prst="rect">
            <a:avLst/>
          </a:prstGeom>
        </p:spPr>
      </p:pic>
      <p:sp>
        <p:nvSpPr>
          <p:cNvPr id="54273" name="Title 1"/>
          <p:cNvSpPr>
            <a:spLocks noGrp="1"/>
          </p:cNvSpPr>
          <p:nvPr>
            <p:ph type="title"/>
          </p:nvPr>
        </p:nvSpPr>
        <p:spPr>
          <a:xfrm>
            <a:off x="3000206" y="2074861"/>
            <a:ext cx="7592093" cy="762000"/>
          </a:xfrm>
        </p:spPr>
        <p:txBody>
          <a:bodyPr/>
          <a:lstStyle/>
          <a:p>
            <a:r>
              <a:rPr lang="en-US" altLang="en-US" dirty="0">
                <a:solidFill>
                  <a:schemeClr val="bg1"/>
                </a:solidFill>
              </a:rPr>
              <a:t>Movie suggestion</a:t>
            </a:r>
          </a:p>
        </p:txBody>
      </p:sp>
    </p:spTree>
    <p:extLst>
      <p:ext uri="{BB962C8B-B14F-4D97-AF65-F5344CB8AC3E}">
        <p14:creationId xmlns:p14="http://schemas.microsoft.com/office/powerpoint/2010/main" val="155560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A36C-104F-4C45-B524-1556B650F693}"/>
              </a:ext>
            </a:extLst>
          </p:cNvPr>
          <p:cNvSpPr>
            <a:spLocks noGrp="1"/>
          </p:cNvSpPr>
          <p:nvPr>
            <p:ph type="title"/>
          </p:nvPr>
        </p:nvSpPr>
        <p:spPr/>
        <p:txBody>
          <a:bodyPr/>
          <a:lstStyle/>
          <a:p>
            <a:r>
              <a:rPr lang="en-US" dirty="0"/>
              <a:t>Quiz policy – Section 1</a:t>
            </a:r>
          </a:p>
        </p:txBody>
      </p:sp>
      <p:sp>
        <p:nvSpPr>
          <p:cNvPr id="3" name="Content Placeholder 2">
            <a:extLst>
              <a:ext uri="{FF2B5EF4-FFF2-40B4-BE49-F238E27FC236}">
                <a16:creationId xmlns:a16="http://schemas.microsoft.com/office/drawing/2014/main" id="{65AD457B-32B6-C74B-9EC6-E7668D85F842}"/>
              </a:ext>
            </a:extLst>
          </p:cNvPr>
          <p:cNvSpPr>
            <a:spLocks noGrp="1"/>
          </p:cNvSpPr>
          <p:nvPr>
            <p:ph idx="1"/>
          </p:nvPr>
        </p:nvSpPr>
        <p:spPr/>
        <p:txBody>
          <a:bodyPr/>
          <a:lstStyle/>
          <a:p>
            <a:r>
              <a:rPr lang="en-US" dirty="0">
                <a:cs typeface="Calibri" panose="020F0502020204030204" pitchFamily="34" charset="0"/>
              </a:rPr>
              <a:t>Questions about the current lecture</a:t>
            </a:r>
          </a:p>
          <a:p>
            <a:pPr lvl="1"/>
            <a:r>
              <a:rPr lang="en-US" dirty="0">
                <a:cs typeface="Calibri" panose="020F0502020204030204" pitchFamily="34" charset="0"/>
              </a:rPr>
              <a:t>To check that you’ve understood the course content in that lecture</a:t>
            </a:r>
          </a:p>
          <a:p>
            <a:r>
              <a:rPr lang="en-US" dirty="0"/>
              <a:t>First quiz will remain open until 13:50!</a:t>
            </a:r>
          </a:p>
          <a:p>
            <a:pPr marL="0" indent="0">
              <a:buNone/>
            </a:pPr>
            <a:endParaRPr lang="en-US" dirty="0">
              <a:cs typeface="Calibri" panose="020F0502020204030204" pitchFamily="34" charset="0"/>
            </a:endParaRPr>
          </a:p>
          <a:p>
            <a:endParaRPr lang="en-US" dirty="0">
              <a:cs typeface="Calibri" panose="020F0502020204030204" pitchFamily="34" charset="0"/>
            </a:endParaRPr>
          </a:p>
        </p:txBody>
      </p:sp>
    </p:spTree>
    <p:extLst>
      <p:ext uri="{BB962C8B-B14F-4D97-AF65-F5344CB8AC3E}">
        <p14:creationId xmlns:p14="http://schemas.microsoft.com/office/powerpoint/2010/main" val="268536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04932" y="0"/>
            <a:ext cx="13029588" cy="6858000"/>
          </a:xfrm>
        </p:spPr>
      </p:pic>
      <p:sp>
        <p:nvSpPr>
          <p:cNvPr id="10241" name="Title 1"/>
          <p:cNvSpPr>
            <a:spLocks noGrp="1"/>
          </p:cNvSpPr>
          <p:nvPr>
            <p:ph type="title"/>
          </p:nvPr>
        </p:nvSpPr>
        <p:spPr>
          <a:xfrm>
            <a:off x="229428" y="499473"/>
            <a:ext cx="7592093" cy="762000"/>
          </a:xfrm>
        </p:spPr>
        <p:txBody>
          <a:bodyPr/>
          <a:lstStyle/>
          <a:p>
            <a:r>
              <a:rPr lang="en-US" altLang="en-US" dirty="0">
                <a:solidFill>
                  <a:schemeClr val="bg1"/>
                </a:solidFill>
              </a:rPr>
              <a:t>Are you ready?</a:t>
            </a:r>
          </a:p>
        </p:txBody>
      </p:sp>
    </p:spTree>
    <p:extLst>
      <p:ext uri="{BB962C8B-B14F-4D97-AF65-F5344CB8AC3E}">
        <p14:creationId xmlns:p14="http://schemas.microsoft.com/office/powerpoint/2010/main" val="116289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altLang="en-US"/>
              <a:t>Let’s get started!</a:t>
            </a:r>
          </a:p>
        </p:txBody>
      </p:sp>
      <p:sp>
        <p:nvSpPr>
          <p:cNvPr id="9218" name="Content Placeholder 2"/>
          <p:cNvSpPr>
            <a:spLocks noGrp="1"/>
          </p:cNvSpPr>
          <p:nvPr>
            <p:ph idx="1"/>
          </p:nvPr>
        </p:nvSpPr>
        <p:spPr>
          <a:xfrm>
            <a:off x="424801" y="907561"/>
            <a:ext cx="8432640" cy="5493600"/>
          </a:xfrm>
        </p:spPr>
        <p:txBody>
          <a:bodyPr/>
          <a:lstStyle/>
          <a:p>
            <a:endParaRPr lang="en-US" altLang="en-US" dirty="0">
              <a:hlinkClick r:id="" action="ppaction://noaction"/>
            </a:endParaRPr>
          </a:p>
          <a:p>
            <a:pPr algn="ctr"/>
            <a:r>
              <a:rPr lang="en-US" altLang="en-US" dirty="0">
                <a:hlinkClick r:id="" action="ppaction://noaction"/>
              </a:rPr>
              <a:t>https://www.youtube.com/watch?v=vKQi3bBA1y8</a:t>
            </a:r>
            <a:endParaRPr lang="en-US" altLang="en-US" dirty="0"/>
          </a:p>
          <a:p>
            <a:pPr algn="ctr"/>
            <a:endParaRPr lang="en-US" altLang="en-US" dirty="0"/>
          </a:p>
          <a:p>
            <a:pPr algn="ctr"/>
            <a:endParaRPr lang="en-US" altLang="en-US" dirty="0"/>
          </a:p>
          <a:p>
            <a:pPr algn="ctr"/>
            <a:endParaRPr lang="en-US" altLang="en-US" dirty="0"/>
          </a:p>
        </p:txBody>
      </p:sp>
    </p:spTree>
    <p:extLst>
      <p:ext uri="{BB962C8B-B14F-4D97-AF65-F5344CB8AC3E}">
        <p14:creationId xmlns:p14="http://schemas.microsoft.com/office/powerpoint/2010/main" val="16902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Welcome</a:t>
            </a:r>
            <a:r>
              <a:rPr lang="tr-TR" dirty="0"/>
              <a:t> </a:t>
            </a:r>
            <a:r>
              <a:rPr lang="tr-TR" dirty="0" err="1"/>
              <a:t>to</a:t>
            </a:r>
            <a:r>
              <a:rPr lang="tr-TR" dirty="0"/>
              <a:t> CENG334!</a:t>
            </a:r>
          </a:p>
        </p:txBody>
      </p:sp>
      <p:sp>
        <p:nvSpPr>
          <p:cNvPr id="3" name="Content Placeholder 2"/>
          <p:cNvSpPr>
            <a:spLocks noGrp="1"/>
          </p:cNvSpPr>
          <p:nvPr>
            <p:ph idx="1"/>
          </p:nvPr>
        </p:nvSpPr>
        <p:spPr/>
        <p:txBody>
          <a:bodyPr>
            <a:normAutofit fontScale="92500" lnSpcReduction="20000"/>
          </a:bodyPr>
          <a:lstStyle/>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What is this course about?</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Operating Systems drive the inner workings of</a:t>
            </a:r>
            <a:br>
              <a:rPr lang="en-GB" altLang="en-US" dirty="0"/>
            </a:br>
            <a:r>
              <a:rPr lang="en-GB" altLang="en-US" dirty="0"/>
              <a:t>virtually every computer in the world today</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PCs, servers, iPods, cell phones, missile guidance systems,</a:t>
            </a:r>
            <a:br>
              <a:rPr lang="en-GB" altLang="en-US" dirty="0"/>
            </a:br>
            <a:r>
              <a:rPr lang="en-GB" altLang="en-US" dirty="0"/>
              <a:t>etc. all have an OS that dictate how they operate.</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The OS manages many aspects of how programs run, and how</a:t>
            </a:r>
            <a:br>
              <a:rPr lang="en-GB" altLang="en-US" dirty="0"/>
            </a:br>
            <a:r>
              <a:rPr lang="en-GB" altLang="en-US" dirty="0"/>
              <a:t>they interact with hardware and the outside world.</a:t>
            </a:r>
          </a:p>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Understanding the OS is essential for understanding:</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System performance and reliability</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Resource management</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Virtualization and abstraction</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Concurrency and parallelism</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Hardware interfaces and I/O</a:t>
            </a:r>
          </a:p>
          <a:p>
            <a:pPr>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This course is about more than just “kernel internals”</a:t>
            </a:r>
          </a:p>
          <a:p>
            <a:pPr lvl="1">
              <a:lnSpc>
                <a:spcPct val="110000"/>
              </a:lnSpc>
              <a:tabLst>
                <a:tab pos="262084" algn="l"/>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altLang="en-US" dirty="0"/>
              <a:t>It is really about learning complex systems design.</a:t>
            </a:r>
          </a:p>
          <a:p>
            <a:pPr>
              <a:lnSpc>
                <a:spcPct val="110000"/>
              </a:lnSpc>
            </a:pPr>
            <a:endParaRPr lang="tr-TR"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4215" y="1738836"/>
            <a:ext cx="1166400" cy="13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p:cNvPicPr>
          <p:nvPr/>
        </p:nvPicPr>
        <p:blipFill>
          <a:blip r:embed="rId3"/>
          <a:stretch>
            <a:fillRect/>
          </a:stretch>
        </p:blipFill>
        <p:spPr>
          <a:xfrm>
            <a:off x="6705600" y="262554"/>
            <a:ext cx="2438400" cy="1371600"/>
          </a:xfrm>
          <a:prstGeom prst="rect">
            <a:avLst/>
          </a:prstGeom>
        </p:spPr>
      </p:pic>
      <p:pic>
        <p:nvPicPr>
          <p:cNvPr id="6" name="Picture 5"/>
          <p:cNvPicPr>
            <a:picLocks noChangeAspect="1"/>
          </p:cNvPicPr>
          <p:nvPr/>
        </p:nvPicPr>
        <p:blipFill>
          <a:blip r:embed="rId4"/>
          <a:stretch>
            <a:fillRect/>
          </a:stretch>
        </p:blipFill>
        <p:spPr>
          <a:xfrm>
            <a:off x="5224130" y="4136265"/>
            <a:ext cx="3657600" cy="676656"/>
          </a:xfrm>
          <a:prstGeom prst="rect">
            <a:avLst/>
          </a:prstGeom>
        </p:spPr>
      </p:pic>
      <p:pic>
        <p:nvPicPr>
          <p:cNvPr id="7" name="Picture 6"/>
          <p:cNvPicPr>
            <a:picLocks noChangeAspect="1"/>
          </p:cNvPicPr>
          <p:nvPr/>
        </p:nvPicPr>
        <p:blipFill>
          <a:blip r:embed="rId5"/>
          <a:stretch>
            <a:fillRect/>
          </a:stretch>
        </p:blipFill>
        <p:spPr>
          <a:xfrm>
            <a:off x="7249464" y="4792559"/>
            <a:ext cx="1632266" cy="1520456"/>
          </a:xfrm>
          <a:prstGeom prst="rect">
            <a:avLst/>
          </a:prstGeom>
        </p:spPr>
      </p:pic>
    </p:spTree>
    <p:extLst>
      <p:ext uri="{BB962C8B-B14F-4D97-AF65-F5344CB8AC3E}">
        <p14:creationId xmlns:p14="http://schemas.microsoft.com/office/powerpoint/2010/main" val="161488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grpSp>
        <p:nvGrpSpPr>
          <p:cNvPr id="3" name="Group 3"/>
          <p:cNvGrpSpPr>
            <a:grpSpLocks/>
          </p:cNvGrpSpPr>
          <p:nvPr/>
        </p:nvGrpSpPr>
        <p:grpSpPr bwMode="auto">
          <a:xfrm>
            <a:off x="1380961" y="1621015"/>
            <a:ext cx="5342400" cy="961920"/>
            <a:chOff x="959" y="892"/>
            <a:chExt cx="3710" cy="668"/>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 y="892"/>
              <a:ext cx="661"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4" y="896"/>
              <a:ext cx="743"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6"/>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3613" y="970"/>
              <a:ext cx="89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AutoShape 7"/>
            <p:cNvSpPr>
              <a:spLocks noChangeArrowheads="1"/>
            </p:cNvSpPr>
            <p:nvPr/>
          </p:nvSpPr>
          <p:spPr bwMode="auto">
            <a:xfrm>
              <a:off x="223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8" name="AutoShape 8"/>
            <p:cNvSpPr>
              <a:spLocks noChangeArrowheads="1"/>
            </p:cNvSpPr>
            <p:nvPr/>
          </p:nvSpPr>
          <p:spPr bwMode="auto">
            <a:xfrm>
              <a:off x="959"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sp>
          <p:nvSpPr>
            <p:cNvPr id="9" name="AutoShape 9"/>
            <p:cNvSpPr>
              <a:spLocks noChangeArrowheads="1"/>
            </p:cNvSpPr>
            <p:nvPr/>
          </p:nvSpPr>
          <p:spPr bwMode="auto">
            <a:xfrm>
              <a:off x="3513" y="1142"/>
              <a:ext cx="1157" cy="304"/>
            </a:xfrm>
            <a:prstGeom prst="roundRect">
              <a:avLst>
                <a:gd name="adj" fmla="val 329"/>
              </a:avLst>
            </a:prstGeom>
            <a:solidFill>
              <a:srgbClr val="E6E6FF"/>
            </a:solidFill>
            <a:ln w="9360">
              <a:solidFill>
                <a:srgbClr val="000000"/>
              </a:solidFill>
              <a:miter lim="800000"/>
              <a:headEnd/>
              <a:tailEnd/>
            </a:ln>
          </p:spPr>
          <p:txBody>
            <a:bodyPr lIns="0" tIns="0" rIns="0" bIns="0" anchor="ctr" anchorCtr="1"/>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r>
                <a:rPr lang="en-GB" altLang="en-US" sz="1633">
                  <a:latin typeface="Luxi Sans" charset="0"/>
                </a:rPr>
                <a:t>User application</a:t>
              </a:r>
            </a:p>
          </p:txBody>
        </p:sp>
      </p:grpSp>
      <p:grpSp>
        <p:nvGrpSpPr>
          <p:cNvPr id="10" name="Group 10"/>
          <p:cNvGrpSpPr>
            <a:grpSpLocks/>
          </p:cNvGrpSpPr>
          <p:nvPr/>
        </p:nvGrpSpPr>
        <p:grpSpPr bwMode="auto">
          <a:xfrm>
            <a:off x="1529281" y="2896856"/>
            <a:ext cx="5194080" cy="1674720"/>
            <a:chOff x="1062" y="1778"/>
            <a:chExt cx="3607" cy="1163"/>
          </a:xfrm>
        </p:grpSpPr>
        <p:sp>
          <p:nvSpPr>
            <p:cNvPr id="11" name="AutoShape 11"/>
            <p:cNvSpPr>
              <a:spLocks noChangeArrowheads="1"/>
            </p:cNvSpPr>
            <p:nvPr/>
          </p:nvSpPr>
          <p:spPr bwMode="auto">
            <a:xfrm>
              <a:off x="1062" y="1778"/>
              <a:ext cx="3608" cy="1164"/>
            </a:xfrm>
            <a:prstGeom prst="roundRect">
              <a:avLst>
                <a:gd name="adj" fmla="val 83"/>
              </a:avLst>
            </a:prstGeom>
            <a:solidFill>
              <a:srgbClr val="F6F2F2"/>
            </a:solidFill>
            <a:ln w="9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2" name="Text Box 12"/>
            <p:cNvSpPr txBox="1">
              <a:spLocks noChangeArrowheads="1"/>
            </p:cNvSpPr>
            <p:nvPr/>
          </p:nvSpPr>
          <p:spPr bwMode="auto">
            <a:xfrm>
              <a:off x="2601" y="1841"/>
              <a:ext cx="50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a:t>
              </a:r>
            </a:p>
          </p:txBody>
        </p:sp>
        <p:sp>
          <p:nvSpPr>
            <p:cNvPr id="13" name="Text Box 13"/>
            <p:cNvSpPr txBox="1">
              <a:spLocks noChangeArrowheads="1"/>
            </p:cNvSpPr>
            <p:nvPr/>
          </p:nvSpPr>
          <p:spPr bwMode="auto">
            <a:xfrm>
              <a:off x="1246" y="2038"/>
              <a:ext cx="144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Memory management</a:t>
              </a:r>
            </a:p>
          </p:txBody>
        </p:sp>
        <p:sp>
          <p:nvSpPr>
            <p:cNvPr id="14" name="Text Box 14"/>
            <p:cNvSpPr txBox="1">
              <a:spLocks noChangeArrowheads="1"/>
            </p:cNvSpPr>
            <p:nvPr/>
          </p:nvSpPr>
          <p:spPr bwMode="auto">
            <a:xfrm>
              <a:off x="2770" y="2673"/>
              <a:ext cx="53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Disk I/O</a:t>
              </a:r>
            </a:p>
          </p:txBody>
        </p:sp>
        <p:sp>
          <p:nvSpPr>
            <p:cNvPr id="15" name="Text Box 15"/>
            <p:cNvSpPr txBox="1">
              <a:spLocks noChangeArrowheads="1"/>
            </p:cNvSpPr>
            <p:nvPr/>
          </p:nvSpPr>
          <p:spPr bwMode="auto">
            <a:xfrm>
              <a:off x="2962" y="2045"/>
              <a:ext cx="142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Process management</a:t>
              </a:r>
            </a:p>
          </p:txBody>
        </p:sp>
        <p:sp>
          <p:nvSpPr>
            <p:cNvPr id="16" name="Text Box 16"/>
            <p:cNvSpPr txBox="1">
              <a:spLocks noChangeArrowheads="1"/>
            </p:cNvSpPr>
            <p:nvPr/>
          </p:nvSpPr>
          <p:spPr bwMode="auto">
            <a:xfrm>
              <a:off x="1637" y="2659"/>
              <a:ext cx="9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Device drivers</a:t>
              </a:r>
            </a:p>
          </p:txBody>
        </p:sp>
        <p:sp>
          <p:nvSpPr>
            <p:cNvPr id="17" name="Text Box 17"/>
            <p:cNvSpPr txBox="1">
              <a:spLocks noChangeArrowheads="1"/>
            </p:cNvSpPr>
            <p:nvPr/>
          </p:nvSpPr>
          <p:spPr bwMode="auto">
            <a:xfrm>
              <a:off x="2652" y="2292"/>
              <a:ext cx="7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dirty="0">
                  <a:latin typeface="Luxi Sans" charset="0"/>
                </a:rPr>
                <a:t>Filesystem</a:t>
              </a:r>
            </a:p>
          </p:txBody>
        </p:sp>
        <p:sp>
          <p:nvSpPr>
            <p:cNvPr id="18" name="Text Box 18"/>
            <p:cNvSpPr txBox="1">
              <a:spLocks noChangeArrowheads="1"/>
            </p:cNvSpPr>
            <p:nvPr/>
          </p:nvSpPr>
          <p:spPr bwMode="auto">
            <a:xfrm>
              <a:off x="3573" y="2306"/>
              <a:ext cx="8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TCP/IP stack</a:t>
              </a:r>
            </a:p>
          </p:txBody>
        </p:sp>
        <p:sp>
          <p:nvSpPr>
            <p:cNvPr id="19" name="Text Box 19"/>
            <p:cNvSpPr txBox="1">
              <a:spLocks noChangeArrowheads="1"/>
            </p:cNvSpPr>
            <p:nvPr/>
          </p:nvSpPr>
          <p:spPr bwMode="auto">
            <a:xfrm>
              <a:off x="1401" y="2320"/>
              <a:ext cx="7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Accounting</a:t>
              </a:r>
            </a:p>
          </p:txBody>
        </p:sp>
        <p:sp>
          <p:nvSpPr>
            <p:cNvPr id="20" name="Text Box 20"/>
            <p:cNvSpPr txBox="1">
              <a:spLocks noChangeArrowheads="1"/>
            </p:cNvSpPr>
            <p:nvPr/>
          </p:nvSpPr>
          <p:spPr bwMode="auto">
            <a:xfrm>
              <a:off x="3625" y="2617"/>
              <a:ext cx="8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latin typeface="Luxi Sans" charset="0"/>
                </a:rPr>
                <a:t>CPU support</a:t>
              </a:r>
            </a:p>
          </p:txBody>
        </p:sp>
        <p:sp>
          <p:nvSpPr>
            <p:cNvPr id="21" name="AutoShape 21"/>
            <p:cNvSpPr>
              <a:spLocks noChangeArrowheads="1"/>
            </p:cNvSpPr>
            <p:nvPr/>
          </p:nvSpPr>
          <p:spPr bwMode="auto">
            <a:xfrm>
              <a:off x="1202" y="2038"/>
              <a:ext cx="1547" cy="191"/>
            </a:xfrm>
            <a:prstGeom prst="roundRect">
              <a:avLst>
                <a:gd name="adj" fmla="val 523"/>
              </a:avLst>
            </a:prstGeom>
            <a:noFill/>
            <a:ln w="9360">
              <a:solidFill>
                <a:srgbClr val="4700B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2" name="AutoShape 22"/>
            <p:cNvSpPr>
              <a:spLocks noChangeArrowheads="1"/>
            </p:cNvSpPr>
            <p:nvPr/>
          </p:nvSpPr>
          <p:spPr bwMode="auto">
            <a:xfrm>
              <a:off x="2939" y="2053"/>
              <a:ext cx="1502"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3" name="AutoShape 23"/>
            <p:cNvSpPr>
              <a:spLocks noChangeArrowheads="1"/>
            </p:cNvSpPr>
            <p:nvPr/>
          </p:nvSpPr>
          <p:spPr bwMode="auto">
            <a:xfrm>
              <a:off x="1305" y="2313"/>
              <a:ext cx="914" cy="212"/>
            </a:xfrm>
            <a:prstGeom prst="roundRect">
              <a:avLst>
                <a:gd name="adj" fmla="val 468"/>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4" name="AutoShape 24"/>
            <p:cNvSpPr>
              <a:spLocks noChangeArrowheads="1"/>
            </p:cNvSpPr>
            <p:nvPr/>
          </p:nvSpPr>
          <p:spPr bwMode="auto">
            <a:xfrm>
              <a:off x="2637" y="2285"/>
              <a:ext cx="766" cy="205"/>
            </a:xfrm>
            <a:prstGeom prst="roundRect">
              <a:avLst>
                <a:gd name="adj" fmla="val 486"/>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5" name="AutoShape 25"/>
            <p:cNvSpPr>
              <a:spLocks noChangeArrowheads="1"/>
            </p:cNvSpPr>
            <p:nvPr/>
          </p:nvSpPr>
          <p:spPr bwMode="auto">
            <a:xfrm>
              <a:off x="3543" y="2299"/>
              <a:ext cx="950" cy="198"/>
            </a:xfrm>
            <a:prstGeom prst="roundRect">
              <a:avLst>
                <a:gd name="adj" fmla="val 50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6" name="AutoShape 26"/>
            <p:cNvSpPr>
              <a:spLocks noChangeArrowheads="1"/>
            </p:cNvSpPr>
            <p:nvPr/>
          </p:nvSpPr>
          <p:spPr bwMode="auto">
            <a:xfrm>
              <a:off x="1585" y="2659"/>
              <a:ext cx="1046" cy="177"/>
            </a:xfrm>
            <a:prstGeom prst="roundRect">
              <a:avLst>
                <a:gd name="adj" fmla="val 565"/>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7" name="AutoShape 27"/>
            <p:cNvSpPr>
              <a:spLocks noChangeArrowheads="1"/>
            </p:cNvSpPr>
            <p:nvPr/>
          </p:nvSpPr>
          <p:spPr bwMode="auto">
            <a:xfrm>
              <a:off x="2747" y="2666"/>
              <a:ext cx="604" cy="184"/>
            </a:xfrm>
            <a:prstGeom prst="roundRect">
              <a:avLst>
                <a:gd name="adj" fmla="val 542"/>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28" name="AutoShape 28"/>
            <p:cNvSpPr>
              <a:spLocks noChangeArrowheads="1"/>
            </p:cNvSpPr>
            <p:nvPr/>
          </p:nvSpPr>
          <p:spPr bwMode="auto">
            <a:xfrm>
              <a:off x="3609" y="2617"/>
              <a:ext cx="921" cy="191"/>
            </a:xfrm>
            <a:prstGeom prst="roundRect">
              <a:avLst>
                <a:gd name="adj" fmla="val 523"/>
              </a:avLst>
            </a:prstGeom>
            <a:noFill/>
            <a:ln w="9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29" name="Group 29"/>
          <p:cNvGrpSpPr>
            <a:grpSpLocks/>
          </p:cNvGrpSpPr>
          <p:nvPr/>
        </p:nvGrpSpPr>
        <p:grpSpPr bwMode="auto">
          <a:xfrm>
            <a:off x="797760" y="2418775"/>
            <a:ext cx="7608960" cy="253440"/>
            <a:chOff x="554" y="1446"/>
            <a:chExt cx="5284" cy="176"/>
          </a:xfrm>
        </p:grpSpPr>
        <p:sp>
          <p:nvSpPr>
            <p:cNvPr id="30" name="Line 30"/>
            <p:cNvSpPr>
              <a:spLocks noChangeShapeType="1"/>
            </p:cNvSpPr>
            <p:nvPr/>
          </p:nvSpPr>
          <p:spPr bwMode="auto">
            <a:xfrm>
              <a:off x="554" y="1622"/>
              <a:ext cx="4610"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1" name="Text Box 31"/>
            <p:cNvSpPr txBox="1">
              <a:spLocks noChangeArrowheads="1"/>
            </p:cNvSpPr>
            <p:nvPr/>
          </p:nvSpPr>
          <p:spPr bwMode="auto">
            <a:xfrm>
              <a:off x="4649" y="1446"/>
              <a:ext cx="11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Protection boundary</a:t>
              </a:r>
            </a:p>
          </p:txBody>
        </p:sp>
      </p:grpSp>
      <p:grpSp>
        <p:nvGrpSpPr>
          <p:cNvPr id="32" name="Group 32"/>
          <p:cNvGrpSpPr>
            <a:grpSpLocks/>
          </p:cNvGrpSpPr>
          <p:nvPr/>
        </p:nvGrpSpPr>
        <p:grpSpPr bwMode="auto">
          <a:xfrm>
            <a:off x="797761" y="4549976"/>
            <a:ext cx="7774560" cy="446400"/>
            <a:chOff x="554" y="2926"/>
            <a:chExt cx="5399" cy="310"/>
          </a:xfrm>
        </p:grpSpPr>
        <p:sp>
          <p:nvSpPr>
            <p:cNvPr id="33" name="Line 33"/>
            <p:cNvSpPr>
              <a:spLocks noChangeShapeType="1"/>
            </p:cNvSpPr>
            <p:nvPr/>
          </p:nvSpPr>
          <p:spPr bwMode="auto">
            <a:xfrm>
              <a:off x="554" y="3089"/>
              <a:ext cx="4609" cy="1"/>
            </a:xfrm>
            <a:prstGeom prst="line">
              <a:avLst/>
            </a:prstGeom>
            <a:noFill/>
            <a:ln w="9360">
              <a:solidFill>
                <a:srgbClr val="FF3333"/>
              </a:solidFill>
              <a:miter lim="800000"/>
              <a:headEnd/>
              <a:tailEnd/>
            </a:ln>
            <a:extLst>
              <a:ext uri="{909E8E84-426E-40DD-AFC4-6F175D3DCCD1}">
                <a14:hiddenFill xmlns:a14="http://schemas.microsoft.com/office/drawing/2010/main">
                  <a:noFill/>
                </a14:hiddenFill>
              </a:ext>
            </a:extLst>
          </p:spPr>
          <p:txBody>
            <a:bodyPr/>
            <a:lstStyle/>
            <a:p>
              <a:endParaRPr lang="tr-TR" sz="2177"/>
            </a:p>
          </p:txBody>
        </p:sp>
        <p:sp>
          <p:nvSpPr>
            <p:cNvPr id="34" name="Text Box 34"/>
            <p:cNvSpPr txBox="1">
              <a:spLocks noChangeArrowheads="1"/>
            </p:cNvSpPr>
            <p:nvPr/>
          </p:nvSpPr>
          <p:spPr bwMode="auto">
            <a:xfrm>
              <a:off x="4764" y="2926"/>
              <a:ext cx="119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xi Sans" charset="0"/>
                </a:rPr>
                <a:t>Hardware/software </a:t>
              </a:r>
            </a:p>
            <a:p>
              <a:pPr eaLnBrk="1">
                <a:lnSpc>
                  <a:spcPct val="96000"/>
                </a:lnSpc>
                <a:spcBef>
                  <a:spcPct val="0"/>
                </a:spcBef>
                <a:spcAft>
                  <a:spcPct val="0"/>
                </a:spcAft>
                <a:buClr>
                  <a:srgbClr val="000000"/>
                </a:buClr>
              </a:pPr>
              <a:r>
                <a:rPr lang="en-GB" altLang="en-US" sz="1451" i="1">
                  <a:latin typeface="Luxi Sans" charset="0"/>
                </a:rPr>
                <a:t>interface</a:t>
              </a:r>
            </a:p>
          </p:txBody>
        </p:sp>
      </p:grpSp>
      <p:grpSp>
        <p:nvGrpSpPr>
          <p:cNvPr id="35" name="Group 35"/>
          <p:cNvGrpSpPr>
            <a:grpSpLocks/>
          </p:cNvGrpSpPr>
          <p:nvPr/>
        </p:nvGrpSpPr>
        <p:grpSpPr bwMode="auto">
          <a:xfrm>
            <a:off x="1032481" y="4925816"/>
            <a:ext cx="6112800" cy="1952640"/>
            <a:chOff x="717" y="3187"/>
            <a:chExt cx="4245" cy="1356"/>
          </a:xfrm>
        </p:grpSpPr>
        <p:grpSp>
          <p:nvGrpSpPr>
            <p:cNvPr id="36" name="Group 36"/>
            <p:cNvGrpSpPr>
              <a:grpSpLocks/>
            </p:cNvGrpSpPr>
            <p:nvPr/>
          </p:nvGrpSpPr>
          <p:grpSpPr bwMode="auto">
            <a:xfrm>
              <a:off x="717" y="3230"/>
              <a:ext cx="1180" cy="1239"/>
              <a:chOff x="717" y="3230"/>
              <a:chExt cx="1180" cy="1239"/>
            </a:xfrm>
          </p:grpSpPr>
          <p:pic>
            <p:nvPicPr>
              <p:cNvPr id="48" name="Picture 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0" y="3835"/>
                <a:ext cx="517"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9" name="Picture 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 y="3230"/>
                <a:ext cx="832"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 name="Picture 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1" y="3352"/>
                <a:ext cx="33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7" name="Group 40"/>
            <p:cNvGrpSpPr>
              <a:grpSpLocks/>
            </p:cNvGrpSpPr>
            <p:nvPr/>
          </p:nvGrpSpPr>
          <p:grpSpPr bwMode="auto">
            <a:xfrm>
              <a:off x="1999" y="3187"/>
              <a:ext cx="729" cy="1230"/>
              <a:chOff x="1999" y="3187"/>
              <a:chExt cx="729" cy="1230"/>
            </a:xfrm>
          </p:grpSpPr>
          <p:pic>
            <p:nvPicPr>
              <p:cNvPr id="46"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9" y="3870"/>
                <a:ext cx="730"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 name="Picture 4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9" y="3187"/>
                <a:ext cx="544"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8"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5" y="3204"/>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9"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 y="3197"/>
              <a:ext cx="709"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8" y="3812"/>
              <a:ext cx="86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 name="Picture 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7" y="3863"/>
              <a:ext cx="67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2" name="Group 47"/>
            <p:cNvGrpSpPr>
              <a:grpSpLocks/>
            </p:cNvGrpSpPr>
            <p:nvPr/>
          </p:nvGrpSpPr>
          <p:grpSpPr bwMode="auto">
            <a:xfrm>
              <a:off x="1718" y="3668"/>
              <a:ext cx="2152" cy="407"/>
              <a:chOff x="1718" y="3668"/>
              <a:chExt cx="2152" cy="407"/>
            </a:xfrm>
          </p:grpSpPr>
          <p:sp>
            <p:nvSpPr>
              <p:cNvPr id="44" name="AutoShape 48"/>
              <p:cNvSpPr>
                <a:spLocks noChangeArrowheads="1"/>
              </p:cNvSpPr>
              <p:nvPr/>
            </p:nvSpPr>
            <p:spPr bwMode="auto">
              <a:xfrm>
                <a:off x="1718" y="3668"/>
                <a:ext cx="2153" cy="408"/>
              </a:xfrm>
              <a:prstGeom prst="roundRect">
                <a:avLst>
                  <a:gd name="adj" fmla="val 241"/>
                </a:avLst>
              </a:prstGeom>
              <a:solidFill>
                <a:srgbClr val="FFFFFF"/>
              </a:solidFill>
              <a:ln w="54720">
                <a:solidFill>
                  <a:srgbClr val="B84747"/>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45" name="Text Box 49"/>
              <p:cNvSpPr txBox="1">
                <a:spLocks noChangeArrowheads="1"/>
              </p:cNvSpPr>
              <p:nvPr/>
            </p:nvSpPr>
            <p:spPr bwMode="auto">
              <a:xfrm>
                <a:off x="1999" y="3782"/>
                <a:ext cx="162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i="1">
                    <a:solidFill>
                      <a:srgbClr val="993333"/>
                    </a:solidFill>
                    <a:latin typeface="Luxi Sans" charset="0"/>
                  </a:rPr>
                  <a:t>Gnarly world of hardware</a:t>
                </a:r>
              </a:p>
            </p:txBody>
          </p:sp>
        </p:grpSp>
        <p:pic>
          <p:nvPicPr>
            <p:cNvPr id="43"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 y="3273"/>
              <a:ext cx="586"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1" name="Text Box 2"/>
          <p:cNvSpPr txBox="1">
            <a:spLocks noChangeArrowheads="1"/>
          </p:cNvSpPr>
          <p:nvPr/>
        </p:nvSpPr>
        <p:spPr bwMode="auto">
          <a:xfrm>
            <a:off x="357762" y="1194776"/>
            <a:ext cx="81993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a:t>Software that provides an elaborate illusion to applications</a:t>
            </a:r>
          </a:p>
        </p:txBody>
      </p:sp>
      <p:pic>
        <p:nvPicPr>
          <p:cNvPr id="52" name="Picture 5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66241" y="33481"/>
            <a:ext cx="944640" cy="14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1222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What’s</a:t>
            </a:r>
            <a:r>
              <a:rPr lang="tr-TR" dirty="0"/>
              <a:t> an Operating </a:t>
            </a:r>
            <a:r>
              <a:rPr lang="tr-TR" dirty="0" err="1"/>
              <a:t>System</a:t>
            </a:r>
            <a:r>
              <a:rPr lang="tr-TR" dirty="0"/>
              <a:t>?</a:t>
            </a:r>
          </a:p>
        </p:txBody>
      </p:sp>
      <p:sp>
        <p:nvSpPr>
          <p:cNvPr id="3" name="Content Placeholder 2"/>
          <p:cNvSpPr>
            <a:spLocks noGrp="1"/>
          </p:cNvSpPr>
          <p:nvPr>
            <p:ph idx="1"/>
          </p:nvPr>
        </p:nvSpPr>
        <p:spPr/>
        <p:txBody>
          <a:bodyPr/>
          <a:lstStyle/>
          <a:p>
            <a:r>
              <a:rPr lang="tr-TR" dirty="0"/>
              <a:t>A program </a:t>
            </a:r>
            <a:r>
              <a:rPr lang="tr-TR" dirty="0" err="1"/>
              <a:t>that</a:t>
            </a:r>
            <a:r>
              <a:rPr lang="tr-TR" dirty="0"/>
              <a:t> </a:t>
            </a:r>
            <a:r>
              <a:rPr lang="tr-TR" dirty="0" err="1"/>
              <a:t>acts</a:t>
            </a:r>
            <a:r>
              <a:rPr lang="tr-TR" dirty="0"/>
              <a:t> as an </a:t>
            </a:r>
            <a:r>
              <a:rPr lang="tr-TR" dirty="0" err="1"/>
              <a:t>intermediary</a:t>
            </a:r>
            <a:r>
              <a:rPr lang="tr-TR" dirty="0"/>
              <a:t> </a:t>
            </a:r>
            <a:r>
              <a:rPr lang="tr-TR" dirty="0" err="1"/>
              <a:t>between</a:t>
            </a:r>
            <a:r>
              <a:rPr lang="tr-TR" dirty="0"/>
              <a:t> a </a:t>
            </a:r>
            <a:r>
              <a:rPr lang="tr-TR" dirty="0" err="1"/>
              <a:t>user</a:t>
            </a:r>
            <a:r>
              <a:rPr lang="tr-TR" dirty="0"/>
              <a:t> of a </a:t>
            </a:r>
            <a:r>
              <a:rPr lang="tr-TR" dirty="0" err="1"/>
              <a:t>computer</a:t>
            </a:r>
            <a:r>
              <a:rPr lang="tr-TR" dirty="0"/>
              <a:t>(</a:t>
            </a:r>
            <a:r>
              <a:rPr lang="tr-TR" dirty="0" err="1"/>
              <a:t>ized</a:t>
            </a:r>
            <a:r>
              <a:rPr lang="tr-TR" dirty="0"/>
              <a:t> </a:t>
            </a:r>
            <a:r>
              <a:rPr lang="tr-TR" dirty="0" err="1"/>
              <a:t>device</a:t>
            </a:r>
            <a:r>
              <a:rPr lang="tr-TR" dirty="0"/>
              <a:t>) </a:t>
            </a:r>
            <a:r>
              <a:rPr lang="tr-TR" dirty="0" err="1"/>
              <a:t>and</a:t>
            </a:r>
            <a:r>
              <a:rPr lang="tr-TR" dirty="0"/>
              <a:t> </a:t>
            </a:r>
            <a:r>
              <a:rPr lang="tr-TR" dirty="0" err="1"/>
              <a:t>the</a:t>
            </a:r>
            <a:r>
              <a:rPr lang="tr-TR" dirty="0"/>
              <a:t> </a:t>
            </a:r>
            <a:r>
              <a:rPr lang="tr-TR" dirty="0" err="1"/>
              <a:t>computer</a:t>
            </a:r>
            <a:r>
              <a:rPr lang="tr-TR" dirty="0"/>
              <a:t>(</a:t>
            </a:r>
            <a:r>
              <a:rPr lang="tr-TR" dirty="0" err="1"/>
              <a:t>ized</a:t>
            </a:r>
            <a:r>
              <a:rPr lang="tr-TR" dirty="0"/>
              <a:t> </a:t>
            </a:r>
            <a:r>
              <a:rPr lang="tr-TR" dirty="0" err="1"/>
              <a:t>device</a:t>
            </a:r>
            <a:r>
              <a:rPr lang="tr-TR" dirty="0"/>
              <a:t>) hardware.</a:t>
            </a:r>
          </a:p>
          <a:p>
            <a:endParaRPr lang="tr-TR" dirty="0"/>
          </a:p>
          <a:p>
            <a:r>
              <a:rPr lang="tr-TR" dirty="0" err="1"/>
              <a:t>Abstraction</a:t>
            </a:r>
            <a:r>
              <a:rPr lang="tr-TR" dirty="0"/>
              <a:t> –</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its</a:t>
            </a:r>
            <a:r>
              <a:rPr lang="tr-TR" dirty="0"/>
              <a:t> </a:t>
            </a:r>
            <a:r>
              <a:rPr lang="tr-TR" dirty="0" err="1"/>
              <a:t>own</a:t>
            </a:r>
            <a:r>
              <a:rPr lang="tr-TR" dirty="0"/>
              <a:t> CPU</a:t>
            </a:r>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access</a:t>
            </a:r>
            <a:r>
              <a:rPr lang="tr-TR" dirty="0"/>
              <a:t> </a:t>
            </a:r>
            <a:r>
              <a:rPr lang="tr-TR" dirty="0" err="1"/>
              <a:t>to</a:t>
            </a:r>
            <a:r>
              <a:rPr lang="tr-TR" dirty="0"/>
              <a:t> </a:t>
            </a:r>
            <a:r>
              <a:rPr lang="tr-TR" dirty="0" err="1"/>
              <a:t>its</a:t>
            </a:r>
            <a:r>
              <a:rPr lang="tr-TR" dirty="0"/>
              <a:t> </a:t>
            </a:r>
            <a:r>
              <a:rPr lang="tr-TR" dirty="0" err="1"/>
              <a:t>memory</a:t>
            </a:r>
            <a:r>
              <a:rPr lang="tr-TR" dirty="0"/>
              <a:t> </a:t>
            </a:r>
            <a:r>
              <a:rPr lang="tr-TR" dirty="0" err="1"/>
              <a:t>space</a:t>
            </a:r>
            <a:endParaRPr lang="tr-TR" dirty="0"/>
          </a:p>
          <a:p>
            <a:pPr lvl="1"/>
            <a:r>
              <a:rPr lang="tr-TR" dirty="0" err="1"/>
              <a:t>Every</a:t>
            </a:r>
            <a:r>
              <a:rPr lang="tr-TR" dirty="0"/>
              <a:t> </a:t>
            </a:r>
            <a:r>
              <a:rPr lang="tr-TR" dirty="0" err="1"/>
              <a:t>application</a:t>
            </a:r>
            <a:r>
              <a:rPr lang="tr-TR" dirty="0"/>
              <a:t> </a:t>
            </a:r>
            <a:r>
              <a:rPr lang="tr-TR" dirty="0" err="1"/>
              <a:t>thinks</a:t>
            </a:r>
            <a:r>
              <a:rPr lang="tr-TR" dirty="0"/>
              <a:t> it has </a:t>
            </a:r>
            <a:r>
              <a:rPr lang="tr-TR" dirty="0" err="1"/>
              <a:t>clean</a:t>
            </a:r>
            <a:r>
              <a:rPr lang="tr-TR" dirty="0"/>
              <a:t>/</a:t>
            </a:r>
            <a:r>
              <a:rPr lang="tr-TR" dirty="0" err="1"/>
              <a:t>simple</a:t>
            </a:r>
            <a:r>
              <a:rPr lang="tr-TR" dirty="0"/>
              <a:t> </a:t>
            </a:r>
            <a:r>
              <a:rPr lang="tr-TR" dirty="0" err="1"/>
              <a:t>interface</a:t>
            </a:r>
            <a:r>
              <a:rPr lang="tr-TR" dirty="0"/>
              <a:t> </a:t>
            </a:r>
            <a:r>
              <a:rPr lang="tr-TR" dirty="0" err="1"/>
              <a:t>to</a:t>
            </a:r>
            <a:r>
              <a:rPr lang="tr-TR" dirty="0"/>
              <a:t> hardware </a:t>
            </a:r>
            <a:r>
              <a:rPr lang="tr-TR" dirty="0" err="1"/>
              <a:t>devices</a:t>
            </a:r>
            <a:endParaRPr lang="tr-TR" dirty="0"/>
          </a:p>
          <a:p>
            <a:r>
              <a:rPr lang="tr-TR" dirty="0" err="1"/>
              <a:t>Arbitration</a:t>
            </a:r>
            <a:r>
              <a:rPr lang="tr-TR" dirty="0"/>
              <a:t> – </a:t>
            </a:r>
            <a:r>
              <a:rPr lang="tr-TR" dirty="0" err="1"/>
              <a:t>Manages</a:t>
            </a:r>
            <a:r>
              <a:rPr lang="tr-TR" dirty="0"/>
              <a:t> </a:t>
            </a:r>
            <a:r>
              <a:rPr lang="tr-TR" dirty="0" err="1"/>
              <a:t>access</a:t>
            </a:r>
            <a:r>
              <a:rPr lang="tr-TR" dirty="0"/>
              <a:t> </a:t>
            </a:r>
            <a:r>
              <a:rPr lang="tr-TR" dirty="0" err="1"/>
              <a:t>to</a:t>
            </a:r>
            <a:r>
              <a:rPr lang="tr-TR" dirty="0"/>
              <a:t> </a:t>
            </a:r>
            <a:r>
              <a:rPr lang="tr-TR" dirty="0" err="1"/>
              <a:t>shared</a:t>
            </a:r>
            <a:r>
              <a:rPr lang="tr-TR" dirty="0"/>
              <a:t> </a:t>
            </a:r>
            <a:r>
              <a:rPr lang="tr-TR" dirty="0" err="1"/>
              <a:t>resources</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CPU </a:t>
            </a:r>
            <a:r>
              <a:rPr lang="tr-TR" dirty="0" err="1"/>
              <a:t>now</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allocated</a:t>
            </a:r>
            <a:r>
              <a:rPr lang="tr-TR" dirty="0"/>
              <a:t> </a:t>
            </a:r>
            <a:r>
              <a:rPr lang="tr-TR" dirty="0" err="1"/>
              <a:t>memory</a:t>
            </a:r>
            <a:r>
              <a:rPr lang="tr-TR" dirty="0"/>
              <a:t>?</a:t>
            </a:r>
          </a:p>
          <a:p>
            <a:pPr lvl="1"/>
            <a:r>
              <a:rPr lang="tr-TR" dirty="0" err="1"/>
              <a:t>Which</a:t>
            </a:r>
            <a:r>
              <a:rPr lang="tr-TR" dirty="0"/>
              <a:t> </a:t>
            </a:r>
            <a:r>
              <a:rPr lang="tr-TR" dirty="0" err="1"/>
              <a:t>application</a:t>
            </a:r>
            <a:r>
              <a:rPr lang="tr-TR" dirty="0"/>
              <a:t> </a:t>
            </a:r>
            <a:r>
              <a:rPr lang="tr-TR" dirty="0" err="1"/>
              <a:t>should</a:t>
            </a:r>
            <a:r>
              <a:rPr lang="tr-TR" dirty="0"/>
              <a:t> be </a:t>
            </a:r>
            <a:r>
              <a:rPr lang="tr-TR" dirty="0" err="1"/>
              <a:t>granted</a:t>
            </a:r>
            <a:r>
              <a:rPr lang="tr-TR" dirty="0"/>
              <a:t> </a:t>
            </a:r>
            <a:r>
              <a:rPr lang="tr-TR" dirty="0" err="1"/>
              <a:t>for</a:t>
            </a:r>
            <a:r>
              <a:rPr lang="tr-TR" dirty="0"/>
              <a:t> hardware </a:t>
            </a:r>
            <a:r>
              <a:rPr lang="tr-TR" dirty="0" err="1"/>
              <a:t>access</a:t>
            </a:r>
            <a:r>
              <a:rPr lang="tr-TR" dirty="0"/>
              <a:t>?</a:t>
            </a:r>
          </a:p>
          <a:p>
            <a:endParaRPr lang="tr-TR" dirty="0"/>
          </a:p>
        </p:txBody>
      </p:sp>
    </p:spTree>
    <p:extLst>
      <p:ext uri="{BB962C8B-B14F-4D97-AF65-F5344CB8AC3E}">
        <p14:creationId xmlns:p14="http://schemas.microsoft.com/office/powerpoint/2010/main" val="5463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0197" y="1039921"/>
            <a:ext cx="8854807" cy="48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pPr>
            <a:r>
              <a:rPr lang="en-GB" altLang="en-US" sz="2177" dirty="0"/>
              <a:t>Give every application the illusion of having its own CPU!</a:t>
            </a:r>
          </a:p>
        </p:txBody>
      </p:sp>
      <p:sp>
        <p:nvSpPr>
          <p:cNvPr id="18433"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281"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00" y="4662007"/>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8437" name="Group 5"/>
          <p:cNvGrpSpPr>
            <a:grpSpLocks/>
          </p:cNvGrpSpPr>
          <p:nvPr/>
        </p:nvGrpSpPr>
        <p:grpSpPr bwMode="auto">
          <a:xfrm>
            <a:off x="2569906" y="1662357"/>
            <a:ext cx="3133440" cy="851040"/>
            <a:chOff x="1989" y="993"/>
            <a:chExt cx="2176" cy="591"/>
          </a:xfrm>
        </p:grpSpPr>
        <p:grpSp>
          <p:nvGrpSpPr>
            <p:cNvPr id="18446" name="Group 6"/>
            <p:cNvGrpSpPr>
              <a:grpSpLocks/>
            </p:cNvGrpSpPr>
            <p:nvPr/>
          </p:nvGrpSpPr>
          <p:grpSpPr bwMode="auto">
            <a:xfrm>
              <a:off x="1989" y="993"/>
              <a:ext cx="2176" cy="360"/>
              <a:chOff x="1989" y="993"/>
              <a:chExt cx="2176" cy="360"/>
            </a:xfrm>
          </p:grpSpPr>
          <p:sp>
            <p:nvSpPr>
              <p:cNvPr id="18450" name="Oval 7"/>
              <p:cNvSpPr>
                <a:spLocks noChangeArrowheads="1"/>
              </p:cNvSpPr>
              <p:nvPr/>
            </p:nvSpPr>
            <p:spPr bwMode="auto">
              <a:xfrm>
                <a:off x="1989" y="993"/>
                <a:ext cx="2177" cy="361"/>
              </a:xfrm>
              <a:prstGeom prst="ellipse">
                <a:avLst/>
              </a:prstGeom>
              <a:solidFill>
                <a:srgbClr val="FFFFFF"/>
              </a:solidFill>
              <a:ln w="18360">
                <a:solidFill>
                  <a:srgbClr val="2300DC"/>
                </a:solidFill>
                <a:miter lim="800000"/>
                <a:headEnd/>
                <a:tailEnd/>
              </a:ln>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51" name="Text Box 8"/>
              <p:cNvSpPr txBox="1">
                <a:spLocks noChangeArrowheads="1"/>
              </p:cNvSpPr>
              <p:nvPr/>
            </p:nvSpPr>
            <p:spPr bwMode="auto">
              <a:xfrm>
                <a:off x="2188" y="1078"/>
                <a:ext cx="184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I think I have my own CPU</a:t>
                </a:r>
              </a:p>
            </p:txBody>
          </p:sp>
        </p:grpSp>
        <p:sp>
          <p:nvSpPr>
            <p:cNvPr id="18447" name="Oval 9"/>
            <p:cNvSpPr>
              <a:spLocks noChangeArrowheads="1"/>
            </p:cNvSpPr>
            <p:nvPr/>
          </p:nvSpPr>
          <p:spPr bwMode="auto">
            <a:xfrm>
              <a:off x="2102" y="1308"/>
              <a:ext cx="166" cy="85"/>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8" name="Oval 10"/>
            <p:cNvSpPr>
              <a:spLocks noChangeArrowheads="1"/>
            </p:cNvSpPr>
            <p:nvPr/>
          </p:nvSpPr>
          <p:spPr bwMode="auto">
            <a:xfrm>
              <a:off x="2042" y="1431"/>
              <a:ext cx="98"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9" name="Oval 11"/>
            <p:cNvSpPr>
              <a:spLocks noChangeArrowheads="1"/>
            </p:cNvSpPr>
            <p:nvPr/>
          </p:nvSpPr>
          <p:spPr bwMode="auto">
            <a:xfrm>
              <a:off x="1989" y="1523"/>
              <a:ext cx="53" cy="6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grpSp>
        <p:nvGrpSpPr>
          <p:cNvPr id="18438" name="Group 12"/>
          <p:cNvGrpSpPr>
            <a:grpSpLocks/>
          </p:cNvGrpSpPr>
          <p:nvPr/>
        </p:nvGrpSpPr>
        <p:grpSpPr bwMode="auto">
          <a:xfrm>
            <a:off x="4136626" y="2824567"/>
            <a:ext cx="1375200" cy="740160"/>
            <a:chOff x="3210" y="1600"/>
            <a:chExt cx="955" cy="514"/>
          </a:xfrm>
        </p:grpSpPr>
        <p:grpSp>
          <p:nvGrpSpPr>
            <p:cNvPr id="18441" name="Group 13"/>
            <p:cNvGrpSpPr>
              <a:grpSpLocks/>
            </p:cNvGrpSpPr>
            <p:nvPr/>
          </p:nvGrpSpPr>
          <p:grpSpPr bwMode="auto">
            <a:xfrm>
              <a:off x="3210" y="1600"/>
              <a:ext cx="826" cy="351"/>
              <a:chOff x="3210" y="1600"/>
              <a:chExt cx="826" cy="351"/>
            </a:xfrm>
          </p:grpSpPr>
          <p:sp>
            <p:nvSpPr>
              <p:cNvPr id="18444" name="Text Box 14"/>
              <p:cNvSpPr txBox="1">
                <a:spLocks noChangeArrowheads="1"/>
              </p:cNvSpPr>
              <p:nvPr/>
            </p:nvSpPr>
            <p:spPr bwMode="auto">
              <a:xfrm>
                <a:off x="3375" y="1699"/>
                <a:ext cx="5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dirty="0">
                    <a:solidFill>
                      <a:srgbClr val="99284C"/>
                    </a:solidFill>
                    <a:latin typeface="Luxi Sans" charset="0"/>
                  </a:rPr>
                  <a:t>So do I!</a:t>
                </a:r>
              </a:p>
            </p:txBody>
          </p:sp>
          <p:sp>
            <p:nvSpPr>
              <p:cNvPr id="18445" name="Oval 15"/>
              <p:cNvSpPr>
                <a:spLocks noChangeArrowheads="1"/>
              </p:cNvSpPr>
              <p:nvPr/>
            </p:nvSpPr>
            <p:spPr bwMode="auto">
              <a:xfrm>
                <a:off x="3210" y="1600"/>
                <a:ext cx="827" cy="352"/>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18442" name="Oval 16"/>
            <p:cNvSpPr>
              <a:spLocks noChangeArrowheads="1"/>
            </p:cNvSpPr>
            <p:nvPr/>
          </p:nvSpPr>
          <p:spPr bwMode="auto">
            <a:xfrm>
              <a:off x="3940" y="1953"/>
              <a:ext cx="128" cy="69"/>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sp>
          <p:nvSpPr>
            <p:cNvPr id="18443" name="Oval 17"/>
            <p:cNvSpPr>
              <a:spLocks noChangeArrowheads="1"/>
            </p:cNvSpPr>
            <p:nvPr/>
          </p:nvSpPr>
          <p:spPr bwMode="auto">
            <a:xfrm>
              <a:off x="4075" y="2061"/>
              <a:ext cx="91" cy="54"/>
            </a:xfrm>
            <a:prstGeom prst="ellipse">
              <a:avLst/>
            </a:prstGeom>
            <a:noFill/>
            <a:ln w="18360">
              <a:solidFill>
                <a:srgbClr val="2300D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2000"/>
                </a:lnSpc>
                <a:spcBef>
                  <a:spcPts val="2313"/>
                </a:spcBef>
                <a:spcAft>
                  <a:spcPts val="575"/>
                </a:spcAft>
                <a:buClr>
                  <a:srgbClr val="993333"/>
                </a:buClr>
                <a:buSzPct val="45000"/>
                <a:buFont typeface="Wingdings" charset="2"/>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endParaRPr lang="en-US" altLang="en-US" sz="2177">
                <a:solidFill>
                  <a:schemeClr val="bg1"/>
                </a:solidFill>
                <a:latin typeface="Bitstream Vera Serif" charset="0"/>
              </a:endParaRPr>
            </a:p>
          </p:txBody>
        </p:sp>
      </p:grpSp>
      <p:sp>
        <p:nvSpPr>
          <p:cNvPr id="5" name="Title 4"/>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br>
              <a:rPr lang="tr-TR" dirty="0"/>
            </a:br>
            <a:endParaRPr lang="tr-TR" dirty="0"/>
          </a:p>
        </p:txBody>
      </p:sp>
      <p:pic>
        <p:nvPicPr>
          <p:cNvPr id="22" name="Picture 11"/>
          <p:cNvPicPr>
            <a:picLocks noChangeAspect="1" noChangeArrowheads="1"/>
          </p:cNvPicPr>
          <p:nvPr/>
        </p:nvPicPr>
        <p:blipFill>
          <a:blip r:embed="rId4">
            <a:lum bright="22000" contrast="14000"/>
            <a:extLst>
              <a:ext uri="{28A0092B-C50C-407E-A947-70E740481C1C}">
                <a14:useLocalDpi xmlns:a14="http://schemas.microsoft.com/office/drawing/2010/main" val="0"/>
              </a:ext>
            </a:extLst>
          </a:blip>
          <a:srcRect/>
          <a:stretch>
            <a:fillRect/>
          </a:stretch>
        </p:blipFill>
        <p:spPr bwMode="auto">
          <a:xfrm>
            <a:off x="5704786" y="2711527"/>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69287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702721" y="361"/>
            <a:ext cx="7529760" cy="5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algn="ctr" eaLnBrk="1">
              <a:lnSpc>
                <a:spcPct val="96000"/>
              </a:lnSpc>
              <a:spcBef>
                <a:spcPct val="0"/>
              </a:spcBef>
              <a:spcAft>
                <a:spcPct val="0"/>
              </a:spcAft>
              <a:buClr>
                <a:srgbClr val="000000"/>
              </a:buClr>
            </a:pPr>
            <a:endParaRPr lang="en-GB" altLang="en-US" sz="2903" dirty="0">
              <a:solidFill>
                <a:srgbClr val="993333"/>
              </a:solidFill>
              <a:latin typeface="Luxi Sans" charset="0"/>
            </a:endParaRPr>
          </a:p>
        </p:txBody>
      </p:sp>
      <p:sp>
        <p:nvSpPr>
          <p:cNvPr id="20482" name="Text Box 2"/>
          <p:cNvSpPr txBox="1">
            <a:spLocks noChangeArrowheads="1"/>
          </p:cNvSpPr>
          <p:nvPr/>
        </p:nvSpPr>
        <p:spPr bwMode="auto">
          <a:xfrm>
            <a:off x="187201" y="579241"/>
            <a:ext cx="752976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288925" indent="-180975">
              <a:lnSpc>
                <a:spcPct val="92000"/>
              </a:lnSpc>
              <a:spcBef>
                <a:spcPts val="2313"/>
              </a:spcBef>
              <a:spcAft>
                <a:spcPts val="575"/>
              </a:spcAft>
              <a:buClr>
                <a:srgbClr val="993333"/>
              </a:buClr>
              <a:buSzPct val="45000"/>
              <a:buFont typeface="Wingdings" charset="2"/>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400">
                <a:solidFill>
                  <a:srgbClr val="000000"/>
                </a:solidFill>
                <a:latin typeface="Arial" charset="0"/>
                <a:ea typeface="MS Gothic" charset="-128"/>
                <a:cs typeface="MS Gothic" charset="-128"/>
              </a:defRPr>
            </a:lvl1pPr>
            <a:lvl2pPr marL="757238"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288925" algn="l"/>
                <a:tab pos="746125" algn="l"/>
                <a:tab pos="1203325" algn="l"/>
                <a:tab pos="1660525" algn="l"/>
                <a:tab pos="2117725" algn="l"/>
                <a:tab pos="2574925" algn="l"/>
                <a:tab pos="3032125" algn="l"/>
                <a:tab pos="3489325" algn="l"/>
                <a:tab pos="3946525" algn="l"/>
                <a:tab pos="4403725" algn="l"/>
                <a:tab pos="4860925" algn="l"/>
                <a:tab pos="5318125" algn="l"/>
                <a:tab pos="5775325" algn="l"/>
                <a:tab pos="6232525" algn="l"/>
                <a:tab pos="6689725" algn="l"/>
                <a:tab pos="7146925" algn="l"/>
                <a:tab pos="7604125" algn="l"/>
                <a:tab pos="8061325" algn="l"/>
                <a:tab pos="8518525" algn="l"/>
                <a:tab pos="8975725" algn="l"/>
                <a:tab pos="9432925" algn="l"/>
              </a:tabLst>
              <a:defRPr sz="2000">
                <a:solidFill>
                  <a:srgbClr val="000000"/>
                </a:solidFill>
                <a:latin typeface="Arial" charset="0"/>
                <a:ea typeface="MS Gothic" charset="-128"/>
                <a:cs typeface="MS Gothic" charset="-128"/>
              </a:defRPr>
            </a:lvl9pPr>
          </a:lstStyle>
          <a:p>
            <a:pPr eaLnBrk="1">
              <a:lnSpc>
                <a:spcPct val="96000"/>
              </a:lnSpc>
              <a:buFont typeface="Wingdings" charset="2"/>
              <a:buChar char=""/>
            </a:pPr>
            <a:endParaRPr lang="en-GB" altLang="en-US" sz="1633"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480" y="5208413"/>
            <a:ext cx="1405440" cy="13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0484" name="Group 4"/>
          <p:cNvGrpSpPr>
            <a:grpSpLocks/>
          </p:cNvGrpSpPr>
          <p:nvPr/>
        </p:nvGrpSpPr>
        <p:grpSpPr bwMode="auto">
          <a:xfrm>
            <a:off x="3548160" y="2521373"/>
            <a:ext cx="1815840" cy="662400"/>
            <a:chOff x="2409" y="1317"/>
            <a:chExt cx="1261" cy="460"/>
          </a:xfrm>
        </p:grpSpPr>
        <p:sp>
          <p:nvSpPr>
            <p:cNvPr id="10245" name="AutoShape 5"/>
            <p:cNvSpPr>
              <a:spLocks noChangeArrowheads="1"/>
            </p:cNvSpPr>
            <p:nvPr/>
          </p:nvSpPr>
          <p:spPr bwMode="auto">
            <a:xfrm>
              <a:off x="2409" y="1317"/>
              <a:ext cx="1243" cy="461"/>
            </a:xfrm>
            <a:prstGeom prst="roundRect">
              <a:avLst>
                <a:gd name="adj" fmla="val 213"/>
              </a:avLst>
            </a:prstGeom>
            <a:solidFill>
              <a:srgbClr val="B80047"/>
            </a:solidFill>
            <a:ln w="9360">
              <a:solidFill>
                <a:srgbClr val="000000"/>
              </a:solidFill>
              <a:miter lim="800000"/>
              <a:headEnd/>
              <a:tailEnd/>
            </a:ln>
            <a:effectLst>
              <a:outerShdw blurRad="63500" dist="152735" dir="2700000" algn="ctr" rotWithShape="0">
                <a:srgbClr val="000000">
                  <a:alpha val="74997"/>
                </a:srgbClr>
              </a:outerShdw>
            </a:effectLst>
          </p:spPr>
          <p:txBody>
            <a:bodyPr wrap="none" anchor="ctr"/>
            <a:lstStyle/>
            <a:p>
              <a:pPr eaLnBrk="1">
                <a:lnSpc>
                  <a:spcPct val="96000"/>
                </a:lnSpc>
                <a:buClr>
                  <a:srgbClr val="000000"/>
                </a:buClr>
                <a:buSzPct val="45000"/>
                <a:buFont typeface="Wingdings" charset="2"/>
                <a:buNone/>
              </a:pPr>
              <a:endParaRPr lang="en-US" altLang="en-US" sz="2177"/>
            </a:p>
          </p:txBody>
        </p:sp>
        <p:sp>
          <p:nvSpPr>
            <p:cNvPr id="20496" name="Text Box 6"/>
            <p:cNvSpPr txBox="1">
              <a:spLocks noChangeArrowheads="1"/>
            </p:cNvSpPr>
            <p:nvPr/>
          </p:nvSpPr>
          <p:spPr bwMode="auto">
            <a:xfrm>
              <a:off x="2469" y="1462"/>
              <a:ext cx="1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latin typeface="Luxi Sans" charset="0"/>
                </a:rPr>
                <a:t>Kernel Scheduler</a:t>
              </a:r>
            </a:p>
          </p:txBody>
        </p:sp>
      </p:grpSp>
      <p:sp>
        <p:nvSpPr>
          <p:cNvPr id="20485" name="Freeform 7"/>
          <p:cNvSpPr>
            <a:spLocks/>
          </p:cNvSpPr>
          <p:nvPr/>
        </p:nvSpPr>
        <p:spPr bwMode="auto">
          <a:xfrm>
            <a:off x="2387520" y="2820893"/>
            <a:ext cx="1107360" cy="1440"/>
          </a:xfrm>
          <a:custGeom>
            <a:avLst/>
            <a:gdLst>
              <a:gd name="T0" fmla="*/ 0 w 3390"/>
              <a:gd name="T1" fmla="*/ 0 h 1"/>
              <a:gd name="T2" fmla="*/ 2147483646 w 3390"/>
              <a:gd name="T3" fmla="*/ 0 h 1"/>
              <a:gd name="T4" fmla="*/ 0 60000 65536"/>
              <a:gd name="T5" fmla="*/ 0 60000 65536"/>
              <a:gd name="T6" fmla="*/ 0 w 3390"/>
              <a:gd name="T7" fmla="*/ 0 h 1"/>
              <a:gd name="T8" fmla="*/ 3390 w 3390"/>
              <a:gd name="T9" fmla="*/ 1 h 1"/>
            </a:gdLst>
            <a:ahLst/>
            <a:cxnLst>
              <a:cxn ang="T4">
                <a:pos x="T0" y="T1"/>
              </a:cxn>
              <a:cxn ang="T5">
                <a:pos x="T2" y="T3"/>
              </a:cxn>
            </a:cxnLst>
            <a:rect l="T6" t="T7" r="T8" b="T9"/>
            <a:pathLst>
              <a:path w="3390" h="1">
                <a:moveTo>
                  <a:pt x="0" y="0"/>
                </a:moveTo>
                <a:lnTo>
                  <a:pt x="3389"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6" name="Freeform 8"/>
          <p:cNvSpPr>
            <a:spLocks/>
          </p:cNvSpPr>
          <p:nvPr/>
        </p:nvSpPr>
        <p:spPr bwMode="auto">
          <a:xfrm>
            <a:off x="5451840" y="2799293"/>
            <a:ext cx="1353600" cy="1440"/>
          </a:xfrm>
          <a:custGeom>
            <a:avLst/>
            <a:gdLst>
              <a:gd name="T0" fmla="*/ 2147483646 w 4147"/>
              <a:gd name="T1" fmla="*/ 0 h 1"/>
              <a:gd name="T2" fmla="*/ 0 w 4147"/>
              <a:gd name="T3" fmla="*/ 0 h 1"/>
              <a:gd name="T4" fmla="*/ 0 60000 65536"/>
              <a:gd name="T5" fmla="*/ 0 60000 65536"/>
              <a:gd name="T6" fmla="*/ 0 w 4147"/>
              <a:gd name="T7" fmla="*/ 0 h 1"/>
              <a:gd name="T8" fmla="*/ 4147 w 4147"/>
              <a:gd name="T9" fmla="*/ 1 h 1"/>
            </a:gdLst>
            <a:ahLst/>
            <a:cxnLst>
              <a:cxn ang="T4">
                <a:pos x="T0" y="T1"/>
              </a:cxn>
              <a:cxn ang="T5">
                <a:pos x="T2" y="T3"/>
              </a:cxn>
            </a:cxnLst>
            <a:rect l="T6" t="T7" r="T8" b="T9"/>
            <a:pathLst>
              <a:path w="4147" h="1">
                <a:moveTo>
                  <a:pt x="4146" y="0"/>
                </a:moveTo>
                <a:lnTo>
                  <a:pt x="0" y="0"/>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sp>
        <p:nvSpPr>
          <p:cNvPr id="20487" name="Text Box 9"/>
          <p:cNvSpPr txBox="1">
            <a:spLocks noChangeArrowheads="1"/>
          </p:cNvSpPr>
          <p:nvPr/>
        </p:nvSpPr>
        <p:spPr bwMode="auto">
          <a:xfrm>
            <a:off x="7259040" y="4593532"/>
            <a:ext cx="1884960" cy="50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633">
                <a:solidFill>
                  <a:srgbClr val="99284C"/>
                </a:solidFill>
                <a:latin typeface="Luxi Sans" charset="0"/>
              </a:rPr>
              <a:t>Timeslice on</a:t>
            </a:r>
          </a:p>
          <a:p>
            <a:pPr eaLnBrk="1">
              <a:lnSpc>
                <a:spcPct val="96000"/>
              </a:lnSpc>
              <a:spcBef>
                <a:spcPct val="0"/>
              </a:spcBef>
              <a:spcAft>
                <a:spcPct val="0"/>
              </a:spcAft>
              <a:buClr>
                <a:srgbClr val="000000"/>
              </a:buClr>
            </a:pPr>
            <a:r>
              <a:rPr lang="en-GB" altLang="en-US" sz="1633">
                <a:solidFill>
                  <a:srgbClr val="99284C"/>
                </a:solidFill>
                <a:latin typeface="Luxi Sans" charset="0"/>
              </a:rPr>
              <a:t>single CPU system</a:t>
            </a:r>
          </a:p>
        </p:txBody>
      </p:sp>
      <p:pic>
        <p:nvPicPr>
          <p:cNvPr id="2048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520" y="1930973"/>
            <a:ext cx="2193120" cy="22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489" name="Picture 11"/>
          <p:cNvPicPr>
            <a:picLocks noChangeAspect="1" noChangeArrowheads="1"/>
          </p:cNvPicPr>
          <p:nvPr/>
        </p:nvPicPr>
        <p:blipFill>
          <a:blip r:embed="rId5">
            <a:lum bright="22000" contrast="14000"/>
            <a:extLst>
              <a:ext uri="{28A0092B-C50C-407E-A947-70E740481C1C}">
                <a14:useLocalDpi xmlns:a14="http://schemas.microsoft.com/office/drawing/2010/main" val="0"/>
              </a:ext>
            </a:extLst>
          </a:blip>
          <a:srcRect/>
          <a:stretch>
            <a:fillRect/>
          </a:stretch>
        </p:blipFill>
        <p:spPr bwMode="auto">
          <a:xfrm>
            <a:off x="6204960" y="2280893"/>
            <a:ext cx="2878560" cy="12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0" name="Freeform 12"/>
          <p:cNvSpPr>
            <a:spLocks/>
          </p:cNvSpPr>
          <p:nvPr/>
        </p:nvSpPr>
        <p:spPr bwMode="auto">
          <a:xfrm>
            <a:off x="4410720" y="3186653"/>
            <a:ext cx="1440" cy="1455840"/>
          </a:xfrm>
          <a:custGeom>
            <a:avLst/>
            <a:gdLst>
              <a:gd name="T0" fmla="*/ 0 w 1"/>
              <a:gd name="T1" fmla="*/ 0 h 4460"/>
              <a:gd name="T2" fmla="*/ 0 w 1"/>
              <a:gd name="T3" fmla="*/ 2147483646 h 4460"/>
              <a:gd name="T4" fmla="*/ 0 60000 65536"/>
              <a:gd name="T5" fmla="*/ 0 60000 65536"/>
              <a:gd name="T6" fmla="*/ 0 w 1"/>
              <a:gd name="T7" fmla="*/ 0 h 4460"/>
              <a:gd name="T8" fmla="*/ 1 w 1"/>
              <a:gd name="T9" fmla="*/ 4460 h 4460"/>
            </a:gdLst>
            <a:ahLst/>
            <a:cxnLst>
              <a:cxn ang="T4">
                <a:pos x="T0" y="T1"/>
              </a:cxn>
              <a:cxn ang="T5">
                <a:pos x="T2" y="T3"/>
              </a:cxn>
            </a:cxnLst>
            <a:rect l="T6" t="T7" r="T8" b="T9"/>
            <a:pathLst>
              <a:path w="1" h="4460">
                <a:moveTo>
                  <a:pt x="0" y="0"/>
                </a:moveTo>
                <a:lnTo>
                  <a:pt x="0" y="4459"/>
                </a:lnTo>
              </a:path>
            </a:pathLst>
          </a:custGeom>
          <a:noFill/>
          <a:ln w="54720">
            <a:solidFill>
              <a:srgbClr val="2300D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tr-TR" sz="2177"/>
          </a:p>
        </p:txBody>
      </p:sp>
      <p:grpSp>
        <p:nvGrpSpPr>
          <p:cNvPr id="20491" name="Group 13"/>
          <p:cNvGrpSpPr>
            <a:grpSpLocks/>
          </p:cNvGrpSpPr>
          <p:nvPr/>
        </p:nvGrpSpPr>
        <p:grpSpPr bwMode="auto">
          <a:xfrm>
            <a:off x="1797120" y="4669853"/>
            <a:ext cx="4605120" cy="1686240"/>
            <a:chOff x="1193" y="2809"/>
            <a:chExt cx="3198" cy="1171"/>
          </a:xfrm>
        </p:grpSpPr>
        <p:pic>
          <p:nvPicPr>
            <p:cNvPr id="2049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3" y="2809"/>
              <a:ext cx="3199"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93" name="Text Box 15"/>
            <p:cNvSpPr txBox="1">
              <a:spLocks noChangeArrowheads="1"/>
            </p:cNvSpPr>
            <p:nvPr/>
          </p:nvSpPr>
          <p:spPr bwMode="auto">
            <a:xfrm>
              <a:off x="1274" y="3833"/>
              <a:ext cx="29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a:lnSpc>
                  <a:spcPct val="92000"/>
                </a:lnSpc>
                <a:spcBef>
                  <a:spcPts val="2313"/>
                </a:spcBef>
                <a:spcAft>
                  <a:spcPts val="575"/>
                </a:spcAft>
                <a:buClr>
                  <a:srgbClr val="993333"/>
                </a:buClr>
                <a:buSzPct val="45000"/>
                <a:buFont typeface="Wingdings" charset="2"/>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Gothic" charset="-128"/>
                  <a:cs typeface="MS Gothic" charset="-128"/>
                </a:defRPr>
              </a:lvl1pPr>
              <a:lvl2pPr marL="37931725" indent="-3747452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2pPr>
              <a:lvl3pPr marL="12604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i="1">
                  <a:solidFill>
                    <a:srgbClr val="2300DC"/>
                  </a:solidFill>
                  <a:latin typeface="Arial" charset="0"/>
                  <a:ea typeface="MS Gothic" charset="-128"/>
                  <a:cs typeface="MS Gothic" charset="-128"/>
                </a:defRPr>
              </a:lvl3pPr>
              <a:lvl4pPr marL="1692275" indent="-180975">
                <a:lnSpc>
                  <a:spcPct val="92000"/>
                </a:lnSpc>
                <a:spcAft>
                  <a:spcPts val="575"/>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 Gothic" charset="-128"/>
                  <a:cs typeface="MS Gothic" charset="-128"/>
                </a:defRPr>
              </a:lvl4pPr>
              <a:lvl5pPr marL="2124075" indent="-180975">
                <a:lnSpc>
                  <a:spcPct val="92000"/>
                </a:lnSpc>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5pPr>
              <a:lvl6pPr marL="25812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6pPr>
              <a:lvl7pPr marL="30384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7pPr>
              <a:lvl8pPr marL="34956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8pPr>
              <a:lvl9pPr marL="3952875" indent="-180975" defTabSz="457200" eaLnBrk="0" fontAlgn="base" hangingPunct="0">
                <a:lnSpc>
                  <a:spcPct val="92000"/>
                </a:lnSpc>
                <a:spcBef>
                  <a:spcPct val="0"/>
                </a:spcBef>
                <a:spcAft>
                  <a:spcPts val="288"/>
                </a:spcAft>
                <a:buClr>
                  <a:srgbClr val="993333"/>
                </a:buClr>
                <a:buSzPct val="45000"/>
                <a:buFont typeface="Wingdings"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Gothic" charset="-128"/>
                  <a:cs typeface="MS Gothic" charset="-128"/>
                </a:defRPr>
              </a:lvl9pPr>
            </a:lstStyle>
            <a:p>
              <a:pPr eaLnBrk="1">
                <a:lnSpc>
                  <a:spcPct val="96000"/>
                </a:lnSpc>
                <a:spcBef>
                  <a:spcPct val="0"/>
                </a:spcBef>
                <a:spcAft>
                  <a:spcPct val="0"/>
                </a:spcAft>
                <a:buClr>
                  <a:srgbClr val="000000"/>
                </a:buClr>
              </a:pPr>
              <a:r>
                <a:rPr lang="en-GB" altLang="en-US" sz="1451" i="1">
                  <a:latin typeface="Lucidasans" charset="0"/>
                </a:rPr>
                <a:t>time</a:t>
              </a:r>
            </a:p>
          </p:txBody>
        </p:sp>
        <p:sp>
          <p:nvSpPr>
            <p:cNvPr id="20494" name="Line 16"/>
            <p:cNvSpPr>
              <a:spLocks noChangeShapeType="1"/>
            </p:cNvSpPr>
            <p:nvPr/>
          </p:nvSpPr>
          <p:spPr bwMode="auto">
            <a:xfrm>
              <a:off x="1663" y="3919"/>
              <a:ext cx="1854"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sz="2177"/>
            </a:p>
          </p:txBody>
        </p:sp>
      </p:grpSp>
      <p:sp>
        <p:nvSpPr>
          <p:cNvPr id="2" name="Title 1"/>
          <p:cNvSpPr>
            <a:spLocks noGrp="1"/>
          </p:cNvSpPr>
          <p:nvPr>
            <p:ph type="title"/>
          </p:nvPr>
        </p:nvSpPr>
        <p:spPr/>
        <p:txBody>
          <a:bodyPr/>
          <a:lstStyle/>
          <a:p>
            <a:r>
              <a:rPr lang="tr-TR" dirty="0" err="1"/>
              <a:t>One</a:t>
            </a:r>
            <a:r>
              <a:rPr lang="tr-TR" dirty="0"/>
              <a:t> OS </a:t>
            </a:r>
            <a:r>
              <a:rPr lang="tr-TR" dirty="0" err="1"/>
              <a:t>Function</a:t>
            </a:r>
            <a:r>
              <a:rPr lang="tr-TR" dirty="0"/>
              <a:t>: </a:t>
            </a:r>
            <a:r>
              <a:rPr lang="tr-TR" dirty="0" err="1"/>
              <a:t>Concurrency</a:t>
            </a:r>
            <a:br>
              <a:rPr lang="tr-TR" dirty="0"/>
            </a:br>
            <a:endParaRPr lang="tr-TR" dirty="0"/>
          </a:p>
        </p:txBody>
      </p:sp>
      <p:sp>
        <p:nvSpPr>
          <p:cNvPr id="3" name="Content Placeholder 2"/>
          <p:cNvSpPr>
            <a:spLocks noGrp="1"/>
          </p:cNvSpPr>
          <p:nvPr>
            <p:ph idx="1"/>
          </p:nvPr>
        </p:nvSpPr>
        <p:spPr>
          <a:xfrm>
            <a:off x="291187" y="1006449"/>
            <a:ext cx="7896225" cy="1128047"/>
          </a:xfrm>
        </p:spPr>
        <p:txBody>
          <a:bodyPr/>
          <a:lstStyle/>
          <a:p>
            <a:pPr>
              <a:lnSpc>
                <a:spcPct val="96000"/>
              </a:lnSpc>
              <a:buFont typeface="Wingdings" charset="2"/>
              <a:buChar char=""/>
            </a:pPr>
            <a:r>
              <a:rPr lang="en-GB" altLang="en-US" sz="2177" dirty="0"/>
              <a:t>The OS </a:t>
            </a:r>
            <a:r>
              <a:rPr lang="en-GB" altLang="en-US" sz="2177" i="1" dirty="0" err="1">
                <a:solidFill>
                  <a:srgbClr val="2323DC"/>
                </a:solidFill>
              </a:rPr>
              <a:t>timeslices</a:t>
            </a:r>
            <a:r>
              <a:rPr lang="en-GB" altLang="en-US" sz="2177" dirty="0"/>
              <a:t> each application on a single CPU</a:t>
            </a:r>
          </a:p>
          <a:p>
            <a:pPr lvl="1">
              <a:lnSpc>
                <a:spcPct val="96000"/>
              </a:lnSpc>
            </a:pPr>
            <a:r>
              <a:rPr lang="en-GB" altLang="en-US" sz="1633" dirty="0"/>
              <a:t>Switches between applications extremely rapidly, i.e., 100 times/sec</a:t>
            </a:r>
          </a:p>
          <a:p>
            <a:endParaRPr lang="tr-TR" dirty="0"/>
          </a:p>
        </p:txBody>
      </p:sp>
    </p:spTree>
    <p:extLst>
      <p:ext uri="{BB962C8B-B14F-4D97-AF65-F5344CB8AC3E}">
        <p14:creationId xmlns:p14="http://schemas.microsoft.com/office/powerpoint/2010/main" val="54287895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arrow" w="med" len="med"/>
        </a:ln>
        <a:effectLst/>
      </a:spPr>
      <a:bodyPr rtlCol="0" anchor="ctr"/>
      <a:lstStyle>
        <a:defPPr algn="ctr">
          <a:defRPr/>
        </a:defPPr>
      </a:lstStyle>
    </a:spDef>
    <a:lnDef>
      <a:spPr bwMode="auto">
        <a:noFill/>
        <a:ln w="25400"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2777</TotalTime>
  <Words>1855</Words>
  <Application>Microsoft Macintosh PowerPoint</Application>
  <PresentationFormat>On-screen Show (4:3)</PresentationFormat>
  <Paragraphs>298</Paragraphs>
  <Slides>28</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Arial Narrow</vt:lpstr>
      <vt:lpstr>Bitstream Vera Serif</vt:lpstr>
      <vt:lpstr>Calibri</vt:lpstr>
      <vt:lpstr>Courier New</vt:lpstr>
      <vt:lpstr>Lucidasans</vt:lpstr>
      <vt:lpstr>Luxi Sans</vt:lpstr>
      <vt:lpstr>Times New Roman</vt:lpstr>
      <vt:lpstr>Wingdings</vt:lpstr>
      <vt:lpstr>Wingdings 2</vt:lpstr>
      <vt:lpstr>template2007</vt:lpstr>
      <vt:lpstr>CENG334  Introduction to Operating Systems  Section 1 </vt:lpstr>
      <vt:lpstr>What is The Matrix? (also known as OS among students)</vt:lpstr>
      <vt:lpstr>Are you ready?</vt:lpstr>
      <vt:lpstr>Let’s get started!</vt:lpstr>
      <vt:lpstr>Welcome to CENG334!</vt:lpstr>
      <vt:lpstr>What’s an Operating System?</vt:lpstr>
      <vt:lpstr>What’s an Operating System?</vt:lpstr>
      <vt:lpstr>One OS Function: Concurrency </vt:lpstr>
      <vt:lpstr>One OS Function: Concurrency </vt:lpstr>
      <vt:lpstr>Another OS Function: Virtual Memory </vt:lpstr>
      <vt:lpstr>More OS Functions</vt:lpstr>
      <vt:lpstr>Why bother with an OS?</vt:lpstr>
      <vt:lpstr>Why study operating systems?</vt:lpstr>
      <vt:lpstr>Major OS Design Issues</vt:lpstr>
      <vt:lpstr>More OS Design Issues</vt:lpstr>
      <vt:lpstr>Teaching staff</vt:lpstr>
      <vt:lpstr>Textbook</vt:lpstr>
      <vt:lpstr>Videos and other resources</vt:lpstr>
      <vt:lpstr>Grading</vt:lpstr>
      <vt:lpstr>Assignments -  To be decided</vt:lpstr>
      <vt:lpstr>Policies</vt:lpstr>
      <vt:lpstr>Cheating</vt:lpstr>
      <vt:lpstr>Cheating: Caught and punished</vt:lpstr>
      <vt:lpstr>Web page/communication</vt:lpstr>
      <vt:lpstr>Course conduct -  Sections</vt:lpstr>
      <vt:lpstr>Web surfing homework for next lecture..</vt:lpstr>
      <vt:lpstr>Movie suggestion</vt:lpstr>
      <vt:lpstr>Quiz policy – Section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Inter-Process Communication: Intro + Pipes</dc:title>
  <cp:lastModifiedBy>Erol Sahin</cp:lastModifiedBy>
  <cp:revision>109</cp:revision>
  <dcterms:modified xsi:type="dcterms:W3CDTF">2022-03-10T07:42:18Z</dcterms:modified>
</cp:coreProperties>
</file>