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8" r:id="rId4"/>
    <p:sldId id="259" r:id="rId5"/>
    <p:sldId id="273" r:id="rId6"/>
    <p:sldId id="270" r:id="rId7"/>
    <p:sldId id="277" r:id="rId8"/>
    <p:sldId id="260" r:id="rId9"/>
    <p:sldId id="276" r:id="rId10"/>
    <p:sldId id="271" r:id="rId11"/>
    <p:sldId id="274" r:id="rId12"/>
    <p:sldId id="263" r:id="rId13"/>
    <p:sldId id="264" r:id="rId14"/>
    <p:sldId id="262" r:id="rId15"/>
    <p:sldId id="266" r:id="rId16"/>
    <p:sldId id="275" r:id="rId17"/>
    <p:sldId id="280" r:id="rId18"/>
    <p:sldId id="282" r:id="rId19"/>
    <p:sldId id="281" r:id="rId20"/>
    <p:sldId id="279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934"/>
  </p:normalViewPr>
  <p:slideViewPr>
    <p:cSldViewPr snapToGrid="0">
      <p:cViewPr varScale="1">
        <p:scale>
          <a:sx n="110" d="100"/>
          <a:sy n="110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4071D-A2F8-1E43-9EE2-D7DA6480CD95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49A5-A4F7-BF40-841C-4F720E37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37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925F6-E7D9-3F49-815B-AC30AC063FEE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965C-DAFB-794A-9C71-4AEA124C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0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965C-DAFB-794A-9C71-4AEA124C86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4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965C-DAFB-794A-9C71-4AEA124C86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965C-DAFB-794A-9C71-4AEA124C86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965C-DAFB-794A-9C71-4AEA124C86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96FC-6115-014F-A302-401B09341059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1C16-D9DA-1644-9EA6-EB2311202186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4630-2268-E146-B3DA-FFE563BB8A2B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103-AF05-4746-9DBC-206BE395F41C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3C9-3B5F-9040-BCB9-EC5C2B10C370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8068-980B-AA43-B8F5-85823FFC3503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197-28D0-D24E-98F7-DA2C89D06AFD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C2C3-E3FD-6548-803D-641FA5647860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B2-4DE4-CE4C-9EFA-2D8592BDD497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35E3-5134-C04F-88FB-52A8C6126E9B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8AF-4FF2-DB4C-AE7C-AEF58D092ABA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B07-5B8D-5647-A1AB-C57B1C5F9149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2623-FC29-AC47-A022-01816217A376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825-5F2A-2947-9E1B-7EFB0325635A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7073-B563-D641-8FCE-6908FF795DB9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95B0-C294-2848-BAAD-6CB2A1487B73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A956-0982-6C48-9567-671220C23774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0A3BDB-27C1-224B-98C9-58356ABD4195}" type="datetime1">
              <a:rPr lang="tr-TR" smtClean="0"/>
              <a:t>6.04.2017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file://localhost/Users/engin/Desktop/neuralNetworks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file://localhost/Users/engin/Desktop/dynamicHypernetwork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file://localhost/Users/engin/Desktop/Screen%20Shot%202017-04-06%20at%2013.10.25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file://localhost/Users/engin/Desktop/HyperRNN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engin/Desktop/Screen%20Shot%202017-04-06%20at%2013.13.18.png" TargetMode="External"/><Relationship Id="rId4" Type="http://schemas.openxmlformats.org/officeDocument/2006/relationships/image" Target="../media/image21.png"/><Relationship Id="rId5" Type="http://schemas.openxmlformats.org/officeDocument/2006/relationships/image" Target="file://localhost/Users/engin/Desktop/Screen%20Shot%202017-04-06%20at%2013.15.39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engin/Desktop/Screen%20Shot%202017-04-06%20at%2013.16.38.png" TargetMode="External"/><Relationship Id="rId4" Type="http://schemas.openxmlformats.org/officeDocument/2006/relationships/image" Target="../media/image23.png"/><Relationship Id="rId5" Type="http://schemas.openxmlformats.org/officeDocument/2006/relationships/image" Target="file://localhost/Users/engin/Desktop/Screen%20Shot%202017-04-06%20at%2013.17.26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engin/Desktop/Screen%20Shot%202017-04-06%20at%2013.28.49.png" TargetMode="External"/><Relationship Id="rId4" Type="http://schemas.openxmlformats.org/officeDocument/2006/relationships/image" Target="../media/image26.png"/><Relationship Id="rId5" Type="http://schemas.openxmlformats.org/officeDocument/2006/relationships/image" Target="file://localhost/Users/engin/Desktop/Screen%20Shot%202017-04-06%20at%2013.29.17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file://localhost/Users/engin/Desktop/NEAT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file://localhost/Users/engin/Desktop/NEAT-2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file://localhost/Users/engin/Desktop/CPPN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file://localhost/Users/engin/Desktop/cppnImage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file://localhost/Users/engin/Desktop/hyperNEAT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file://localhost/Users/engin/Desktop/dppnTrainer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HyperNetworks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Engın</a:t>
            </a:r>
            <a:r>
              <a:rPr lang="en-US" dirty="0" smtClean="0"/>
              <a:t> </a:t>
            </a:r>
            <a:r>
              <a:rPr lang="en-US" dirty="0" err="1" smtClean="0"/>
              <a:t>denız</a:t>
            </a:r>
            <a:r>
              <a:rPr lang="en-US" dirty="0" smtClean="0"/>
              <a:t> </a:t>
            </a:r>
            <a:r>
              <a:rPr lang="en-US" dirty="0" err="1" smtClean="0"/>
              <a:t>usta</a:t>
            </a:r>
            <a:endParaRPr lang="en-US" dirty="0" smtClean="0"/>
          </a:p>
          <a:p>
            <a:r>
              <a:rPr lang="en-US" dirty="0" smtClean="0"/>
              <a:t>1819630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Compressed Weight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38630"/>
            <a:ext cx="575468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Genes: Fourier </a:t>
            </a:r>
            <a:r>
              <a:rPr lang="en-US" sz="2400" dirty="0"/>
              <a:t>series coefficients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Weight Matrix : Inverse Fourier-type Transform of Genes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Discrete Cosine Transform:</a:t>
            </a:r>
            <a:br>
              <a:rPr lang="en-US" sz="2400" dirty="0" smtClean="0"/>
            </a:br>
            <a:r>
              <a:rPr lang="en-US" sz="2400" dirty="0" smtClean="0"/>
              <a:t>Just </a:t>
            </a:r>
            <a:r>
              <a:rPr lang="en-US" sz="2400" dirty="0" smtClean="0"/>
              <a:t>like JPEG Compression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75" y="2038630"/>
            <a:ext cx="4429125" cy="2657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2901" y="6419493"/>
            <a:ext cx="857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</a:t>
            </a:r>
            <a:r>
              <a:rPr lang="en-US" sz="1200" dirty="0"/>
              <a:t>: Evolving Neural Networks in Compressed Weight Space </a:t>
            </a:r>
            <a:r>
              <a:rPr lang="en-US" sz="1200" dirty="0" smtClean="0"/>
              <a:t>(</a:t>
            </a:r>
            <a:r>
              <a:rPr lang="en-US" sz="1200" dirty="0" err="1" smtClean="0"/>
              <a:t>Koutnik</a:t>
            </a:r>
            <a:r>
              <a:rPr lang="en-US" sz="1200" dirty="0" smtClean="0"/>
              <a:t> et al, 2016)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92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34" y="1535691"/>
            <a:ext cx="7632006" cy="50698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 err="1" smtClean="0"/>
              <a:t>HyperNetworks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34" y="1685933"/>
            <a:ext cx="10033705" cy="47624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 err="1" smtClean="0"/>
              <a:t>HyperNetworks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45" y="1497128"/>
            <a:ext cx="7240189" cy="5040639"/>
          </a:xfrm>
        </p:spPr>
      </p:pic>
    </p:spTree>
    <p:extLst>
      <p:ext uri="{BB962C8B-B14F-4D97-AF65-F5344CB8AC3E}">
        <p14:creationId xmlns:p14="http://schemas.microsoft.com/office/powerpoint/2010/main" val="16394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- </a:t>
            </a:r>
            <a:r>
              <a:rPr lang="en-US" dirty="0" smtClean="0"/>
              <a:t>Static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17" y="1171575"/>
            <a:ext cx="3323835" cy="53033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6112" y="1853248"/>
            <a:ext cx="601310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smtClean="0"/>
              <a:t>Reducing number of parameters by factorization</a:t>
            </a:r>
          </a:p>
          <a:p>
            <a:r>
              <a:rPr lang="en-US" sz="2400" dirty="0" smtClean="0"/>
              <a:t>Accuracy vs Parameters tradeoff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1103" y="6474941"/>
            <a:ext cx="3371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Source: </a:t>
            </a:r>
            <a:r>
              <a:rPr lang="en-US" sz="1200" dirty="0" err="1" smtClean="0"/>
              <a:t>Hypernetworks</a:t>
            </a:r>
            <a:r>
              <a:rPr lang="en-US" sz="1200" dirty="0" smtClean="0"/>
              <a:t> (Mike Brodie, 2016)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00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</a:t>
            </a:r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90" y="2492024"/>
            <a:ext cx="8947150" cy="3154944"/>
          </a:xfrm>
        </p:spPr>
      </p:pic>
    </p:spTree>
    <p:extLst>
      <p:ext uri="{BB962C8B-B14F-4D97-AF65-F5344CB8AC3E}">
        <p14:creationId xmlns:p14="http://schemas.microsoft.com/office/powerpoint/2010/main" val="19384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Dynamic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086188"/>
            <a:ext cx="8947150" cy="41286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Dynamic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66832"/>
            <a:ext cx="8947150" cy="222740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6" y="4002579"/>
            <a:ext cx="60071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Dynamic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39" y="1617591"/>
            <a:ext cx="6413500" cy="1524000"/>
          </a:xfrm>
        </p:spPr>
      </p:pic>
      <p:sp>
        <p:nvSpPr>
          <p:cNvPr id="6" name="TextBox 5"/>
          <p:cNvSpPr txBox="1"/>
          <p:nvPr/>
        </p:nvSpPr>
        <p:spPr>
          <a:xfrm>
            <a:off x="646111" y="1622415"/>
            <a:ext cx="44021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Memory Problems!</a:t>
            </a:r>
          </a:p>
          <a:p>
            <a:endParaRPr lang="en-US" sz="2400" dirty="0"/>
          </a:p>
          <a:p>
            <a:r>
              <a:rPr lang="en-US" sz="2400" dirty="0" smtClean="0"/>
              <a:t>Solution?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 Linear Scaling of the Matrix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39" y="4306464"/>
            <a:ext cx="7747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- Static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34" y="1620456"/>
            <a:ext cx="7326372" cy="47321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146" y="1459709"/>
            <a:ext cx="8946541" cy="5213096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Background</a:t>
            </a:r>
          </a:p>
          <a:p>
            <a:pPr lvl="1"/>
            <a:r>
              <a:rPr lang="en-US" sz="2200" dirty="0" smtClean="0"/>
              <a:t>Evolving Neural Networks: NEAT and </a:t>
            </a:r>
            <a:r>
              <a:rPr lang="en-US" sz="2200" dirty="0" err="1" smtClean="0"/>
              <a:t>HyperNEAT</a:t>
            </a:r>
            <a:endParaRPr lang="en-US" sz="2200" dirty="0" smtClean="0"/>
          </a:p>
          <a:p>
            <a:pPr lvl="1"/>
            <a:r>
              <a:rPr lang="en-US" sz="2200" dirty="0" smtClean="0"/>
              <a:t>Pattern Producing: CPPN and DPPN</a:t>
            </a:r>
          </a:p>
          <a:p>
            <a:pPr lvl="1"/>
            <a:r>
              <a:rPr lang="en-US" sz="2200" dirty="0" smtClean="0"/>
              <a:t>Compression Weight Search</a:t>
            </a:r>
          </a:p>
          <a:p>
            <a:r>
              <a:rPr lang="en-US" sz="2400" dirty="0" smtClean="0"/>
              <a:t>General Approach of </a:t>
            </a:r>
            <a:r>
              <a:rPr lang="en-US" sz="2400" dirty="0" err="1" smtClean="0"/>
              <a:t>HyperNetworks</a:t>
            </a:r>
            <a:endParaRPr lang="en-US" sz="2400" dirty="0" smtClean="0"/>
          </a:p>
          <a:p>
            <a:pPr lvl="1"/>
            <a:r>
              <a:rPr lang="en-US" sz="2200" dirty="0" smtClean="0"/>
              <a:t>Static vs Dynamic</a:t>
            </a:r>
          </a:p>
          <a:p>
            <a:r>
              <a:rPr lang="en-US" sz="2400" dirty="0" smtClean="0"/>
              <a:t>Implementation</a:t>
            </a:r>
          </a:p>
          <a:p>
            <a:r>
              <a:rPr lang="en-US" sz="2400" dirty="0" smtClean="0"/>
              <a:t>Experiments</a:t>
            </a:r>
          </a:p>
          <a:p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- Dynamic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765"/>
            <a:ext cx="5832868" cy="41957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97" y="4540009"/>
            <a:ext cx="5804019" cy="1650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6997" y="2780681"/>
            <a:ext cx="4598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Bits per Character: Similar to average cross entropy</a:t>
            </a:r>
          </a:p>
          <a:p>
            <a:endParaRPr lang="en-US" sz="2400" dirty="0"/>
          </a:p>
          <a:p>
            <a:r>
              <a:rPr lang="en-US" sz="2400" dirty="0" smtClean="0"/>
              <a:t>Lower == Better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52756" y="6368181"/>
            <a:ext cx="857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/>
              <a:t>Generating Sequences With Recurrent Neural </a:t>
            </a:r>
            <a:r>
              <a:rPr lang="en-US" sz="1200" dirty="0" smtClean="0"/>
              <a:t>Networks (</a:t>
            </a:r>
            <a:r>
              <a:rPr lang="en-US" sz="1200" dirty="0" smtClean="0"/>
              <a:t>Graves, 2013)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5867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CNN’s, with a tradeoff of accuracy, parameter count can be reduced drastically.</a:t>
            </a:r>
          </a:p>
          <a:p>
            <a:endParaRPr lang="en-US" dirty="0"/>
          </a:p>
          <a:p>
            <a:r>
              <a:rPr lang="en-US" dirty="0" smtClean="0"/>
              <a:t>For RNN’s, “generating the generative model” is very powerful, and beats previous records in character-level prediction datasets.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16236"/>
            <a:ext cx="10544628" cy="3829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111" y="1547841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ICLR 2017 Review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37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NEAT: </a:t>
            </a:r>
            <a:r>
              <a:rPr lang="en-US" dirty="0" err="1"/>
              <a:t>NeuroEvolution</a:t>
            </a:r>
            <a:r>
              <a:rPr lang="en-US" dirty="0"/>
              <a:t> of Augmenting Topologies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27" y="2198155"/>
            <a:ext cx="8358158" cy="41957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2227" y="6461825"/>
            <a:ext cx="835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Source: Evolving </a:t>
            </a:r>
            <a:r>
              <a:rPr lang="en-US" sz="1200" dirty="0"/>
              <a:t>Neural Networks through Augmenting Topologies </a:t>
            </a:r>
            <a:r>
              <a:rPr lang="en-US" sz="1200" dirty="0" smtClean="0"/>
              <a:t>(Stanley, 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11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NEAT: </a:t>
            </a:r>
            <a:r>
              <a:rPr lang="en-US" dirty="0" err="1"/>
              <a:t>NeuroEvolution</a:t>
            </a:r>
            <a:r>
              <a:rPr lang="en-US" dirty="0"/>
              <a:t> of Augmenting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12" y="1848445"/>
            <a:ext cx="6171497" cy="4737359"/>
          </a:xfrm>
        </p:spPr>
      </p:pic>
      <p:sp>
        <p:nvSpPr>
          <p:cNvPr id="11" name="TextBox 10"/>
          <p:cNvSpPr txBox="1"/>
          <p:nvPr/>
        </p:nvSpPr>
        <p:spPr>
          <a:xfrm>
            <a:off x="6474707" y="6581001"/>
            <a:ext cx="54361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Efficient Evolution of Neural Network Topologies (Stanley, </a:t>
            </a:r>
            <a:r>
              <a:rPr lang="en-US" sz="1200" dirty="0" smtClean="0"/>
              <a:t>2002)</a:t>
            </a:r>
            <a:endParaRPr lang="en-US" sz="1200" dirty="0"/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0054" y="2264369"/>
            <a:ext cx="5293109" cy="4727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smtClean="0"/>
              <a:t>Evolving new types of neural networks based on genetic algorithms.</a:t>
            </a:r>
          </a:p>
          <a:p>
            <a:endParaRPr lang="en-US" sz="2400" dirty="0"/>
          </a:p>
          <a:p>
            <a:r>
              <a:rPr lang="en-US" sz="2400" dirty="0" smtClean="0"/>
              <a:t>Selection with Fitness</a:t>
            </a:r>
          </a:p>
          <a:p>
            <a:r>
              <a:rPr lang="en-US" sz="2400" dirty="0" smtClean="0"/>
              <a:t>Mutation</a:t>
            </a:r>
          </a:p>
          <a:p>
            <a:r>
              <a:rPr lang="en-US" sz="2400" dirty="0" smtClean="0"/>
              <a:t>Crossover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3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Compositional Pattern </a:t>
            </a:r>
            <a:r>
              <a:rPr lang="en-US" dirty="0"/>
              <a:t>Producing Networks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03312" y="2052918"/>
            <a:ext cx="4834731" cy="4195481"/>
          </a:xfrm>
        </p:spPr>
        <p:txBody>
          <a:bodyPr/>
          <a:lstStyle/>
          <a:p>
            <a:r>
              <a:rPr lang="en-US" sz="2400" dirty="0" smtClean="0"/>
              <a:t>Inputs:</a:t>
            </a:r>
          </a:p>
          <a:p>
            <a:pPr lvl="1"/>
            <a:r>
              <a:rPr lang="en-US" sz="2200" dirty="0" smtClean="0"/>
              <a:t>Coordinates (x, y)</a:t>
            </a:r>
          </a:p>
          <a:p>
            <a:pPr lvl="1"/>
            <a:r>
              <a:rPr lang="en-US" sz="2200" dirty="0" smtClean="0"/>
              <a:t>Distance to origin (d)</a:t>
            </a:r>
          </a:p>
          <a:p>
            <a:pPr lvl="1"/>
            <a:r>
              <a:rPr lang="en-US" sz="2200" dirty="0" smtClean="0"/>
              <a:t>Bias</a:t>
            </a:r>
          </a:p>
          <a:p>
            <a:r>
              <a:rPr lang="en-US" sz="2400" dirty="0" smtClean="0"/>
              <a:t>Output:</a:t>
            </a:r>
          </a:p>
          <a:p>
            <a:pPr lvl="1"/>
            <a:r>
              <a:rPr lang="en-US" sz="2200" dirty="0" smtClean="0"/>
              <a:t>Intensity of pixel (grayscale)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3369" y="6324243"/>
            <a:ext cx="686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Source: </a:t>
            </a:r>
            <a:r>
              <a:rPr lang="en-US" sz="1200" dirty="0"/>
              <a:t>Compositional Pattern Producing Networks: A Novel Abstraction of Development </a:t>
            </a:r>
          </a:p>
          <a:p>
            <a:pPr algn="ctr"/>
            <a:r>
              <a:rPr lang="en-US" sz="1200" dirty="0" smtClean="0"/>
              <a:t>(Stanley, 2007) 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43" y="2181506"/>
            <a:ext cx="6242159" cy="29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Pattern Producing Networks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15" y="1978394"/>
            <a:ext cx="9883924" cy="43458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5786" y="6333411"/>
            <a:ext cx="686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Source: </a:t>
            </a:r>
            <a:r>
              <a:rPr lang="en-US" sz="1200" dirty="0"/>
              <a:t>Compositional Pattern Producing Networks: A Novel Abstraction of Development </a:t>
            </a:r>
          </a:p>
          <a:p>
            <a:pPr algn="ctr"/>
            <a:r>
              <a:rPr lang="en-US" sz="1200" dirty="0" smtClean="0"/>
              <a:t>(Stanley, 2007)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19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90395"/>
          </a:xfrm>
        </p:spPr>
        <p:txBody>
          <a:bodyPr/>
          <a:lstStyle/>
          <a:p>
            <a:r>
              <a:rPr lang="en-US" dirty="0" err="1" smtClean="0"/>
              <a:t>HyperNEAT</a:t>
            </a:r>
            <a:r>
              <a:rPr lang="en-US" dirty="0"/>
              <a:t>: Hypercube-based </a:t>
            </a:r>
            <a:r>
              <a:rPr lang="en-US" dirty="0" smtClean="0"/>
              <a:t>NEAT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 smtClean="0"/>
              <a:t/>
            </a:r>
            <a:br>
              <a:rPr lang="en-US" sz="4600" dirty="0" smtClean="0"/>
            </a:br>
            <a:endParaRPr lang="en-US" sz="4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49" y="2043113"/>
            <a:ext cx="6367551" cy="42052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8726" y="2043113"/>
            <a:ext cx="5054837" cy="4727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smtClean="0"/>
              <a:t>CPPN is evolved by NEAT</a:t>
            </a:r>
          </a:p>
          <a:p>
            <a:endParaRPr lang="en-US" sz="2400" dirty="0" smtClean="0"/>
          </a:p>
          <a:p>
            <a:r>
              <a:rPr lang="en-US" sz="2400" dirty="0" smtClean="0"/>
              <a:t>Substrate == Weight Matrix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96000" y="6309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 smtClean="0"/>
              <a:t>An Empirical Analysis of </a:t>
            </a:r>
            <a:r>
              <a:rPr lang="en-US" sz="1200" dirty="0" err="1" smtClean="0"/>
              <a:t>HyperNEAT</a:t>
            </a:r>
            <a:endParaRPr lang="en-US" sz="1200" dirty="0"/>
          </a:p>
          <a:p>
            <a:pPr algn="ctr"/>
            <a:r>
              <a:rPr lang="en-US" sz="1200" dirty="0" smtClean="0"/>
              <a:t>(van der Berg, 2013)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75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Differentiable Pattern Producing Networks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03312" y="2052918"/>
            <a:ext cx="4498835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Evolves the Network</a:t>
            </a:r>
          </a:p>
          <a:p>
            <a:endParaRPr lang="en-US" sz="2400" dirty="0" smtClean="0"/>
          </a:p>
          <a:p>
            <a:r>
              <a:rPr lang="en-US" sz="2400" dirty="0" smtClean="0"/>
              <a:t>Learns the weights</a:t>
            </a:r>
            <a:endParaRPr lang="en-US" sz="2400" dirty="0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47" y="1680639"/>
            <a:ext cx="5588592" cy="45627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25577" y="6404076"/>
            <a:ext cx="4346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Source: Convolution By Evolution (Fernando et al, 2016)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07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1572</TotalTime>
  <Words>382</Words>
  <Application>Microsoft Macintosh PowerPoint</Application>
  <PresentationFormat>Widescreen</PresentationFormat>
  <Paragraphs>105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Wingdings 3</vt:lpstr>
      <vt:lpstr>Arial</vt:lpstr>
      <vt:lpstr>Ion</vt:lpstr>
      <vt:lpstr>HyperNetworks</vt:lpstr>
      <vt:lpstr>Outline</vt:lpstr>
      <vt:lpstr>Introduction</vt:lpstr>
      <vt:lpstr>NEAT: NeuroEvolution of Augmenting Topologies  </vt:lpstr>
      <vt:lpstr>NEAT: NeuroEvolution of Augmenting Topologies</vt:lpstr>
      <vt:lpstr>Compositional Pattern Producing Networks  </vt:lpstr>
      <vt:lpstr>Compositional Pattern Producing Networks</vt:lpstr>
      <vt:lpstr>HyperNEAT: Hypercube-based NEAT  </vt:lpstr>
      <vt:lpstr>Differentiable Pattern Producing Networks  </vt:lpstr>
      <vt:lpstr>Compressed Weight Search</vt:lpstr>
      <vt:lpstr>Neural Networks</vt:lpstr>
      <vt:lpstr>Static HyperNetworks</vt:lpstr>
      <vt:lpstr>Dynamic HyperNetworks</vt:lpstr>
      <vt:lpstr>Implementation - Static</vt:lpstr>
      <vt:lpstr>Implementation - Static</vt:lpstr>
      <vt:lpstr>Implementation - Dynamic</vt:lpstr>
      <vt:lpstr>Implementation - Dynamic</vt:lpstr>
      <vt:lpstr>Implementation - Dynamic</vt:lpstr>
      <vt:lpstr>Experiments - Static</vt:lpstr>
      <vt:lpstr>Experiments - Dynamic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Microsoft Office User</cp:lastModifiedBy>
  <cp:revision>40</cp:revision>
  <dcterms:created xsi:type="dcterms:W3CDTF">2014-09-12T17:24:29Z</dcterms:created>
  <dcterms:modified xsi:type="dcterms:W3CDTF">2017-04-06T11:29:30Z</dcterms:modified>
</cp:coreProperties>
</file>