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2" r:id="rId3"/>
    <p:sldId id="258" r:id="rId4"/>
    <p:sldId id="263" r:id="rId5"/>
    <p:sldId id="259" r:id="rId6"/>
    <p:sldId id="264" r:id="rId7"/>
    <p:sldId id="260" r:id="rId8"/>
    <p:sldId id="265" r:id="rId9"/>
    <p:sldId id="266" r:id="rId10"/>
    <p:sldId id="267" r:id="rId11"/>
    <p:sldId id="261" r:id="rId12"/>
    <p:sldId id="268" r:id="rId13"/>
    <p:sldId id="271" r:id="rId14"/>
    <p:sldId id="270" r:id="rId15"/>
    <p:sldId id="269" r:id="rId16"/>
    <p:sldId id="273" r:id="rId17"/>
    <p:sldId id="274" r:id="rId18"/>
    <p:sldId id="275" r:id="rId19"/>
    <p:sldId id="276" r:id="rId20"/>
    <p:sldId id="262"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58" autoAdjust="0"/>
  </p:normalViewPr>
  <p:slideViewPr>
    <p:cSldViewPr>
      <p:cViewPr varScale="1">
        <p:scale>
          <a:sx n="81" d="100"/>
          <a:sy n="81" d="100"/>
        </p:scale>
        <p:origin x="-149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031B8-F949-4979-99B1-CF012084765C}" type="datetimeFigureOut">
              <a:rPr lang="tr-TR" smtClean="0"/>
              <a:t>11.05.2017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0790A-24FD-471C-AA83-19FF4659A449}" type="slidenum">
              <a:rPr lang="tr-TR" smtClean="0"/>
              <a:t>‹#›</a:t>
            </a:fld>
            <a:endParaRPr lang="tr-TR"/>
          </a:p>
        </p:txBody>
      </p:sp>
    </p:spTree>
    <p:extLst>
      <p:ext uri="{BB962C8B-B14F-4D97-AF65-F5344CB8AC3E}">
        <p14:creationId xmlns:p14="http://schemas.microsoft.com/office/powerpoint/2010/main" val="117189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1</a:t>
            </a:fld>
            <a:endParaRPr lang="tr-TR"/>
          </a:p>
        </p:txBody>
      </p:sp>
    </p:spTree>
    <p:extLst>
      <p:ext uri="{BB962C8B-B14F-4D97-AF65-F5344CB8AC3E}">
        <p14:creationId xmlns:p14="http://schemas.microsoft.com/office/powerpoint/2010/main" val="9253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tr-TR" baseline="0" dirty="0" smtClean="0"/>
              <a:t>The games in which high scores obtained are simple in the sense that short-term planning is sufficient in them. </a:t>
            </a:r>
          </a:p>
          <a:p>
            <a:pPr marL="171450" indent="-171450">
              <a:buFontTx/>
              <a:buChar char="-"/>
            </a:pPr>
            <a:r>
              <a:rPr lang="tr-TR" baseline="0" dirty="0" smtClean="0"/>
              <a:t>The games in which low scores obtained are difficult in the sense that they require long-term planning along with short-term planning. </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2</a:t>
            </a:fld>
            <a:endParaRPr lang="tr-TR"/>
          </a:p>
        </p:txBody>
      </p:sp>
    </p:spTree>
    <p:extLst>
      <p:ext uri="{BB962C8B-B14F-4D97-AF65-F5344CB8AC3E}">
        <p14:creationId xmlns:p14="http://schemas.microsoft.com/office/powerpoint/2010/main" val="327405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 Explaining hierarchical</a:t>
            </a:r>
            <a:r>
              <a:rPr lang="tr-TR" baseline="0" dirty="0" smtClean="0"/>
              <a:t> reinforcement learning takes too much time, instead of digging into those issues I will explain important milestones in deep hierarchical reinforcement learning. </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5</a:t>
            </a:fld>
            <a:endParaRPr lang="tr-TR"/>
          </a:p>
        </p:txBody>
      </p:sp>
    </p:spTree>
    <p:extLst>
      <p:ext uri="{BB962C8B-B14F-4D97-AF65-F5344CB8AC3E}">
        <p14:creationId xmlns:p14="http://schemas.microsoft.com/office/powerpoint/2010/main" val="96471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tr-TR" dirty="0" smtClean="0"/>
              <a:t>In summary, worker uses goals supplied</a:t>
            </a:r>
            <a:r>
              <a:rPr lang="tr-TR" baseline="0" dirty="0" smtClean="0"/>
              <a:t> by the manager and U </a:t>
            </a:r>
            <a:r>
              <a:rPr lang="tr-TR" baseline="0" dirty="0" smtClean="0"/>
              <a:t>(holds kinda a summary of the state space) </a:t>
            </a:r>
            <a:r>
              <a:rPr lang="tr-TR" baseline="0" dirty="0" smtClean="0"/>
              <a:t>computed with fWrnn to reach an action. </a:t>
            </a:r>
          </a:p>
          <a:p>
            <a:pPr marL="171450" indent="-171450">
              <a:buFontTx/>
              <a:buChar char="-"/>
            </a:pPr>
            <a:r>
              <a:rPr lang="tr-TR" baseline="0" dirty="0" smtClean="0"/>
              <a:t>Manager computes state space with fMspace and feeds fMrnn with its output to reach a goal. </a:t>
            </a:r>
          </a:p>
          <a:p>
            <a:pPr marL="171450" indent="-171450">
              <a:buFontTx/>
              <a:buChar char="-"/>
            </a:pPr>
            <a:r>
              <a:rPr lang="tr-TR" baseline="0" dirty="0" smtClean="0"/>
              <a:t>fPercept is a CNN that embeds the environment into vector z.</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7</a:t>
            </a:fld>
            <a:endParaRPr lang="tr-TR"/>
          </a:p>
        </p:txBody>
      </p:sp>
    </p:spTree>
    <p:extLst>
      <p:ext uri="{BB962C8B-B14F-4D97-AF65-F5344CB8AC3E}">
        <p14:creationId xmlns:p14="http://schemas.microsoft.com/office/powerpoint/2010/main" val="252179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 Temporal difference learning</a:t>
            </a:r>
            <a:r>
              <a:rPr lang="tr-TR" baseline="0" dirty="0" smtClean="0"/>
              <a:t> is a prediction-based ML method, primarily used in reinforcement learning framework. It is combination of Monte Carlo and dynamic programming ideas. </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8</a:t>
            </a:fld>
            <a:endParaRPr lang="tr-TR"/>
          </a:p>
        </p:txBody>
      </p:sp>
    </p:spTree>
    <p:extLst>
      <p:ext uri="{BB962C8B-B14F-4D97-AF65-F5344CB8AC3E}">
        <p14:creationId xmlns:p14="http://schemas.microsoft.com/office/powerpoint/2010/main" val="374468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14</a:t>
            </a:fld>
            <a:endParaRPr lang="tr-TR"/>
          </a:p>
        </p:txBody>
      </p:sp>
    </p:spTree>
    <p:extLst>
      <p:ext uri="{BB962C8B-B14F-4D97-AF65-F5344CB8AC3E}">
        <p14:creationId xmlns:p14="http://schemas.microsoft.com/office/powerpoint/2010/main" val="339008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tr-TR" dirty="0" smtClean="0"/>
              <a:t>In non-match task we start in a room with</a:t>
            </a:r>
            <a:r>
              <a:rPr lang="tr-TR" baseline="0" dirty="0" smtClean="0"/>
              <a:t> two bell glasses. There is an unreachable object in on of the bell glass. Then we are teleported into another room in which there are two rewards, one gives 10 points and the other gives -10 points. The one that is different than in the first room should be selected. </a:t>
            </a:r>
          </a:p>
          <a:p>
            <a:pPr marL="171450" indent="-171450">
              <a:buFontTx/>
              <a:buChar char="-"/>
            </a:pPr>
            <a:r>
              <a:rPr lang="tr-TR" baseline="0" dirty="0" smtClean="0"/>
              <a:t>In T-maze, there are two rewards each one is at the end of one corridor. </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16</a:t>
            </a:fld>
            <a:endParaRPr lang="tr-TR"/>
          </a:p>
        </p:txBody>
      </p:sp>
    </p:spTree>
    <p:extLst>
      <p:ext uri="{BB962C8B-B14F-4D97-AF65-F5344CB8AC3E}">
        <p14:creationId xmlns:p14="http://schemas.microsoft.com/office/powerpoint/2010/main" val="57296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tr-TR" baseline="0" dirty="0" smtClean="0"/>
              <a:t>LSTM does kinda random walk. </a:t>
            </a:r>
          </a:p>
          <a:p>
            <a:pPr marL="171450" indent="-171450">
              <a:buFontTx/>
              <a:buChar char="-"/>
            </a:pPr>
            <a:r>
              <a:rPr lang="tr-TR" baseline="0" dirty="0" smtClean="0"/>
              <a:t>FuN starts with a circular path having a large radius, as the time progresses it decreases the radius, there is a strategy here. </a:t>
            </a:r>
            <a:endParaRPr lang="tr-TR" dirty="0"/>
          </a:p>
        </p:txBody>
      </p:sp>
      <p:sp>
        <p:nvSpPr>
          <p:cNvPr id="4" name="Slide Number Placeholder 3"/>
          <p:cNvSpPr>
            <a:spLocks noGrp="1"/>
          </p:cNvSpPr>
          <p:nvPr>
            <p:ph type="sldNum" sz="quarter" idx="10"/>
          </p:nvPr>
        </p:nvSpPr>
        <p:spPr/>
        <p:txBody>
          <a:bodyPr/>
          <a:lstStyle/>
          <a:p>
            <a:fld id="{9BA0790A-24FD-471C-AA83-19FF4659A449}" type="slidenum">
              <a:rPr lang="tr-TR" smtClean="0"/>
              <a:t>17</a:t>
            </a:fld>
            <a:endParaRPr lang="tr-TR"/>
          </a:p>
        </p:txBody>
      </p:sp>
    </p:spTree>
    <p:extLst>
      <p:ext uri="{BB962C8B-B14F-4D97-AF65-F5344CB8AC3E}">
        <p14:creationId xmlns:p14="http://schemas.microsoft.com/office/powerpoint/2010/main" val="41860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z="3200" dirty="0" smtClean="0"/>
              <a:t>Feudal networks for hierarchical reinforcement learning</a:t>
            </a:r>
            <a:endParaRPr lang="tr-TR" sz="3200" dirty="0"/>
          </a:p>
        </p:txBody>
      </p:sp>
      <p:sp>
        <p:nvSpPr>
          <p:cNvPr id="3" name="Subtitle 2"/>
          <p:cNvSpPr>
            <a:spLocks noGrp="1"/>
          </p:cNvSpPr>
          <p:nvPr>
            <p:ph type="subTitle" idx="1"/>
          </p:nvPr>
        </p:nvSpPr>
        <p:spPr>
          <a:xfrm>
            <a:off x="685800" y="3505200"/>
            <a:ext cx="6400800" cy="2438400"/>
          </a:xfrm>
        </p:spPr>
        <p:txBody>
          <a:bodyPr>
            <a:normAutofit/>
          </a:bodyPr>
          <a:lstStyle/>
          <a:p>
            <a:r>
              <a:rPr lang="tr-TR" sz="1600" u="sng" dirty="0" smtClean="0"/>
              <a:t>Google Deepmind Team:</a:t>
            </a:r>
          </a:p>
          <a:p>
            <a:r>
              <a:rPr lang="tr-TR" sz="1600" dirty="0" smtClean="0"/>
              <a:t>Alexander Sasha Vezhnevetz</a:t>
            </a:r>
          </a:p>
          <a:p>
            <a:r>
              <a:rPr lang="tr-TR" sz="1600" dirty="0" smtClean="0"/>
              <a:t>Simon Osindero</a:t>
            </a:r>
          </a:p>
          <a:p>
            <a:r>
              <a:rPr lang="tr-TR" sz="1600" dirty="0" smtClean="0"/>
              <a:t>Tom Schaul</a:t>
            </a:r>
          </a:p>
          <a:p>
            <a:r>
              <a:rPr lang="tr-TR" sz="1600" dirty="0" smtClean="0"/>
              <a:t>Nicolas Heess</a:t>
            </a:r>
          </a:p>
          <a:p>
            <a:r>
              <a:rPr lang="tr-TR" sz="1600" dirty="0" smtClean="0"/>
              <a:t>Max Jaderberg</a:t>
            </a:r>
          </a:p>
          <a:p>
            <a:r>
              <a:rPr lang="tr-TR" sz="1600" dirty="0" smtClean="0"/>
              <a:t>David Silver</a:t>
            </a:r>
          </a:p>
          <a:p>
            <a:r>
              <a:rPr lang="tr-TR" sz="1600" dirty="0" smtClean="0"/>
              <a:t>Koray Kavukcuoglu</a:t>
            </a:r>
          </a:p>
        </p:txBody>
      </p:sp>
      <p:sp>
        <p:nvSpPr>
          <p:cNvPr id="4" name="TextBox 3"/>
          <p:cNvSpPr txBox="1"/>
          <p:nvPr/>
        </p:nvSpPr>
        <p:spPr>
          <a:xfrm>
            <a:off x="6252927" y="6096000"/>
            <a:ext cx="2205273" cy="369332"/>
          </a:xfrm>
          <a:prstGeom prst="rect">
            <a:avLst/>
          </a:prstGeom>
          <a:noFill/>
        </p:spPr>
        <p:txBody>
          <a:bodyPr wrap="square" rtlCol="0">
            <a:spAutoFit/>
          </a:bodyPr>
          <a:lstStyle/>
          <a:p>
            <a:r>
              <a:rPr lang="tr-TR" dirty="0" smtClean="0"/>
              <a:t>Çağlar Seylan</a:t>
            </a:r>
            <a:endParaRPr lang="tr-TR" dirty="0"/>
          </a:p>
        </p:txBody>
      </p:sp>
    </p:spTree>
    <p:extLst>
      <p:ext uri="{BB962C8B-B14F-4D97-AF65-F5344CB8AC3E}">
        <p14:creationId xmlns:p14="http://schemas.microsoft.com/office/powerpoint/2010/main" val="288810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Worker’s policy </a:t>
                </a:r>
                <a14:m>
                  <m:oMath xmlns:m="http://schemas.openxmlformats.org/officeDocument/2006/math">
                    <m:r>
                      <a:rPr lang="tr-TR" i="1" smtClean="0">
                        <a:latin typeface="Cambria Math"/>
                        <a:ea typeface="Cambria Math"/>
                      </a:rPr>
                      <m:t>𝜋</m:t>
                    </m:r>
                  </m:oMath>
                </a14:m>
                <a:r>
                  <a:rPr lang="tr-TR" dirty="0" smtClean="0"/>
                  <a:t> is trained to maximize </a:t>
                </a:r>
                <a14:m>
                  <m:oMath xmlns:m="http://schemas.openxmlformats.org/officeDocument/2006/math">
                    <m:sSub>
                      <m:sSubPr>
                        <m:ctrlPr>
                          <a:rPr lang="tr-TR" i="1" smtClean="0">
                            <a:latin typeface="Cambria Math"/>
                          </a:rPr>
                        </m:ctrlPr>
                      </m:sSubPr>
                      <m:e>
                        <m:r>
                          <a:rPr lang="tr-TR" b="0" i="1" smtClean="0">
                            <a:latin typeface="Cambria Math"/>
                          </a:rPr>
                          <m:t>𝑅</m:t>
                        </m:r>
                      </m:e>
                      <m:sub>
                        <m:r>
                          <a:rPr lang="tr-TR" b="0" i="1" smtClean="0">
                            <a:latin typeface="Cambria Math"/>
                          </a:rPr>
                          <m:t>𝑡</m:t>
                        </m:r>
                      </m:sub>
                    </m:sSub>
                    <m:r>
                      <a:rPr lang="tr-TR" b="0" i="1" smtClean="0">
                        <a:latin typeface="Cambria Math"/>
                      </a:rPr>
                      <m:t>+</m:t>
                    </m:r>
                    <m:r>
                      <a:rPr lang="tr-TR" b="0" i="1" smtClean="0">
                        <a:latin typeface="Cambria Math"/>
                        <a:ea typeface="Cambria Math"/>
                      </a:rPr>
                      <m:t>𝛼</m:t>
                    </m:r>
                    <m:sSup>
                      <m:sSupPr>
                        <m:ctrlPr>
                          <a:rPr lang="tr-TR" b="0" i="1" smtClean="0">
                            <a:latin typeface="Cambria Math"/>
                            <a:ea typeface="Cambria Math"/>
                          </a:rPr>
                        </m:ctrlPr>
                      </m:sSupPr>
                      <m:e>
                        <m:sSub>
                          <m:sSubPr>
                            <m:ctrlPr>
                              <a:rPr lang="tr-TR" b="0" i="1" smtClean="0">
                                <a:latin typeface="Cambria Math"/>
                                <a:ea typeface="Cambria Math"/>
                              </a:rPr>
                            </m:ctrlPr>
                          </m:sSubPr>
                          <m:e>
                            <m:r>
                              <a:rPr lang="tr-TR" b="0" i="1" smtClean="0">
                                <a:latin typeface="Cambria Math"/>
                                <a:ea typeface="Cambria Math"/>
                              </a:rPr>
                              <m:t>𝑅</m:t>
                            </m:r>
                          </m:e>
                          <m:sub>
                            <m:r>
                              <a:rPr lang="tr-TR" b="0" i="1" smtClean="0">
                                <a:latin typeface="Cambria Math"/>
                                <a:ea typeface="Cambria Math"/>
                              </a:rPr>
                              <m:t>𝑡</m:t>
                            </m:r>
                          </m:sub>
                        </m:sSub>
                      </m:e>
                      <m:sup>
                        <m:r>
                          <a:rPr lang="tr-TR" b="0" i="1" smtClean="0">
                            <a:latin typeface="Cambria Math"/>
                            <a:ea typeface="Cambria Math"/>
                          </a:rPr>
                          <m:t>𝐼</m:t>
                        </m:r>
                      </m:sup>
                    </m:sSup>
                  </m:oMath>
                </a14:m>
                <a:r>
                  <a:rPr lang="tr-TR" dirty="0" smtClean="0"/>
                  <a:t>. </a:t>
                </a:r>
              </a:p>
              <a:p>
                <a:pPr marL="0" indent="0">
                  <a:buNone/>
                </a:pPr>
                <a14:m>
                  <m:oMath xmlns:m="http://schemas.openxmlformats.org/officeDocument/2006/math">
                    <m:sSub>
                      <m:sSubPr>
                        <m:ctrlPr>
                          <a:rPr lang="tr-TR" sz="1800" i="1">
                            <a:latin typeface="Cambria Math"/>
                          </a:rPr>
                        </m:ctrlPr>
                      </m:sSubPr>
                      <m:e>
                        <m:r>
                          <a:rPr lang="tr-TR" sz="1800" i="1">
                            <a:latin typeface="Cambria Math"/>
                          </a:rPr>
                          <m:t>𝑅</m:t>
                        </m:r>
                      </m:e>
                      <m:sub>
                        <m:r>
                          <a:rPr lang="tr-TR" sz="1800" i="1">
                            <a:latin typeface="Cambria Math"/>
                          </a:rPr>
                          <m:t>𝑡</m:t>
                        </m:r>
                      </m:sub>
                    </m:sSub>
                  </m:oMath>
                </a14:m>
                <a:r>
                  <a:rPr lang="tr-TR" sz="1800" dirty="0" smtClean="0"/>
                  <a:t>: Extrinsic reward</a:t>
                </a:r>
                <a:endParaRPr lang="tr-TR" sz="1800" i="1" dirty="0" smtClean="0">
                  <a:latin typeface="Cambria Math"/>
                  <a:ea typeface="Cambria Math"/>
                </a:endParaRPr>
              </a:p>
              <a:p>
                <a:pPr marL="0" indent="0">
                  <a:buNone/>
                </a:pPr>
                <a14:m>
                  <m:oMath xmlns:m="http://schemas.openxmlformats.org/officeDocument/2006/math">
                    <m:r>
                      <a:rPr lang="tr-TR" sz="1800" i="1" smtClean="0">
                        <a:latin typeface="Cambria Math"/>
                        <a:ea typeface="Cambria Math"/>
                      </a:rPr>
                      <m:t>𝛼</m:t>
                    </m:r>
                  </m:oMath>
                </a14:m>
                <a:r>
                  <a:rPr lang="tr-TR" sz="1800" dirty="0" smtClean="0"/>
                  <a:t>: Hyperparameter to blend intinsic and extrinsic reward</a:t>
                </a:r>
              </a:p>
              <a:p>
                <a:pPr marL="0" indent="0">
                  <a:buNone/>
                </a:pPr>
                <a:r>
                  <a:rPr lang="tr-TR" sz="1800" dirty="0"/>
                  <a:t>	</a:t>
                </a:r>
                <a:r>
                  <a:rPr lang="tr-TR" sz="1800" dirty="0" smtClean="0"/>
                  <a:t>- According to experiments, blending the rewards give better results. </a:t>
                </a:r>
              </a:p>
              <a:p>
                <a:r>
                  <a:rPr lang="tr-TR" dirty="0" smtClean="0"/>
                  <a:t>Worker policy gradient:</a:t>
                </a:r>
              </a:p>
              <a:p>
                <a:pPr marL="0" indent="0">
                  <a:buNone/>
                </a:pPr>
                <a14:m>
                  <m:oMath xmlns:m="http://schemas.openxmlformats.org/officeDocument/2006/math">
                    <m:r>
                      <a:rPr lang="tr-TR" i="1" smtClean="0">
                        <a:latin typeface="Cambria Math"/>
                        <a:ea typeface="Cambria Math"/>
                      </a:rPr>
                      <m:t>𝛻</m:t>
                    </m:r>
                    <m:sSub>
                      <m:sSubPr>
                        <m:ctrlPr>
                          <a:rPr lang="tr-TR" i="1" smtClean="0">
                            <a:latin typeface="Cambria Math"/>
                            <a:ea typeface="Cambria Math"/>
                          </a:rPr>
                        </m:ctrlPr>
                      </m:sSubPr>
                      <m:e>
                        <m:r>
                          <a:rPr lang="tr-TR" i="1" smtClean="0">
                            <a:latin typeface="Cambria Math"/>
                            <a:ea typeface="Cambria Math"/>
                          </a:rPr>
                          <m:t>𝜋</m:t>
                        </m:r>
                      </m:e>
                      <m:sub>
                        <m:r>
                          <a:rPr lang="tr-TR" b="0" i="1" smtClean="0">
                            <a:latin typeface="Cambria Math"/>
                            <a:ea typeface="Cambria Math"/>
                          </a:rPr>
                          <m:t>𝑡</m:t>
                        </m:r>
                      </m:sub>
                    </m:sSub>
                    <m:r>
                      <a:rPr lang="tr-TR" b="0" i="1" smtClean="0">
                        <a:latin typeface="Cambria Math"/>
                        <a:ea typeface="Cambria Math"/>
                      </a:rPr>
                      <m:t>=</m:t>
                    </m:r>
                    <m:sSup>
                      <m:sSupPr>
                        <m:ctrlPr>
                          <a:rPr lang="tr-TR" b="0" i="1" smtClean="0">
                            <a:latin typeface="Cambria Math"/>
                            <a:ea typeface="Cambria Math"/>
                          </a:rPr>
                        </m:ctrlPr>
                      </m:sSupPr>
                      <m:e>
                        <m:sSub>
                          <m:sSubPr>
                            <m:ctrlPr>
                              <a:rPr lang="tr-TR" b="0" i="1" smtClean="0">
                                <a:latin typeface="Cambria Math"/>
                                <a:ea typeface="Cambria Math"/>
                              </a:rPr>
                            </m:ctrlPr>
                          </m:sSubPr>
                          <m:e>
                            <m:r>
                              <a:rPr lang="tr-TR" b="0" i="1" smtClean="0">
                                <a:latin typeface="Cambria Math"/>
                                <a:ea typeface="Cambria Math"/>
                              </a:rPr>
                              <m:t>𝐴</m:t>
                            </m:r>
                          </m:e>
                          <m:sub>
                            <m:r>
                              <a:rPr lang="tr-TR" b="0" i="1" smtClean="0">
                                <a:latin typeface="Cambria Math"/>
                                <a:ea typeface="Cambria Math"/>
                              </a:rPr>
                              <m:t>𝑡</m:t>
                            </m:r>
                          </m:sub>
                        </m:sSub>
                      </m:e>
                      <m:sup>
                        <m:r>
                          <a:rPr lang="tr-TR" b="0" i="1" smtClean="0">
                            <a:latin typeface="Cambria Math"/>
                            <a:ea typeface="Cambria Math"/>
                          </a:rPr>
                          <m:t>𝐷</m:t>
                        </m:r>
                      </m:sup>
                    </m:sSup>
                    <m:sSub>
                      <m:sSubPr>
                        <m:ctrlPr>
                          <a:rPr lang="tr-TR" b="0" i="1" smtClean="0">
                            <a:latin typeface="Cambria Math"/>
                            <a:ea typeface="Cambria Math"/>
                          </a:rPr>
                        </m:ctrlPr>
                      </m:sSubPr>
                      <m:e>
                        <m:r>
                          <a:rPr lang="tr-TR" b="0" i="1" smtClean="0">
                            <a:latin typeface="Cambria Math"/>
                            <a:ea typeface="Cambria Math"/>
                          </a:rPr>
                          <m:t>𝛻</m:t>
                        </m:r>
                      </m:e>
                      <m:sub>
                        <m:r>
                          <a:rPr lang="tr-TR" b="0" i="1" smtClean="0">
                            <a:latin typeface="Cambria Math"/>
                            <a:ea typeface="Cambria Math"/>
                          </a:rPr>
                          <m:t>𝜃</m:t>
                        </m:r>
                      </m:sub>
                    </m:sSub>
                    <m:r>
                      <m:rPr>
                        <m:sty m:val="p"/>
                      </m:rPr>
                      <a:rPr lang="tr-TR" b="0" i="0" smtClean="0">
                        <a:latin typeface="Cambria Math"/>
                        <a:ea typeface="Cambria Math"/>
                      </a:rPr>
                      <m:t>log</m:t>
                    </m:r>
                    <m:r>
                      <a:rPr lang="tr-TR" b="0" i="1" smtClean="0">
                        <a:latin typeface="Cambria Math"/>
                        <a:ea typeface="Cambria Math"/>
                      </a:rPr>
                      <m:t>⁡</m:t>
                    </m:r>
                    <m:r>
                      <a:rPr lang="tr-TR" b="0" i="1" smtClean="0">
                        <a:latin typeface="Cambria Math"/>
                        <a:ea typeface="Cambria Math"/>
                      </a:rPr>
                      <m:t>𝜋</m:t>
                    </m:r>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𝑎</m:t>
                        </m:r>
                      </m:e>
                      <m:sub>
                        <m:r>
                          <a:rPr lang="tr-TR" b="0" i="1" smtClean="0">
                            <a:latin typeface="Cambria Math"/>
                            <a:ea typeface="Cambria Math"/>
                          </a:rPr>
                          <m:t>𝑡</m:t>
                        </m:r>
                      </m:sub>
                    </m:sSub>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𝑥</m:t>
                        </m:r>
                      </m:e>
                      <m:sub>
                        <m:r>
                          <a:rPr lang="tr-TR" b="0" i="1" smtClean="0">
                            <a:latin typeface="Cambria Math"/>
                            <a:ea typeface="Cambria Math"/>
                          </a:rPr>
                          <m:t>𝑡</m:t>
                        </m:r>
                      </m:sub>
                    </m:sSub>
                    <m:r>
                      <a:rPr lang="tr-TR" b="0" i="1" smtClean="0">
                        <a:latin typeface="Cambria Math"/>
                        <a:ea typeface="Cambria Math"/>
                      </a:rPr>
                      <m:t>;</m:t>
                    </m:r>
                    <m:r>
                      <a:rPr lang="tr-TR" b="0" i="1" smtClean="0">
                        <a:latin typeface="Cambria Math"/>
                        <a:ea typeface="Cambria Math"/>
                      </a:rPr>
                      <m:t>𝜃</m:t>
                    </m:r>
                    <m:r>
                      <a:rPr lang="tr-TR" b="0" i="1" smtClean="0">
                        <a:latin typeface="Cambria Math"/>
                        <a:ea typeface="Cambria Math"/>
                      </a:rPr>
                      <m:t>)</m:t>
                    </m:r>
                  </m:oMath>
                </a14:m>
                <a:r>
                  <a:rPr lang="tr-TR" dirty="0" smtClean="0"/>
                  <a:t> </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500"/>
                </a:stretch>
              </a:blipFill>
            </p:spPr>
            <p:txBody>
              <a:bodyPr/>
              <a:lstStyle/>
              <a:p>
                <a:r>
                  <a:rPr lang="tr-TR">
                    <a:noFill/>
                  </a:rPr>
                  <a:t> </a:t>
                </a:r>
              </a:p>
            </p:txBody>
          </p:sp>
        </mc:Fallback>
      </mc:AlternateContent>
      <p:sp>
        <p:nvSpPr>
          <p:cNvPr id="4" name="Left Brace 3"/>
          <p:cNvSpPr/>
          <p:nvPr/>
        </p:nvSpPr>
        <p:spPr>
          <a:xfrm rot="16200000">
            <a:off x="1562100" y="3771900"/>
            <a:ext cx="228600" cy="609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5" name="TextBox 4"/>
              <p:cNvSpPr txBox="1"/>
              <p:nvPr/>
            </p:nvSpPr>
            <p:spPr>
              <a:xfrm>
                <a:off x="228600" y="4191000"/>
                <a:ext cx="3336491"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tr-TR" i="1" smtClean="0">
                              <a:latin typeface="Cambria Math"/>
                            </a:rPr>
                          </m:ctrlPr>
                        </m:sSupPr>
                        <m:e>
                          <m:sSub>
                            <m:sSubPr>
                              <m:ctrlPr>
                                <a:rPr lang="tr-TR" i="1" smtClean="0">
                                  <a:latin typeface="Cambria Math"/>
                                </a:rPr>
                              </m:ctrlPr>
                            </m:sSubPr>
                            <m:e>
                              <m:r>
                                <a:rPr lang="tr-TR" b="0" i="1" smtClean="0">
                                  <a:latin typeface="Cambria Math"/>
                                </a:rPr>
                                <m:t>𝐴</m:t>
                              </m:r>
                            </m:e>
                            <m:sub>
                              <m:r>
                                <a:rPr lang="tr-TR" b="0" i="1" smtClean="0">
                                  <a:latin typeface="Cambria Math"/>
                                </a:rPr>
                                <m:t>𝑡</m:t>
                              </m:r>
                            </m:sub>
                          </m:sSub>
                        </m:e>
                        <m:sup>
                          <m:r>
                            <a:rPr lang="tr-TR" b="0" i="1" smtClean="0">
                              <a:latin typeface="Cambria Math"/>
                            </a:rPr>
                            <m:t>𝐷</m:t>
                          </m:r>
                        </m:sup>
                      </m:sSup>
                      <m:r>
                        <a:rPr lang="tr-TR" b="0" i="1" smtClean="0">
                          <a:latin typeface="Cambria Math"/>
                        </a:rPr>
                        <m:t>=(</m:t>
                      </m:r>
                      <m:sSub>
                        <m:sSubPr>
                          <m:ctrlPr>
                            <a:rPr lang="tr-TR" i="1">
                              <a:latin typeface="Cambria Math"/>
                            </a:rPr>
                          </m:ctrlPr>
                        </m:sSubPr>
                        <m:e>
                          <m:r>
                            <a:rPr lang="tr-TR" i="1">
                              <a:latin typeface="Cambria Math"/>
                            </a:rPr>
                            <m:t>𝑅</m:t>
                          </m:r>
                        </m:e>
                        <m:sub>
                          <m:r>
                            <a:rPr lang="tr-TR" i="1">
                              <a:latin typeface="Cambria Math"/>
                            </a:rPr>
                            <m:t>𝑡</m:t>
                          </m:r>
                        </m:sub>
                      </m:sSub>
                      <m:r>
                        <a:rPr lang="tr-TR" i="1">
                          <a:latin typeface="Cambria Math"/>
                        </a:rPr>
                        <m:t>+</m:t>
                      </m:r>
                      <m:r>
                        <a:rPr lang="tr-TR" i="1">
                          <a:latin typeface="Cambria Math"/>
                          <a:ea typeface="Cambria Math"/>
                        </a:rPr>
                        <m:t>𝛼</m:t>
                      </m:r>
                      <m:sSup>
                        <m:sSupPr>
                          <m:ctrlPr>
                            <a:rPr lang="tr-TR" i="1">
                              <a:latin typeface="Cambria Math"/>
                              <a:ea typeface="Cambria Math"/>
                            </a:rPr>
                          </m:ctrlPr>
                        </m:sSupPr>
                        <m:e>
                          <m:sSub>
                            <m:sSubPr>
                              <m:ctrlPr>
                                <a:rPr lang="tr-TR" i="1">
                                  <a:latin typeface="Cambria Math"/>
                                  <a:ea typeface="Cambria Math"/>
                                </a:rPr>
                              </m:ctrlPr>
                            </m:sSubPr>
                            <m:e>
                              <m:r>
                                <a:rPr lang="tr-TR" i="1">
                                  <a:latin typeface="Cambria Math"/>
                                  <a:ea typeface="Cambria Math"/>
                                </a:rPr>
                                <m:t>𝑅</m:t>
                              </m:r>
                            </m:e>
                            <m:sub>
                              <m:r>
                                <a:rPr lang="tr-TR" i="1">
                                  <a:latin typeface="Cambria Math"/>
                                  <a:ea typeface="Cambria Math"/>
                                </a:rPr>
                                <m:t>𝑡</m:t>
                              </m:r>
                            </m:sub>
                          </m:sSub>
                        </m:e>
                        <m:sup>
                          <m:r>
                            <a:rPr lang="tr-TR" i="1">
                              <a:latin typeface="Cambria Math"/>
                              <a:ea typeface="Cambria Math"/>
                            </a:rPr>
                            <m:t>𝐼</m:t>
                          </m:r>
                        </m:sup>
                      </m:sSup>
                      <m:r>
                        <a:rPr lang="tr-TR" b="0" i="1" smtClean="0">
                          <a:latin typeface="Cambria Math"/>
                          <a:ea typeface="Cambria Math"/>
                        </a:rPr>
                        <m:t>−</m:t>
                      </m:r>
                      <m:sSup>
                        <m:sSupPr>
                          <m:ctrlPr>
                            <a:rPr lang="tr-TR" i="1">
                              <a:latin typeface="Cambria Math"/>
                              <a:ea typeface="Cambria Math"/>
                            </a:rPr>
                          </m:ctrlPr>
                        </m:sSupPr>
                        <m:e>
                          <m:sSub>
                            <m:sSubPr>
                              <m:ctrlPr>
                                <a:rPr lang="tr-TR" i="1">
                                  <a:latin typeface="Cambria Math"/>
                                  <a:ea typeface="Cambria Math"/>
                                </a:rPr>
                              </m:ctrlPr>
                            </m:sSubPr>
                            <m:e>
                              <m:r>
                                <a:rPr lang="tr-TR" i="1">
                                  <a:latin typeface="Cambria Math"/>
                                  <a:ea typeface="Cambria Math"/>
                                </a:rPr>
                                <m:t>𝑉</m:t>
                              </m:r>
                            </m:e>
                            <m:sub>
                              <m:r>
                                <a:rPr lang="tr-TR" i="1">
                                  <a:latin typeface="Cambria Math"/>
                                  <a:ea typeface="Cambria Math"/>
                                </a:rPr>
                                <m:t>𝑡</m:t>
                              </m:r>
                            </m:sub>
                          </m:sSub>
                        </m:e>
                        <m:sup>
                          <m:r>
                            <a:rPr lang="tr-TR" i="1">
                              <a:latin typeface="Cambria Math"/>
                              <a:ea typeface="Cambria Math"/>
                            </a:rPr>
                            <m:t>𝑀</m:t>
                          </m:r>
                        </m:sup>
                      </m:sSup>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𝑥</m:t>
                          </m:r>
                        </m:e>
                        <m:sub>
                          <m:r>
                            <a:rPr lang="tr-TR" i="1">
                              <a:latin typeface="Cambria Math"/>
                              <a:ea typeface="Cambria Math"/>
                            </a:rPr>
                            <m:t>𝑡</m:t>
                          </m:r>
                        </m:sub>
                      </m:sSub>
                      <m:r>
                        <a:rPr lang="tr-TR" i="1">
                          <a:latin typeface="Cambria Math"/>
                          <a:ea typeface="Cambria Math"/>
                        </a:rPr>
                        <m:t>,</m:t>
                      </m:r>
                      <m:r>
                        <a:rPr lang="tr-TR" i="1">
                          <a:latin typeface="Cambria Math"/>
                          <a:ea typeface="Cambria Math"/>
                        </a:rPr>
                        <m:t>𝜃</m:t>
                      </m:r>
                      <m:r>
                        <a:rPr lang="tr-TR" i="1">
                          <a:latin typeface="Cambria Math"/>
                          <a:ea typeface="Cambria Math"/>
                        </a:rPr>
                        <m:t>))</m:t>
                      </m:r>
                    </m:oMath>
                  </m:oMathPara>
                </a14:m>
                <a:endParaRPr lang="tr-TR" dirty="0"/>
              </a:p>
            </p:txBody>
          </p:sp>
        </mc:Choice>
        <mc:Fallback>
          <p:sp>
            <p:nvSpPr>
              <p:cNvPr id="5" name="TextBox 4"/>
              <p:cNvSpPr txBox="1">
                <a:spLocks noRot="1" noChangeAspect="1" noMove="1" noResize="1" noEditPoints="1" noAdjustHandles="1" noChangeArrowheads="1" noChangeShapeType="1" noTextEdit="1"/>
              </p:cNvSpPr>
              <p:nvPr/>
            </p:nvSpPr>
            <p:spPr>
              <a:xfrm>
                <a:off x="228600" y="4191000"/>
                <a:ext cx="3336491" cy="387927"/>
              </a:xfrm>
              <a:prstGeom prst="rect">
                <a:avLst/>
              </a:prstGeom>
              <a:blipFill rotWithShape="1">
                <a:blip r:embed="rId3"/>
                <a:stretch>
                  <a:fillRect b="-14286"/>
                </a:stretch>
              </a:blipFill>
            </p:spPr>
            <p:txBody>
              <a:bodyPr/>
              <a:lstStyle/>
              <a:p>
                <a:r>
                  <a:rPr lang="tr-TR">
                    <a:noFill/>
                  </a:rPr>
                  <a:t> </a:t>
                </a:r>
              </a:p>
            </p:txBody>
          </p:sp>
        </mc:Fallback>
      </mc:AlternateContent>
      <p:sp>
        <p:nvSpPr>
          <p:cNvPr id="6" name="Left Brace 5"/>
          <p:cNvSpPr/>
          <p:nvPr/>
        </p:nvSpPr>
        <p:spPr>
          <a:xfrm rot="16200000">
            <a:off x="2747350" y="4110650"/>
            <a:ext cx="228600" cy="1151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TextBox 6"/>
          <p:cNvSpPr txBox="1"/>
          <p:nvPr/>
        </p:nvSpPr>
        <p:spPr>
          <a:xfrm>
            <a:off x="1676400" y="4876800"/>
            <a:ext cx="2590800" cy="646331"/>
          </a:xfrm>
          <a:prstGeom prst="rect">
            <a:avLst/>
          </a:prstGeom>
          <a:noFill/>
        </p:spPr>
        <p:txBody>
          <a:bodyPr wrap="square" rtlCol="0">
            <a:spAutoFit/>
          </a:bodyPr>
          <a:lstStyle/>
          <a:p>
            <a:r>
              <a:rPr lang="tr-TR" dirty="0" smtClean="0"/>
              <a:t>Value function estimate from internal critic</a:t>
            </a:r>
            <a:endParaRPr lang="tr-TR" dirty="0"/>
          </a:p>
        </p:txBody>
      </p:sp>
    </p:spTree>
    <p:extLst>
      <p:ext uri="{BB962C8B-B14F-4D97-AF65-F5344CB8AC3E}">
        <p14:creationId xmlns:p14="http://schemas.microsoft.com/office/powerpoint/2010/main" val="5411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15969"/>
                <a:ext cx="8077200" cy="3057647"/>
              </a:xfrm>
            </p:spPr>
            <p:txBody>
              <a:bodyPr/>
              <a:lstStyle/>
              <a:p>
                <a:pPr marL="0" indent="0">
                  <a:buNone/>
                </a:pPr>
                <a:r>
                  <a:rPr lang="tr-TR" u="sng" dirty="0" smtClean="0"/>
                  <a:t>Transition Policy Gradients</a:t>
                </a:r>
              </a:p>
              <a:p>
                <a:r>
                  <a:rPr lang="tr-TR" dirty="0" smtClean="0"/>
                  <a:t>Consider </a:t>
                </a:r>
                <a14:m>
                  <m:oMath xmlns:m="http://schemas.openxmlformats.org/officeDocument/2006/math">
                    <m:sSub>
                      <m:sSubPr>
                        <m:ctrlPr>
                          <a:rPr lang="tr-TR" i="1" smtClean="0">
                            <a:latin typeface="Cambria Math"/>
                          </a:rPr>
                        </m:ctrlPr>
                      </m:sSubPr>
                      <m:e>
                        <m:r>
                          <a:rPr lang="tr-TR" b="0" i="1" smtClean="0">
                            <a:latin typeface="Cambria Math"/>
                          </a:rPr>
                          <m:t>𝑜</m:t>
                        </m:r>
                      </m:e>
                      <m:sub>
                        <m:r>
                          <a:rPr lang="tr-TR" b="0" i="1" smtClean="0">
                            <a:latin typeface="Cambria Math"/>
                          </a:rPr>
                          <m:t>𝑡</m:t>
                        </m:r>
                      </m:sub>
                    </m:sSub>
                    <m:r>
                      <a:rPr lang="tr-TR" b="0" i="1" smtClean="0">
                        <a:latin typeface="Cambria Math"/>
                      </a:rPr>
                      <m:t>=</m:t>
                    </m:r>
                    <m:r>
                      <a:rPr lang="tr-TR" b="0" i="1" smtClean="0">
                        <a:latin typeface="Cambria Math"/>
                        <a:ea typeface="Cambria Math"/>
                      </a:rPr>
                      <m:t>𝜇</m:t>
                    </m:r>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𝑠</m:t>
                        </m:r>
                      </m:e>
                      <m:sub>
                        <m:r>
                          <a:rPr lang="tr-TR" b="0" i="1" smtClean="0">
                            <a:latin typeface="Cambria Math"/>
                            <a:ea typeface="Cambria Math"/>
                          </a:rPr>
                          <m:t>𝑡</m:t>
                        </m:r>
                      </m:sub>
                    </m:sSub>
                    <m:r>
                      <a:rPr lang="tr-TR" b="0" i="1" smtClean="0">
                        <a:latin typeface="Cambria Math"/>
                        <a:ea typeface="Cambria Math"/>
                      </a:rPr>
                      <m:t>,</m:t>
                    </m:r>
                    <m:r>
                      <a:rPr lang="tr-TR" b="0" i="1" smtClean="0">
                        <a:latin typeface="Cambria Math"/>
                        <a:ea typeface="Cambria Math"/>
                      </a:rPr>
                      <m:t>𝜃</m:t>
                    </m:r>
                    <m:r>
                      <a:rPr lang="tr-TR" b="0" i="1" smtClean="0">
                        <a:latin typeface="Cambria Math"/>
                        <a:ea typeface="Cambria Math"/>
                      </a:rPr>
                      <m:t>)</m:t>
                    </m:r>
                  </m:oMath>
                </a14:m>
                <a:endParaRPr lang="tr-TR" dirty="0" smtClean="0"/>
              </a:p>
              <a:p>
                <a:pPr marL="0" indent="0">
                  <a:buNone/>
                </a:pPr>
                <a14:m>
                  <m:oMath xmlns:m="http://schemas.openxmlformats.org/officeDocument/2006/math">
                    <m:r>
                      <a:rPr lang="tr-TR" sz="1800" i="1" smtClean="0">
                        <a:latin typeface="Cambria Math"/>
                        <a:ea typeface="Cambria Math"/>
                      </a:rPr>
                      <m:t>𝜇</m:t>
                    </m:r>
                    <m:r>
                      <a:rPr lang="tr-TR" sz="1800" b="0" i="1" smtClean="0">
                        <a:latin typeface="Cambria Math"/>
                        <a:ea typeface="Cambria Math"/>
                      </a:rPr>
                      <m:t>(.)</m:t>
                    </m:r>
                  </m:oMath>
                </a14:m>
                <a:r>
                  <a:rPr lang="tr-TR" sz="1800" dirty="0" smtClean="0"/>
                  <a:t>: High-level policy selecting among subpolicies</a:t>
                </a:r>
              </a:p>
              <a:p>
                <a:pPr marL="0" indent="0">
                  <a:buNone/>
                </a:pPr>
                <a14:m>
                  <m:oMath xmlns:m="http://schemas.openxmlformats.org/officeDocument/2006/math">
                    <m:r>
                      <a:rPr lang="tr-TR" sz="1800" b="0" i="1" smtClean="0">
                        <a:latin typeface="Cambria Math"/>
                      </a:rPr>
                      <m:t>𝑜</m:t>
                    </m:r>
                  </m:oMath>
                </a14:m>
                <a:r>
                  <a:rPr lang="tr-TR" sz="1800" dirty="0" smtClean="0"/>
                  <a:t>: Sub-policy</a:t>
                </a:r>
              </a:p>
              <a:p>
                <a:r>
                  <a:rPr lang="tr-TR" dirty="0" smtClean="0"/>
                  <a:t>Transition policy:</a:t>
                </a:r>
              </a:p>
              <a:p>
                <a:pPr marL="0" indent="0">
                  <a:buNone/>
                </a:pPr>
                <a14:m>
                  <m:oMathPara xmlns:m="http://schemas.openxmlformats.org/officeDocument/2006/math">
                    <m:oMathParaPr>
                      <m:jc m:val="left"/>
                    </m:oMathParaPr>
                    <m:oMath xmlns:m="http://schemas.openxmlformats.org/officeDocument/2006/math">
                      <m:sSup>
                        <m:sSupPr>
                          <m:ctrlPr>
                            <a:rPr lang="tr-TR" sz="1800" i="1" smtClean="0">
                              <a:latin typeface="Cambria Math"/>
                            </a:rPr>
                          </m:ctrlPr>
                        </m:sSupPr>
                        <m:e>
                          <m:r>
                            <a:rPr lang="tr-TR" sz="1800" i="1" smtClean="0">
                              <a:latin typeface="Cambria Math"/>
                              <a:ea typeface="Cambria Math"/>
                            </a:rPr>
                            <m:t>𝜋</m:t>
                          </m:r>
                        </m:e>
                        <m:sup>
                          <m:r>
                            <a:rPr lang="tr-TR" sz="1800" b="0" i="1" smtClean="0">
                              <a:latin typeface="Cambria Math"/>
                            </a:rPr>
                            <m:t>𝑇𝑃</m:t>
                          </m:r>
                        </m:sup>
                      </m:sSup>
                      <m:d>
                        <m:dPr>
                          <m:ctrlPr>
                            <a:rPr lang="tr-TR" sz="1800" b="0" i="1" smtClean="0">
                              <a:latin typeface="Cambria Math"/>
                            </a:rPr>
                          </m:ctrlPr>
                        </m:dPr>
                        <m:e>
                          <m:sSub>
                            <m:sSubPr>
                              <m:ctrlPr>
                                <a:rPr lang="tr-TR" sz="1800" b="0" i="1" smtClean="0">
                                  <a:latin typeface="Cambria Math"/>
                                </a:rPr>
                              </m:ctrlPr>
                            </m:sSubPr>
                            <m:e>
                              <m:r>
                                <a:rPr lang="tr-TR" sz="1800" b="0" i="1" smtClean="0">
                                  <a:latin typeface="Cambria Math"/>
                                </a:rPr>
                                <m:t>𝑠</m:t>
                              </m:r>
                            </m:e>
                            <m:sub>
                              <m:r>
                                <a:rPr lang="tr-TR" sz="1800" b="0" i="1" smtClean="0">
                                  <a:latin typeface="Cambria Math"/>
                                </a:rPr>
                                <m:t>𝑡</m:t>
                              </m:r>
                              <m:r>
                                <a:rPr lang="tr-TR" sz="1800" b="0" i="1" smtClean="0">
                                  <a:latin typeface="Cambria Math"/>
                                </a:rPr>
                                <m:t>+</m:t>
                              </m:r>
                              <m:r>
                                <a:rPr lang="tr-TR" sz="1800" b="0" i="1" smtClean="0">
                                  <a:latin typeface="Cambria Math"/>
                                </a:rPr>
                                <m:t>𝑐</m:t>
                              </m:r>
                            </m:sub>
                          </m:sSub>
                        </m:e>
                        <m:e>
                          <m:sSub>
                            <m:sSubPr>
                              <m:ctrlPr>
                                <a:rPr lang="tr-TR" sz="1800" b="0" i="1" smtClean="0">
                                  <a:latin typeface="Cambria Math"/>
                                </a:rPr>
                              </m:ctrlPr>
                            </m:sSubPr>
                            <m:e>
                              <m:r>
                                <a:rPr lang="tr-TR" sz="1800" b="0" i="1" smtClean="0">
                                  <a:latin typeface="Cambria Math"/>
                                </a:rPr>
                                <m:t>𝑠</m:t>
                              </m:r>
                            </m:e>
                            <m:sub>
                              <m:r>
                                <a:rPr lang="tr-TR" sz="1800" b="0" i="1" smtClean="0">
                                  <a:latin typeface="Cambria Math"/>
                                </a:rPr>
                                <m:t>𝑡</m:t>
                              </m:r>
                            </m:sub>
                          </m:sSub>
                        </m:e>
                      </m:d>
                      <m:r>
                        <a:rPr lang="tr-TR" sz="1800" b="0" i="1" smtClean="0">
                          <a:latin typeface="Cambria Math"/>
                        </a:rPr>
                        <m:t>=</m:t>
                      </m:r>
                      <m:r>
                        <a:rPr lang="tr-TR" sz="1800" b="0" i="1" smtClean="0">
                          <a:latin typeface="Cambria Math"/>
                        </a:rPr>
                        <m:t>𝑝</m:t>
                      </m:r>
                      <m:r>
                        <a:rPr lang="tr-TR" sz="1800" b="0" i="1" smtClean="0">
                          <a:latin typeface="Cambria Math"/>
                        </a:rPr>
                        <m:t>(</m:t>
                      </m:r>
                      <m:sSub>
                        <m:sSubPr>
                          <m:ctrlPr>
                            <a:rPr lang="tr-TR" sz="1800" b="0" i="1" smtClean="0">
                              <a:latin typeface="Cambria Math"/>
                            </a:rPr>
                          </m:ctrlPr>
                        </m:sSubPr>
                        <m:e>
                          <m:r>
                            <a:rPr lang="tr-TR" sz="1800" b="0" i="1" smtClean="0">
                              <a:latin typeface="Cambria Math"/>
                            </a:rPr>
                            <m:t>𝑠</m:t>
                          </m:r>
                        </m:e>
                        <m:sub>
                          <m:r>
                            <a:rPr lang="tr-TR" sz="1800" b="0" i="1" smtClean="0">
                              <a:latin typeface="Cambria Math"/>
                            </a:rPr>
                            <m:t>𝑡</m:t>
                          </m:r>
                          <m:r>
                            <a:rPr lang="tr-TR" sz="1800" b="0" i="1" smtClean="0">
                              <a:latin typeface="Cambria Math"/>
                            </a:rPr>
                            <m:t>+</m:t>
                          </m:r>
                          <m:r>
                            <a:rPr lang="tr-TR" sz="1800" b="0" i="1" smtClean="0">
                              <a:latin typeface="Cambria Math"/>
                            </a:rPr>
                            <m:t>𝑐</m:t>
                          </m:r>
                        </m:sub>
                      </m:sSub>
                      <m:r>
                        <a:rPr lang="tr-TR" sz="1800" b="0" i="1" smtClean="0">
                          <a:latin typeface="Cambria Math"/>
                        </a:rPr>
                        <m:t>|</m:t>
                      </m:r>
                      <m:sSub>
                        <m:sSubPr>
                          <m:ctrlPr>
                            <a:rPr lang="tr-TR" sz="1800" b="0" i="1" smtClean="0">
                              <a:latin typeface="Cambria Math"/>
                            </a:rPr>
                          </m:ctrlPr>
                        </m:sSubPr>
                        <m:e>
                          <m:r>
                            <a:rPr lang="tr-TR" sz="1800" b="0" i="1" smtClean="0">
                              <a:latin typeface="Cambria Math"/>
                            </a:rPr>
                            <m:t>𝑠</m:t>
                          </m:r>
                        </m:e>
                        <m:sub>
                          <m:r>
                            <a:rPr lang="tr-TR" sz="1800" b="0" i="1" smtClean="0">
                              <a:latin typeface="Cambria Math"/>
                            </a:rPr>
                            <m:t>𝑡</m:t>
                          </m:r>
                        </m:sub>
                      </m:sSub>
                      <m:r>
                        <a:rPr lang="tr-TR" sz="1800" b="0" i="1" smtClean="0">
                          <a:latin typeface="Cambria Math"/>
                        </a:rPr>
                        <m:t>,</m:t>
                      </m:r>
                      <m:r>
                        <a:rPr lang="tr-TR" sz="1800" i="1">
                          <a:latin typeface="Cambria Math"/>
                          <a:ea typeface="Cambria Math"/>
                        </a:rPr>
                        <m:t>𝜇</m:t>
                      </m:r>
                      <m:r>
                        <a:rPr lang="tr-TR" sz="1800" i="1">
                          <a:latin typeface="Cambria Math"/>
                          <a:ea typeface="Cambria Math"/>
                        </a:rPr>
                        <m:t>(</m:t>
                      </m:r>
                      <m:sSub>
                        <m:sSubPr>
                          <m:ctrlPr>
                            <a:rPr lang="tr-TR" sz="1800" i="1">
                              <a:latin typeface="Cambria Math"/>
                              <a:ea typeface="Cambria Math"/>
                            </a:rPr>
                          </m:ctrlPr>
                        </m:sSubPr>
                        <m:e>
                          <m:r>
                            <a:rPr lang="tr-TR" sz="1800" i="1">
                              <a:latin typeface="Cambria Math"/>
                              <a:ea typeface="Cambria Math"/>
                            </a:rPr>
                            <m:t>𝑠</m:t>
                          </m:r>
                        </m:e>
                        <m:sub>
                          <m:r>
                            <a:rPr lang="tr-TR" sz="1800" i="1">
                              <a:latin typeface="Cambria Math"/>
                              <a:ea typeface="Cambria Math"/>
                            </a:rPr>
                            <m:t>𝑡</m:t>
                          </m:r>
                        </m:sub>
                      </m:sSub>
                      <m:r>
                        <a:rPr lang="tr-TR" sz="1800" i="1">
                          <a:latin typeface="Cambria Math"/>
                          <a:ea typeface="Cambria Math"/>
                        </a:rPr>
                        <m:t>,</m:t>
                      </m:r>
                      <m:r>
                        <a:rPr lang="tr-TR" sz="1800" i="1">
                          <a:latin typeface="Cambria Math"/>
                          <a:ea typeface="Cambria Math"/>
                        </a:rPr>
                        <m:t>𝜃</m:t>
                      </m:r>
                      <m:r>
                        <a:rPr lang="tr-TR" sz="1800" i="1">
                          <a:latin typeface="Cambria Math"/>
                          <a:ea typeface="Cambria Math"/>
                        </a:rPr>
                        <m:t>))</m:t>
                      </m:r>
                    </m:oMath>
                  </m:oMathPara>
                </a14:m>
                <a:endParaRPr lang="tr-T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15969"/>
                <a:ext cx="8077200" cy="3057647"/>
              </a:xfrm>
              <a:blipFill rotWithShape="1">
                <a:blip r:embed="rId2"/>
                <a:stretch>
                  <a:fillRect l="-1132" t="-1394"/>
                </a:stretch>
              </a:blipFill>
            </p:spPr>
            <p:txBody>
              <a:bodyPr/>
              <a:lstStyle/>
              <a:p>
                <a:r>
                  <a:rPr lang="tr-TR">
                    <a:noFill/>
                  </a:rPr>
                  <a:t> </a:t>
                </a:r>
              </a:p>
            </p:txBody>
          </p:sp>
        </mc:Fallback>
      </mc:AlternateContent>
      <p:sp>
        <p:nvSpPr>
          <p:cNvPr id="4" name="Left Brace 3"/>
          <p:cNvSpPr/>
          <p:nvPr/>
        </p:nvSpPr>
        <p:spPr>
          <a:xfrm rot="16200000">
            <a:off x="2857502" y="2933701"/>
            <a:ext cx="228602"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TextBox 4"/>
          <p:cNvSpPr txBox="1"/>
          <p:nvPr/>
        </p:nvSpPr>
        <p:spPr>
          <a:xfrm>
            <a:off x="1143000" y="4027285"/>
            <a:ext cx="4267200" cy="646331"/>
          </a:xfrm>
          <a:prstGeom prst="rect">
            <a:avLst/>
          </a:prstGeom>
          <a:noFill/>
        </p:spPr>
        <p:txBody>
          <a:bodyPr wrap="square" rtlCol="0">
            <a:spAutoFit/>
          </a:bodyPr>
          <a:lstStyle/>
          <a:p>
            <a:r>
              <a:rPr lang="tr-TR" dirty="0" smtClean="0"/>
              <a:t>Distribution of states we end up given initial state and selected sub-policy</a:t>
            </a:r>
            <a:endParaRPr lang="tr-TR" dirty="0"/>
          </a:p>
        </p:txBody>
      </p:sp>
      <mc:AlternateContent xmlns:mc="http://schemas.openxmlformats.org/markup-compatibility/2006" xmlns:a14="http://schemas.microsoft.com/office/drawing/2010/main">
        <mc:Choice Requires="a14">
          <p:sp>
            <p:nvSpPr>
              <p:cNvPr id="7" name="TextBox 6"/>
              <p:cNvSpPr txBox="1"/>
              <p:nvPr/>
            </p:nvSpPr>
            <p:spPr>
              <a:xfrm>
                <a:off x="457200" y="4585586"/>
                <a:ext cx="8458200" cy="2227469"/>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Transition policy gradient:</a:t>
                </a:r>
              </a:p>
              <a:p>
                <a:pPr/>
                <a14:m>
                  <m:oMathPara xmlns:m="http://schemas.openxmlformats.org/officeDocument/2006/math">
                    <m:oMathParaPr>
                      <m:jc m:val="left"/>
                    </m:oMathParaPr>
                    <m:oMath xmlns:m="http://schemas.openxmlformats.org/officeDocument/2006/math">
                      <m:sSub>
                        <m:sSubPr>
                          <m:ctrlPr>
                            <a:rPr lang="tr-TR" i="1" smtClean="0">
                              <a:latin typeface="Cambria Math"/>
                            </a:rPr>
                          </m:ctrlPr>
                        </m:sSubPr>
                        <m:e>
                          <m:r>
                            <a:rPr lang="tr-TR" i="1" smtClean="0">
                              <a:latin typeface="Cambria Math"/>
                              <a:ea typeface="Cambria Math"/>
                            </a:rPr>
                            <m:t>𝛻</m:t>
                          </m:r>
                        </m:e>
                        <m:sub>
                          <m:r>
                            <a:rPr lang="tr-TR" i="1" smtClean="0">
                              <a:latin typeface="Cambria Math"/>
                              <a:ea typeface="Cambria Math"/>
                            </a:rPr>
                            <m:t>𝜃</m:t>
                          </m:r>
                        </m:sub>
                      </m:sSub>
                      <m:sSup>
                        <m:sSupPr>
                          <m:ctrlPr>
                            <a:rPr lang="tr-TR" i="1" smtClean="0">
                              <a:latin typeface="Cambria Math"/>
                            </a:rPr>
                          </m:ctrlPr>
                        </m:sSupPr>
                        <m:e>
                          <m:sSub>
                            <m:sSubPr>
                              <m:ctrlPr>
                                <a:rPr lang="tr-TR" i="1" smtClean="0">
                                  <a:latin typeface="Cambria Math"/>
                                </a:rPr>
                              </m:ctrlPr>
                            </m:sSubPr>
                            <m:e>
                              <m:r>
                                <a:rPr lang="tr-TR" i="1" smtClean="0">
                                  <a:latin typeface="Cambria Math"/>
                                  <a:ea typeface="Cambria Math"/>
                                </a:rPr>
                                <m:t>𝜋</m:t>
                              </m:r>
                            </m:e>
                            <m:sub>
                              <m:r>
                                <a:rPr lang="tr-TR" b="0" i="1" smtClean="0">
                                  <a:latin typeface="Cambria Math"/>
                                </a:rPr>
                                <m:t>𝑡</m:t>
                              </m:r>
                            </m:sub>
                          </m:sSub>
                        </m:e>
                        <m:sup>
                          <m:r>
                            <a:rPr lang="tr-TR" b="0" i="1" smtClean="0">
                              <a:latin typeface="Cambria Math"/>
                            </a:rPr>
                            <m:t>𝑇𝑃</m:t>
                          </m:r>
                        </m:sup>
                      </m:sSup>
                      <m:r>
                        <a:rPr lang="tr-TR" b="0" i="1" smtClean="0">
                          <a:latin typeface="Cambria Math"/>
                        </a:rPr>
                        <m:t>=</m:t>
                      </m:r>
                      <m:r>
                        <a:rPr lang="tr-TR" b="0" i="1" smtClean="0">
                          <a:latin typeface="Cambria Math"/>
                          <a:ea typeface="Cambria Math"/>
                        </a:rPr>
                        <m:t>𝔼</m:t>
                      </m:r>
                      <m:d>
                        <m:dPr>
                          <m:begChr m:val="["/>
                          <m:endChr m:val="]"/>
                          <m:ctrlPr>
                            <a:rPr lang="tr-TR" b="0" i="1" smtClean="0">
                              <a:latin typeface="Cambria Math"/>
                              <a:ea typeface="Cambria Math"/>
                            </a:rPr>
                          </m:ctrlPr>
                        </m:dPr>
                        <m:e>
                          <m:d>
                            <m:dPr>
                              <m:ctrlPr>
                                <a:rPr lang="tr-TR" b="0" i="1" smtClean="0">
                                  <a:latin typeface="Cambria Math"/>
                                  <a:ea typeface="Cambria Math"/>
                                </a:rPr>
                              </m:ctrlPr>
                            </m:dPr>
                            <m:e>
                              <m:sSub>
                                <m:sSubPr>
                                  <m:ctrlPr>
                                    <a:rPr lang="tr-TR" b="0" i="1" smtClean="0">
                                      <a:latin typeface="Cambria Math"/>
                                      <a:ea typeface="Cambria Math"/>
                                    </a:rPr>
                                  </m:ctrlPr>
                                </m:sSubPr>
                                <m:e>
                                  <m:r>
                                    <a:rPr lang="tr-TR" b="0" i="1" smtClean="0">
                                      <a:latin typeface="Cambria Math"/>
                                      <a:ea typeface="Cambria Math"/>
                                    </a:rPr>
                                    <m:t>𝑅</m:t>
                                  </m:r>
                                </m:e>
                                <m:sub>
                                  <m:r>
                                    <a:rPr lang="tr-TR" b="0" i="1" smtClean="0">
                                      <a:latin typeface="Cambria Math"/>
                                      <a:ea typeface="Cambria Math"/>
                                    </a:rPr>
                                    <m:t>𝑡</m:t>
                                  </m:r>
                                </m:sub>
                              </m:sSub>
                              <m:r>
                                <a:rPr lang="tr-TR" b="0" i="1" smtClean="0">
                                  <a:latin typeface="Cambria Math"/>
                                  <a:ea typeface="Cambria Math"/>
                                </a:rPr>
                                <m:t>−</m:t>
                              </m:r>
                              <m:r>
                                <a:rPr lang="tr-TR" b="0" i="1" smtClean="0">
                                  <a:latin typeface="Cambria Math"/>
                                  <a:ea typeface="Cambria Math"/>
                                </a:rPr>
                                <m:t>𝑉</m:t>
                              </m:r>
                              <m:d>
                                <m:dPr>
                                  <m:ctrlPr>
                                    <a:rPr lang="tr-TR" b="0" i="1" smtClean="0">
                                      <a:latin typeface="Cambria Math"/>
                                      <a:ea typeface="Cambria Math"/>
                                    </a:rPr>
                                  </m:ctrlPr>
                                </m:dPr>
                                <m:e>
                                  <m:sSub>
                                    <m:sSubPr>
                                      <m:ctrlPr>
                                        <a:rPr lang="tr-TR" b="0" i="1" smtClean="0">
                                          <a:latin typeface="Cambria Math"/>
                                          <a:ea typeface="Cambria Math"/>
                                        </a:rPr>
                                      </m:ctrlPr>
                                    </m:sSubPr>
                                    <m:e>
                                      <m:r>
                                        <a:rPr lang="tr-TR" b="0" i="1" smtClean="0">
                                          <a:latin typeface="Cambria Math"/>
                                          <a:ea typeface="Cambria Math"/>
                                        </a:rPr>
                                        <m:t>𝑠</m:t>
                                      </m:r>
                                    </m:e>
                                    <m:sub>
                                      <m:r>
                                        <a:rPr lang="tr-TR" b="0" i="1" smtClean="0">
                                          <a:latin typeface="Cambria Math"/>
                                          <a:ea typeface="Cambria Math"/>
                                        </a:rPr>
                                        <m:t>𝑡</m:t>
                                      </m:r>
                                    </m:sub>
                                  </m:sSub>
                                </m:e>
                              </m:d>
                            </m:e>
                          </m:d>
                          <m:sSub>
                            <m:sSubPr>
                              <m:ctrlPr>
                                <a:rPr lang="tr-TR" i="1">
                                  <a:latin typeface="Cambria Math"/>
                                  <a:ea typeface="Cambria Math"/>
                                </a:rPr>
                              </m:ctrlPr>
                            </m:sSubPr>
                            <m:e>
                              <m:r>
                                <a:rPr lang="tr-TR" i="1">
                                  <a:latin typeface="Cambria Math"/>
                                  <a:ea typeface="Cambria Math"/>
                                </a:rPr>
                                <m:t>𝛻</m:t>
                              </m:r>
                            </m:e>
                            <m:sub>
                              <m:r>
                                <a:rPr lang="tr-TR" i="1">
                                  <a:latin typeface="Cambria Math"/>
                                  <a:ea typeface="Cambria Math"/>
                                </a:rPr>
                                <m:t>𝜃</m:t>
                              </m:r>
                            </m:sub>
                          </m:sSub>
                          <m:func>
                            <m:funcPr>
                              <m:ctrlPr>
                                <a:rPr lang="tr-TR" i="1">
                                  <a:latin typeface="Cambria Math"/>
                                  <a:ea typeface="Cambria Math"/>
                                </a:rPr>
                              </m:ctrlPr>
                            </m:funcPr>
                            <m:fName>
                              <m:r>
                                <m:rPr>
                                  <m:sty m:val="p"/>
                                </m:rPr>
                                <a:rPr lang="tr-TR">
                                  <a:latin typeface="Cambria Math"/>
                                  <a:ea typeface="Cambria Math"/>
                                </a:rPr>
                                <m:t>log</m:t>
                              </m:r>
                            </m:fName>
                            <m:e>
                              <m:r>
                                <a:rPr lang="tr-TR" i="1">
                                  <a:latin typeface="Cambria Math"/>
                                  <a:ea typeface="Cambria Math"/>
                                </a:rPr>
                                <m:t>𝑝</m:t>
                              </m:r>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r>
                                    <a:rPr lang="tr-TR" i="1">
                                      <a:latin typeface="Cambria Math"/>
                                      <a:ea typeface="Cambria Math"/>
                                    </a:rPr>
                                    <m:t>+</m:t>
                                  </m:r>
                                  <m:r>
                                    <a:rPr lang="tr-TR" i="1">
                                      <a:latin typeface="Cambria Math"/>
                                      <a:ea typeface="Cambria Math"/>
                                    </a:rPr>
                                    <m:t>𝑐</m:t>
                                  </m:r>
                                </m:sub>
                              </m:sSub>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sub>
                              </m:sSub>
                              <m:r>
                                <a:rPr lang="tr-TR" i="1">
                                  <a:latin typeface="Cambria Math"/>
                                  <a:ea typeface="Cambria Math"/>
                                </a:rPr>
                                <m:t>,</m:t>
                              </m:r>
                              <m:r>
                                <a:rPr lang="tr-TR" i="1">
                                  <a:latin typeface="Cambria Math"/>
                                  <a:ea typeface="Cambria Math"/>
                                </a:rPr>
                                <m:t>𝜇</m:t>
                              </m:r>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sub>
                              </m:sSub>
                              <m:r>
                                <a:rPr lang="tr-TR" i="1">
                                  <a:latin typeface="Cambria Math"/>
                                  <a:ea typeface="Cambria Math"/>
                                </a:rPr>
                                <m:t>,</m:t>
                              </m:r>
                              <m:r>
                                <a:rPr lang="tr-TR" i="1">
                                  <a:latin typeface="Cambria Math"/>
                                  <a:ea typeface="Cambria Math"/>
                                </a:rPr>
                                <m:t>𝜃</m:t>
                              </m:r>
                              <m:r>
                                <a:rPr lang="tr-TR" i="1">
                                  <a:latin typeface="Cambria Math"/>
                                  <a:ea typeface="Cambria Math"/>
                                </a:rPr>
                                <m:t>))</m:t>
                              </m:r>
                            </m:e>
                          </m:func>
                        </m:e>
                      </m:d>
                    </m:oMath>
                  </m:oMathPara>
                </a14:m>
                <a:endParaRPr lang="tr-TR" b="0" dirty="0" smtClean="0">
                  <a:ea typeface="Cambria Math"/>
                </a:endParaRPr>
              </a:p>
              <a:p>
                <a:pPr marL="285750" indent="-285750">
                  <a:buFont typeface="Arial" panose="020B0604020202020204" pitchFamily="34" charset="0"/>
                  <a:buChar char="•"/>
                </a:pPr>
                <a:r>
                  <a:rPr lang="tr-TR" sz="2400" dirty="0" smtClean="0"/>
                  <a:t>It is assumed that, </a:t>
                </a:r>
              </a:p>
              <a:p>
                <a14:m>
                  <m:oMath xmlns:m="http://schemas.openxmlformats.org/officeDocument/2006/math">
                    <m:r>
                      <a:rPr lang="tr-TR" i="1">
                        <a:latin typeface="Cambria Math"/>
                      </a:rPr>
                      <m:t>𝑝</m:t>
                    </m:r>
                    <m:r>
                      <a:rPr lang="tr-TR" i="1">
                        <a:latin typeface="Cambria Math"/>
                      </a:rPr>
                      <m:t>(</m:t>
                    </m:r>
                    <m:sSub>
                      <m:sSubPr>
                        <m:ctrlPr>
                          <a:rPr lang="tr-TR" i="1">
                            <a:latin typeface="Cambria Math"/>
                          </a:rPr>
                        </m:ctrlPr>
                      </m:sSubPr>
                      <m:e>
                        <m:r>
                          <a:rPr lang="tr-TR" i="1">
                            <a:latin typeface="Cambria Math"/>
                          </a:rPr>
                          <m:t>𝑠</m:t>
                        </m:r>
                      </m:e>
                      <m:sub>
                        <m:r>
                          <a:rPr lang="tr-TR" i="1">
                            <a:latin typeface="Cambria Math"/>
                          </a:rPr>
                          <m:t>𝑡</m:t>
                        </m:r>
                        <m:r>
                          <a:rPr lang="tr-TR" i="1">
                            <a:latin typeface="Cambria Math"/>
                          </a:rPr>
                          <m:t>+</m:t>
                        </m:r>
                        <m:r>
                          <a:rPr lang="tr-TR" i="1">
                            <a:latin typeface="Cambria Math"/>
                          </a:rPr>
                          <m:t>𝑐</m:t>
                        </m:r>
                      </m:sub>
                    </m:sSub>
                    <m:r>
                      <a:rPr lang="tr-TR" i="1">
                        <a:latin typeface="Cambria Math"/>
                      </a:rPr>
                      <m:t>|</m:t>
                    </m:r>
                    <m:sSub>
                      <m:sSubPr>
                        <m:ctrlPr>
                          <a:rPr lang="tr-TR" i="1">
                            <a:latin typeface="Cambria Math"/>
                          </a:rPr>
                        </m:ctrlPr>
                      </m:sSubPr>
                      <m:e>
                        <m:r>
                          <a:rPr lang="tr-TR" i="1">
                            <a:latin typeface="Cambria Math"/>
                          </a:rPr>
                          <m:t>𝑠</m:t>
                        </m:r>
                      </m:e>
                      <m:sub>
                        <m:r>
                          <a:rPr lang="tr-TR" i="1">
                            <a:latin typeface="Cambria Math"/>
                          </a:rPr>
                          <m:t>𝑡</m:t>
                        </m:r>
                      </m:sub>
                    </m:sSub>
                    <m:r>
                      <a:rPr lang="tr-TR" i="1">
                        <a:latin typeface="Cambria Math"/>
                      </a:rPr>
                      <m:t>,</m:t>
                    </m:r>
                    <m:r>
                      <a:rPr lang="tr-TR" i="1">
                        <a:latin typeface="Cambria Math"/>
                        <a:ea typeface="Cambria Math"/>
                      </a:rPr>
                      <m:t>𝜇</m:t>
                    </m:r>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sub>
                    </m:sSub>
                    <m:r>
                      <a:rPr lang="tr-TR" i="1">
                        <a:latin typeface="Cambria Math"/>
                        <a:ea typeface="Cambria Math"/>
                      </a:rPr>
                      <m:t>,</m:t>
                    </m:r>
                    <m:r>
                      <a:rPr lang="tr-TR" i="1">
                        <a:latin typeface="Cambria Math"/>
                        <a:ea typeface="Cambria Math"/>
                      </a:rPr>
                      <m:t>𝜃</m:t>
                    </m:r>
                    <m:r>
                      <a:rPr lang="tr-TR" i="1">
                        <a:latin typeface="Cambria Math"/>
                        <a:ea typeface="Cambria Math"/>
                      </a:rPr>
                      <m:t>))</m:t>
                    </m:r>
                    <m:r>
                      <a:rPr lang="tr-TR" dirty="0" smtClean="0">
                        <a:latin typeface="Cambria Math"/>
                      </a:rPr>
                      <m:t>∝</m:t>
                    </m:r>
                    <m:sSup>
                      <m:sSupPr>
                        <m:ctrlPr>
                          <a:rPr lang="tr-TR" i="1" dirty="0" smtClean="0">
                            <a:latin typeface="Cambria Math"/>
                          </a:rPr>
                        </m:ctrlPr>
                      </m:sSupPr>
                      <m:e>
                        <m:r>
                          <a:rPr lang="tr-TR" b="0" i="1" dirty="0" smtClean="0">
                            <a:latin typeface="Cambria Math"/>
                          </a:rPr>
                          <m:t>𝑒</m:t>
                        </m:r>
                      </m:e>
                      <m:sup>
                        <m:sSub>
                          <m:sSubPr>
                            <m:ctrlPr>
                              <a:rPr lang="tr-TR" i="1" dirty="0" smtClean="0">
                                <a:latin typeface="Cambria Math"/>
                              </a:rPr>
                            </m:ctrlPr>
                          </m:sSubPr>
                          <m:e>
                            <m:r>
                              <a:rPr lang="tr-TR" b="0" i="1" dirty="0" smtClean="0">
                                <a:latin typeface="Cambria Math"/>
                              </a:rPr>
                              <m:t>𝑑</m:t>
                            </m:r>
                          </m:e>
                          <m:sub>
                            <m:r>
                              <a:rPr lang="tr-TR" b="0" i="1" dirty="0" smtClean="0">
                                <a:latin typeface="Cambria Math"/>
                              </a:rPr>
                              <m:t>𝑐𝑜𝑠</m:t>
                            </m:r>
                          </m:sub>
                        </m:sSub>
                        <m:r>
                          <a:rPr lang="tr-TR" b="0" i="1" dirty="0" smtClean="0">
                            <a:latin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r>
                              <a:rPr lang="tr-TR" i="1">
                                <a:latin typeface="Cambria Math"/>
                                <a:ea typeface="Cambria Math"/>
                              </a:rPr>
                              <m:t>+</m:t>
                            </m:r>
                            <m:r>
                              <a:rPr lang="tr-TR" i="1">
                                <a:latin typeface="Cambria Math"/>
                                <a:ea typeface="Cambria Math"/>
                              </a:rPr>
                              <m:t>𝑐</m:t>
                            </m:r>
                          </m:sub>
                        </m:sSub>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𝑠</m:t>
                            </m:r>
                          </m:e>
                          <m:sub>
                            <m:r>
                              <a:rPr lang="tr-TR" i="1">
                                <a:latin typeface="Cambria Math"/>
                                <a:ea typeface="Cambria Math"/>
                              </a:rPr>
                              <m:t>𝑡</m:t>
                            </m:r>
                          </m:sub>
                        </m:sSub>
                        <m:r>
                          <a:rPr lang="tr-TR" i="1">
                            <a:latin typeface="Cambria Math"/>
                            <a:ea typeface="Cambria Math"/>
                          </a:rPr>
                          <m:t>,</m:t>
                        </m:r>
                        <m:sSub>
                          <m:sSubPr>
                            <m:ctrlPr>
                              <a:rPr lang="tr-TR" i="1">
                                <a:latin typeface="Cambria Math"/>
                                <a:ea typeface="Cambria Math"/>
                              </a:rPr>
                            </m:ctrlPr>
                          </m:sSubPr>
                          <m:e>
                            <m:r>
                              <a:rPr lang="tr-TR" i="1">
                                <a:latin typeface="Cambria Math"/>
                                <a:ea typeface="Cambria Math"/>
                              </a:rPr>
                              <m:t>𝑔</m:t>
                            </m:r>
                          </m:e>
                          <m:sub>
                            <m:r>
                              <a:rPr lang="tr-TR" i="1">
                                <a:latin typeface="Cambria Math"/>
                                <a:ea typeface="Cambria Math"/>
                              </a:rPr>
                              <m:t>𝑡</m:t>
                            </m:r>
                          </m:sub>
                        </m:sSub>
                        <m:r>
                          <a:rPr lang="tr-TR" b="0" i="1" dirty="0" smtClean="0">
                            <a:latin typeface="Cambria Math"/>
                          </a:rPr>
                          <m:t>)</m:t>
                        </m:r>
                      </m:sup>
                    </m:sSup>
                  </m:oMath>
                </a14:m>
                <a:r>
                  <a:rPr lang="tr-TR" dirty="0" smtClean="0"/>
                  <a:t> (von Mises-Fisher distribution)</a:t>
                </a:r>
                <a:endParaRPr lang="tr-TR" dirty="0"/>
              </a:p>
              <a:p>
                <a:r>
                  <a:rPr lang="tr-TR" dirty="0" smtClean="0"/>
                  <a:t>	- This means we have knowledge of where the trajectories are likely to 	end up. By using this, we can skip over the worker’s behaviour and 	directly follow the policy gradient of the predicted transition. </a:t>
                </a:r>
                <a:endParaRPr lang="tr-TR"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 y="4585586"/>
                <a:ext cx="8458200" cy="2227469"/>
              </a:xfrm>
              <a:prstGeom prst="rect">
                <a:avLst/>
              </a:prstGeom>
              <a:blipFill rotWithShape="1">
                <a:blip r:embed="rId3"/>
                <a:stretch>
                  <a:fillRect l="-937" t="-1913" b="-3279"/>
                </a:stretch>
              </a:blipFill>
            </p:spPr>
            <p:txBody>
              <a:bodyPr/>
              <a:lstStyle/>
              <a:p>
                <a:r>
                  <a:rPr lang="tr-TR">
                    <a:noFill/>
                  </a:rPr>
                  <a:t> </a:t>
                </a:r>
              </a:p>
            </p:txBody>
          </p:sp>
        </mc:Fallback>
      </mc:AlternateContent>
    </p:spTree>
    <p:extLst>
      <p:ext uri="{BB962C8B-B14F-4D97-AF65-F5344CB8AC3E}">
        <p14:creationId xmlns:p14="http://schemas.microsoft.com/office/powerpoint/2010/main" val="40958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0" indent="0">
                  <a:buNone/>
                </a:pPr>
                <a:r>
                  <a:rPr lang="tr-TR" u="sng" dirty="0" smtClean="0"/>
                  <a:t>Dilated LSTM (dLSTM)</a:t>
                </a:r>
              </a:p>
              <a:p>
                <a:r>
                  <a:rPr lang="tr-TR" dirty="0" smtClean="0"/>
                  <a:t>Allows manager to work at lower temporal resolution.</a:t>
                </a:r>
              </a:p>
              <a:p>
                <a:r>
                  <a:rPr lang="tr-TR" dirty="0" smtClean="0"/>
                  <a:t>Full state of the network is composed of </a:t>
                </a:r>
                <a14:m>
                  <m:oMath xmlns:m="http://schemas.openxmlformats.org/officeDocument/2006/math">
                    <m:r>
                      <a:rPr lang="tr-TR" b="0" i="1" smtClean="0">
                        <a:latin typeface="Cambria Math"/>
                      </a:rPr>
                      <m:t>𝑟</m:t>
                    </m:r>
                  </m:oMath>
                </a14:m>
                <a:r>
                  <a:rPr lang="tr-TR" dirty="0" smtClean="0"/>
                  <a:t> (mutually exclusive) </a:t>
                </a:r>
                <a:r>
                  <a:rPr lang="tr-TR" dirty="0" smtClean="0"/>
                  <a:t>sub-states. </a:t>
                </a:r>
              </a:p>
              <a:p>
                <a:r>
                  <a:rPr lang="tr-TR" dirty="0" smtClean="0"/>
                  <a:t>Sub-state with index </a:t>
                </a:r>
                <a14:m>
                  <m:oMath xmlns:m="http://schemas.openxmlformats.org/officeDocument/2006/math">
                    <m:r>
                      <a:rPr lang="tr-TR" b="0" i="1" smtClean="0">
                        <a:latin typeface="Cambria Math"/>
                      </a:rPr>
                      <m:t>𝑡</m:t>
                    </m:r>
                    <m:r>
                      <a:rPr lang="tr-TR" b="0" i="1" smtClean="0">
                        <a:latin typeface="Cambria Math"/>
                      </a:rPr>
                      <m:t> </m:t>
                    </m:r>
                    <m:r>
                      <a:rPr lang="tr-TR" b="0" i="1" smtClean="0">
                        <a:latin typeface="Cambria Math"/>
                      </a:rPr>
                      <m:t>𝑚𝑜𝑑</m:t>
                    </m:r>
                    <m:r>
                      <a:rPr lang="tr-TR" b="0" i="1" smtClean="0">
                        <a:latin typeface="Cambria Math"/>
                      </a:rPr>
                      <m:t> </m:t>
                    </m:r>
                    <m:r>
                      <a:rPr lang="tr-TR" b="0" i="1" smtClean="0">
                        <a:latin typeface="Cambria Math"/>
                      </a:rPr>
                      <m:t>𝑟</m:t>
                    </m:r>
                  </m:oMath>
                </a14:m>
                <a:r>
                  <a:rPr lang="tr-TR" dirty="0" smtClean="0"/>
                  <a:t> is selected. </a:t>
                </a:r>
              </a:p>
              <a:p>
                <a:r>
                  <a:rPr lang="tr-TR" dirty="0" smtClean="0"/>
                  <a:t>Formally, </a:t>
                </a:r>
              </a:p>
              <a:p>
                <a:pPr marL="0" indent="0">
                  <a:buNone/>
                </a:pPr>
                <a14:m>
                  <m:oMathPara xmlns:m="http://schemas.openxmlformats.org/officeDocument/2006/math">
                    <m:oMathParaPr>
                      <m:jc m:val="left"/>
                    </m:oMathParaPr>
                    <m:oMath xmlns:m="http://schemas.openxmlformats.org/officeDocument/2006/math">
                      <m:r>
                        <a:rPr lang="tr-TR" sz="1800" b="0" i="1" smtClean="0">
                          <a:latin typeface="Cambria Math"/>
                        </a:rPr>
                        <m:t>h</m:t>
                      </m:r>
                      <m:r>
                        <a:rPr lang="tr-TR" sz="1800" b="0" i="1" smtClean="0">
                          <a:latin typeface="Cambria Math"/>
                        </a:rPr>
                        <m:t>=</m:t>
                      </m:r>
                      <m:sSup>
                        <m:sSupPr>
                          <m:ctrlPr>
                            <a:rPr lang="tr-TR" sz="1800" b="0" i="1" smtClean="0">
                              <a:latin typeface="Cambria Math"/>
                            </a:rPr>
                          </m:ctrlPr>
                        </m:sSupPr>
                        <m:e>
                          <m:sSub>
                            <m:sSubPr>
                              <m:ctrlPr>
                                <a:rPr lang="tr-TR" sz="1800" b="0" i="1" smtClean="0">
                                  <a:latin typeface="Cambria Math"/>
                                </a:rPr>
                              </m:ctrlPr>
                            </m:sSubPr>
                            <m:e>
                              <m:r>
                                <a:rPr lang="tr-TR" sz="1800" b="0" i="1" smtClean="0">
                                  <a:latin typeface="Cambria Math"/>
                                </a:rPr>
                                <m:t>{</m:t>
                              </m:r>
                              <m:sSubSup>
                                <m:sSubSupPr>
                                  <m:ctrlPr>
                                    <a:rPr lang="tr-TR" sz="1800" b="0" i="1" smtClean="0">
                                      <a:latin typeface="Cambria Math"/>
                                    </a:rPr>
                                  </m:ctrlPr>
                                </m:sSubSupPr>
                                <m:e>
                                  <m:acc>
                                    <m:accPr>
                                      <m:chr m:val="̂"/>
                                      <m:ctrlPr>
                                        <a:rPr lang="tr-TR" sz="1800" b="0" i="1" smtClean="0">
                                          <a:latin typeface="Cambria Math"/>
                                        </a:rPr>
                                      </m:ctrlPr>
                                    </m:accPr>
                                    <m:e>
                                      <m:r>
                                        <a:rPr lang="tr-TR" sz="1800" b="0" i="1" smtClean="0">
                                          <a:latin typeface="Cambria Math"/>
                                        </a:rPr>
                                        <m:t>h</m:t>
                                      </m:r>
                                    </m:e>
                                  </m:acc>
                                </m:e>
                                <m:sub/>
                                <m:sup>
                                  <m:r>
                                    <a:rPr lang="tr-TR" sz="1800" b="0" i="1" smtClean="0">
                                      <a:latin typeface="Cambria Math"/>
                                    </a:rPr>
                                    <m:t>𝑖</m:t>
                                  </m:r>
                                </m:sup>
                              </m:sSubSup>
                              <m:r>
                                <a:rPr lang="tr-TR" sz="1800" b="0" i="1" smtClean="0">
                                  <a:latin typeface="Cambria Math"/>
                                </a:rPr>
                                <m:t>}</m:t>
                              </m:r>
                            </m:e>
                            <m:sub>
                              <m:r>
                                <a:rPr lang="tr-TR" sz="1800" b="0" i="1" smtClean="0">
                                  <a:latin typeface="Cambria Math"/>
                                </a:rPr>
                                <m:t>𝑖</m:t>
                              </m:r>
                              <m:r>
                                <a:rPr lang="tr-TR" sz="1800" b="0" i="1" smtClean="0">
                                  <a:latin typeface="Cambria Math"/>
                                </a:rPr>
                                <m:t>=1</m:t>
                              </m:r>
                            </m:sub>
                          </m:sSub>
                        </m:e>
                        <m:sup>
                          <m:r>
                            <a:rPr lang="tr-TR" sz="1800" b="0" i="1" smtClean="0">
                              <a:latin typeface="Cambria Math"/>
                            </a:rPr>
                            <m:t>𝑟</m:t>
                          </m:r>
                        </m:sup>
                      </m:sSup>
                    </m:oMath>
                  </m:oMathPara>
                </a14:m>
                <a:endParaRPr lang="tr-TR" sz="1800" dirty="0" smtClean="0"/>
              </a:p>
              <a:p>
                <a:pPr marL="0" indent="0">
                  <a:buNone/>
                </a:pPr>
                <a14:m>
                  <m:oMathPara xmlns:m="http://schemas.openxmlformats.org/officeDocument/2006/math">
                    <m:oMathParaPr>
                      <m:jc m:val="left"/>
                    </m:oMathParaPr>
                    <m:oMath xmlns:m="http://schemas.openxmlformats.org/officeDocument/2006/math">
                      <m:sSup>
                        <m:sSupPr>
                          <m:ctrlPr>
                            <a:rPr lang="tr-TR" sz="1800" i="1" smtClean="0">
                              <a:latin typeface="Cambria Math"/>
                            </a:rPr>
                          </m:ctrlPr>
                        </m:sSupPr>
                        <m:e>
                          <m:sSub>
                            <m:sSubPr>
                              <m:ctrlPr>
                                <a:rPr lang="tr-TR" sz="1800" i="1" smtClean="0">
                                  <a:latin typeface="Cambria Math"/>
                                </a:rPr>
                              </m:ctrlPr>
                            </m:sSubPr>
                            <m:e>
                              <m:acc>
                                <m:accPr>
                                  <m:chr m:val="̂"/>
                                  <m:ctrlPr>
                                    <a:rPr lang="tr-TR" sz="1800" i="1" smtClean="0">
                                      <a:latin typeface="Cambria Math"/>
                                    </a:rPr>
                                  </m:ctrlPr>
                                </m:accPr>
                                <m:e>
                                  <m:r>
                                    <a:rPr lang="tr-TR" sz="1800" b="0" i="1" smtClean="0">
                                      <a:latin typeface="Cambria Math"/>
                                    </a:rPr>
                                    <m:t>h</m:t>
                                  </m:r>
                                </m:e>
                              </m:acc>
                            </m:e>
                            <m:sub>
                              <m:r>
                                <a:rPr lang="tr-TR" sz="1800" b="0" i="1" smtClean="0">
                                  <a:latin typeface="Cambria Math"/>
                                </a:rPr>
                                <m:t>𝑡</m:t>
                              </m:r>
                            </m:sub>
                          </m:sSub>
                        </m:e>
                        <m:sup>
                          <m:r>
                            <a:rPr lang="tr-TR" sz="1800" b="0" i="1" smtClean="0">
                              <a:latin typeface="Cambria Math"/>
                            </a:rPr>
                            <m:t>𝑡</m:t>
                          </m:r>
                          <m:r>
                            <a:rPr lang="tr-TR" sz="1800" b="0" i="1" smtClean="0">
                              <a:latin typeface="Cambria Math"/>
                            </a:rPr>
                            <m:t> </m:t>
                          </m:r>
                          <m:r>
                            <a:rPr lang="tr-TR" sz="1800" b="0" i="1" smtClean="0">
                              <a:latin typeface="Cambria Math"/>
                            </a:rPr>
                            <m:t>𝑚𝑜𝑑</m:t>
                          </m:r>
                          <m:r>
                            <a:rPr lang="tr-TR" sz="1800" b="0" i="1" smtClean="0">
                              <a:latin typeface="Cambria Math"/>
                            </a:rPr>
                            <m:t> </m:t>
                          </m:r>
                          <m:r>
                            <a:rPr lang="tr-TR" sz="1800" b="0" i="1" smtClean="0">
                              <a:latin typeface="Cambria Math"/>
                            </a:rPr>
                            <m:t>𝑟</m:t>
                          </m:r>
                        </m:sup>
                      </m:sSup>
                      <m:r>
                        <a:rPr lang="tr-TR" sz="1800" b="0" i="1" smtClean="0">
                          <a:latin typeface="Cambria Math"/>
                        </a:rPr>
                        <m:t>,</m:t>
                      </m:r>
                      <m:sSub>
                        <m:sSubPr>
                          <m:ctrlPr>
                            <a:rPr lang="tr-TR" sz="1800" b="0" i="1" smtClean="0">
                              <a:latin typeface="Cambria Math"/>
                            </a:rPr>
                          </m:ctrlPr>
                        </m:sSubPr>
                        <m:e>
                          <m:r>
                            <a:rPr lang="tr-TR" sz="1800" b="0" i="1" smtClean="0">
                              <a:latin typeface="Cambria Math"/>
                            </a:rPr>
                            <m:t>𝑔</m:t>
                          </m:r>
                        </m:e>
                        <m:sub>
                          <m:r>
                            <a:rPr lang="tr-TR" sz="1800" b="0" i="1" smtClean="0">
                              <a:latin typeface="Cambria Math"/>
                            </a:rPr>
                            <m:t>𝑡</m:t>
                          </m:r>
                        </m:sub>
                      </m:sSub>
                      <m:r>
                        <a:rPr lang="tr-TR" sz="1800" b="0" i="1" smtClean="0">
                          <a:latin typeface="Cambria Math"/>
                        </a:rPr>
                        <m:t>=</m:t>
                      </m:r>
                      <m:r>
                        <a:rPr lang="tr-TR" sz="1800" b="0" i="1" smtClean="0">
                          <a:latin typeface="Cambria Math"/>
                        </a:rPr>
                        <m:t>𝐿𝑆𝑇𝑀</m:t>
                      </m:r>
                      <m:r>
                        <a:rPr lang="tr-TR" sz="1800" b="0" i="1" smtClean="0">
                          <a:latin typeface="Cambria Math"/>
                        </a:rPr>
                        <m:t>(</m:t>
                      </m:r>
                      <m:sSub>
                        <m:sSubPr>
                          <m:ctrlPr>
                            <a:rPr lang="tr-TR" sz="1800" b="0" i="1" smtClean="0">
                              <a:latin typeface="Cambria Math"/>
                            </a:rPr>
                          </m:ctrlPr>
                        </m:sSubPr>
                        <m:e>
                          <m:r>
                            <a:rPr lang="tr-TR" sz="1800" b="0" i="1" smtClean="0">
                              <a:latin typeface="Cambria Math"/>
                            </a:rPr>
                            <m:t>𝑠</m:t>
                          </m:r>
                        </m:e>
                        <m:sub>
                          <m:r>
                            <a:rPr lang="tr-TR" sz="1800" b="0" i="1" smtClean="0">
                              <a:latin typeface="Cambria Math"/>
                            </a:rPr>
                            <m:t>𝑡</m:t>
                          </m:r>
                        </m:sub>
                      </m:sSub>
                      <m:r>
                        <a:rPr lang="tr-TR" sz="1800" b="0" i="1" smtClean="0">
                          <a:latin typeface="Cambria Math"/>
                        </a:rPr>
                        <m:t>,</m:t>
                      </m:r>
                      <m:sSup>
                        <m:sSupPr>
                          <m:ctrlPr>
                            <a:rPr lang="tr-TR" sz="1800" b="0" i="1" smtClean="0">
                              <a:latin typeface="Cambria Math"/>
                            </a:rPr>
                          </m:ctrlPr>
                        </m:sSupPr>
                        <m:e>
                          <m:sSub>
                            <m:sSubPr>
                              <m:ctrlPr>
                                <a:rPr lang="tr-TR" sz="1800" b="0" i="1" smtClean="0">
                                  <a:latin typeface="Cambria Math"/>
                                </a:rPr>
                              </m:ctrlPr>
                            </m:sSubPr>
                            <m:e>
                              <m:acc>
                                <m:accPr>
                                  <m:chr m:val="̂"/>
                                  <m:ctrlPr>
                                    <a:rPr lang="tr-TR" sz="1800" b="0" i="1" smtClean="0">
                                      <a:latin typeface="Cambria Math"/>
                                    </a:rPr>
                                  </m:ctrlPr>
                                </m:accPr>
                                <m:e>
                                  <m:r>
                                    <a:rPr lang="tr-TR" sz="1800" b="0" i="1" smtClean="0">
                                      <a:latin typeface="Cambria Math"/>
                                    </a:rPr>
                                    <m:t>h</m:t>
                                  </m:r>
                                </m:e>
                              </m:acc>
                            </m:e>
                            <m:sub>
                              <m:r>
                                <a:rPr lang="tr-TR" sz="1800" b="0" i="1" smtClean="0">
                                  <a:latin typeface="Cambria Math"/>
                                </a:rPr>
                                <m:t>𝑡</m:t>
                              </m:r>
                              <m:r>
                                <a:rPr lang="tr-TR" sz="1800" b="0" i="1" smtClean="0">
                                  <a:latin typeface="Cambria Math"/>
                                </a:rPr>
                                <m:t>−1</m:t>
                              </m:r>
                            </m:sub>
                          </m:sSub>
                        </m:e>
                        <m:sup>
                          <m:r>
                            <a:rPr lang="tr-TR" sz="1800" b="0" i="1" smtClean="0">
                              <a:latin typeface="Cambria Math"/>
                            </a:rPr>
                            <m:t>𝑡</m:t>
                          </m:r>
                          <m:r>
                            <a:rPr lang="tr-TR" sz="1800" b="0" i="1" smtClean="0">
                              <a:latin typeface="Cambria Math"/>
                            </a:rPr>
                            <m:t> </m:t>
                          </m:r>
                          <m:r>
                            <a:rPr lang="tr-TR" sz="1800" b="0" i="1" smtClean="0">
                              <a:latin typeface="Cambria Math"/>
                            </a:rPr>
                            <m:t>𝑚𝑜𝑑</m:t>
                          </m:r>
                          <m:r>
                            <a:rPr lang="tr-TR" sz="1800" b="0" i="1" smtClean="0">
                              <a:latin typeface="Cambria Math"/>
                            </a:rPr>
                            <m:t> </m:t>
                          </m:r>
                          <m:r>
                            <a:rPr lang="tr-TR" sz="1800" b="0" i="1" smtClean="0">
                              <a:latin typeface="Cambria Math"/>
                            </a:rPr>
                            <m:t>𝑟</m:t>
                          </m:r>
                        </m:sup>
                      </m:sSup>
                      <m:r>
                        <a:rPr lang="tr-TR" sz="1800" b="0" i="1" smtClean="0">
                          <a:latin typeface="Cambria Math"/>
                        </a:rPr>
                        <m:t>;</m:t>
                      </m:r>
                      <m:sSup>
                        <m:sSupPr>
                          <m:ctrlPr>
                            <a:rPr lang="tr-TR" sz="1800" b="0" i="1" smtClean="0">
                              <a:latin typeface="Cambria Math"/>
                            </a:rPr>
                          </m:ctrlPr>
                        </m:sSupPr>
                        <m:e>
                          <m:r>
                            <a:rPr lang="tr-TR" sz="1800" b="0" i="1" smtClean="0">
                              <a:latin typeface="Cambria Math"/>
                              <a:ea typeface="Cambria Math"/>
                            </a:rPr>
                            <m:t>𝜃</m:t>
                          </m:r>
                        </m:e>
                        <m:sup>
                          <m:r>
                            <a:rPr lang="tr-TR" sz="1800" b="0" i="1" smtClean="0">
                              <a:latin typeface="Cambria Math"/>
                            </a:rPr>
                            <m:t>𝐿𝑆𝑇𝑀</m:t>
                          </m:r>
                        </m:sup>
                      </m:sSup>
                      <m:r>
                        <a:rPr lang="tr-TR" sz="1800" b="0" i="1" smtClean="0">
                          <a:latin typeface="Cambria Math"/>
                        </a:rPr>
                        <m:t>)</m:t>
                      </m:r>
                    </m:oMath>
                  </m:oMathPara>
                </a14:m>
                <a:endParaRPr lang="tr-TR" sz="1800" dirty="0" smtClean="0"/>
              </a:p>
              <a:p>
                <a:r>
                  <a:rPr lang="tr-TR" dirty="0" smtClean="0"/>
                  <a:t>This means only a part of the state is updated at each </a:t>
                </a:r>
                <a:r>
                  <a:rPr lang="tr-TR" dirty="0" smtClean="0"/>
                  <a:t>moment </a:t>
                </a:r>
                <a:r>
                  <a:rPr lang="tr-TR" dirty="0" smtClean="0"/>
                  <a:t>leaving other sub-states intact. </a:t>
                </a:r>
              </a:p>
              <a:p>
                <a:r>
                  <a:rPr lang="tr-TR" dirty="0" smtClean="0"/>
                  <a:t>Recall that output is pooled across the prediction horizon:</a:t>
                </a:r>
              </a:p>
              <a:p>
                <a:pPr marL="0" indent="0">
                  <a:buNone/>
                </a:pPr>
                <a14:m>
                  <m:oMath xmlns:m="http://schemas.openxmlformats.org/officeDocument/2006/math">
                    <m:sSub>
                      <m:sSubPr>
                        <m:ctrlPr>
                          <a:rPr lang="tr-TR" sz="1800" b="0" i="1" smtClean="0">
                            <a:latin typeface="Cambria Math"/>
                            <a:ea typeface="Cambria Math"/>
                          </a:rPr>
                        </m:ctrlPr>
                      </m:sSubPr>
                      <m:e>
                        <m:r>
                          <a:rPr lang="tr-TR" sz="1800" b="0" i="1" smtClean="0">
                            <a:latin typeface="Cambria Math"/>
                            <a:ea typeface="Cambria Math"/>
                          </a:rPr>
                          <m:t>𝑤</m:t>
                        </m:r>
                      </m:e>
                      <m:sub>
                        <m:r>
                          <a:rPr lang="tr-TR" sz="1800" b="0" i="1" smtClean="0">
                            <a:latin typeface="Cambria Math"/>
                            <a:ea typeface="Cambria Math"/>
                          </a:rPr>
                          <m:t>𝑡</m:t>
                        </m:r>
                      </m:sub>
                    </m:sSub>
                    <m:r>
                      <a:rPr lang="tr-TR" sz="1800" b="0" i="1" smtClean="0">
                        <a:latin typeface="Cambria Math"/>
                        <a:ea typeface="Cambria Math"/>
                      </a:rPr>
                      <m:t>=</m:t>
                    </m:r>
                    <m:r>
                      <a:rPr lang="tr-TR" sz="1800" b="0" i="1" smtClean="0">
                        <a:latin typeface="Cambria Math"/>
                        <a:ea typeface="Cambria Math"/>
                      </a:rPr>
                      <m:t>𝜙</m:t>
                    </m:r>
                    <m:r>
                      <a:rPr lang="tr-TR" sz="1800" b="0" i="1" smtClean="0">
                        <a:latin typeface="Cambria Math"/>
                        <a:ea typeface="Cambria Math"/>
                      </a:rPr>
                      <m:t>(</m:t>
                    </m:r>
                    <m:nary>
                      <m:naryPr>
                        <m:chr m:val="∑"/>
                        <m:ctrlPr>
                          <a:rPr lang="tr-TR" sz="1800" b="0" i="1" smtClean="0">
                            <a:latin typeface="Cambria Math"/>
                            <a:ea typeface="Cambria Math"/>
                          </a:rPr>
                        </m:ctrlPr>
                      </m:naryPr>
                      <m:sub>
                        <m:r>
                          <m:rPr>
                            <m:brk m:alnAt="23"/>
                          </m:rPr>
                          <a:rPr lang="tr-TR" sz="1800" b="0" i="1" smtClean="0">
                            <a:latin typeface="Cambria Math"/>
                            <a:ea typeface="Cambria Math"/>
                          </a:rPr>
                          <m:t>𝑖</m:t>
                        </m:r>
                        <m:r>
                          <a:rPr lang="tr-TR" sz="1800" b="0" i="1" smtClean="0">
                            <a:latin typeface="Cambria Math"/>
                            <a:ea typeface="Cambria Math"/>
                          </a:rPr>
                          <m:t>=</m:t>
                        </m:r>
                        <m:r>
                          <a:rPr lang="tr-TR" sz="1800" b="0" i="1" smtClean="0">
                            <a:latin typeface="Cambria Math"/>
                            <a:ea typeface="Cambria Math"/>
                          </a:rPr>
                          <m:t>𝑡</m:t>
                        </m:r>
                        <m:r>
                          <a:rPr lang="tr-TR" sz="1800" b="0" i="1" smtClean="0">
                            <a:latin typeface="Cambria Math"/>
                            <a:ea typeface="Cambria Math"/>
                          </a:rPr>
                          <m:t>−</m:t>
                        </m:r>
                        <m:r>
                          <a:rPr lang="tr-TR" sz="1800" b="0" i="1" smtClean="0">
                            <a:latin typeface="Cambria Math"/>
                            <a:ea typeface="Cambria Math"/>
                          </a:rPr>
                          <m:t>𝑐</m:t>
                        </m:r>
                      </m:sub>
                      <m:sup>
                        <m:r>
                          <a:rPr lang="tr-TR" sz="1800" b="0" i="1" smtClean="0">
                            <a:latin typeface="Cambria Math"/>
                            <a:ea typeface="Cambria Math"/>
                          </a:rPr>
                          <m:t>𝑡</m:t>
                        </m:r>
                      </m:sup>
                      <m:e>
                        <m:sSub>
                          <m:sSubPr>
                            <m:ctrlPr>
                              <a:rPr lang="tr-TR" sz="1800" b="0" i="1" smtClean="0">
                                <a:latin typeface="Cambria Math"/>
                                <a:ea typeface="Cambria Math"/>
                              </a:rPr>
                            </m:ctrlPr>
                          </m:sSubPr>
                          <m:e>
                            <m:r>
                              <a:rPr lang="tr-TR" sz="1800" b="0" i="1" smtClean="0">
                                <a:latin typeface="Cambria Math"/>
                                <a:ea typeface="Cambria Math"/>
                              </a:rPr>
                              <m:t>𝑔</m:t>
                            </m:r>
                          </m:e>
                          <m:sub>
                            <m:r>
                              <a:rPr lang="tr-TR" sz="1800" b="0" i="1" smtClean="0">
                                <a:latin typeface="Cambria Math"/>
                                <a:ea typeface="Cambria Math"/>
                              </a:rPr>
                              <m:t>𝑖</m:t>
                            </m:r>
                          </m:sub>
                        </m:sSub>
                      </m:e>
                    </m:nary>
                    <m:r>
                      <a:rPr lang="tr-TR" sz="1800" b="0" i="1" smtClean="0">
                        <a:latin typeface="Cambria Math"/>
                        <a:ea typeface="Cambria Math"/>
                      </a:rPr>
                      <m:t>)</m:t>
                    </m:r>
                  </m:oMath>
                </a14:m>
                <a:r>
                  <a:rPr lang="tr-TR" sz="1800" dirty="0" smtClean="0"/>
                  <a:t> </a:t>
                </a:r>
              </a:p>
              <a:p>
                <a:pPr marL="0" indent="0">
                  <a:buNone/>
                </a:pPr>
                <a:r>
                  <a:rPr lang="tr-TR" sz="1800" dirty="0"/>
                  <a:t>	</a:t>
                </a:r>
                <a:r>
                  <a:rPr lang="tr-TR" sz="1800" dirty="0" smtClean="0"/>
                  <a:t>- This implies dLSTM preserves memory for a long time. </a:t>
                </a:r>
              </a:p>
              <a:p>
                <a:pPr marL="0" indent="0">
                  <a:buNone/>
                </a:pPr>
                <a:r>
                  <a:rPr lang="tr-TR" sz="1800" dirty="0"/>
                  <a:t>	</a:t>
                </a:r>
                <a:r>
                  <a:rPr lang="tr-TR" sz="1800" dirty="0" smtClean="0"/>
                  <a:t>- At the same time, learns from every new experience. </a:t>
                </a:r>
                <a:endParaRPr lang="tr-TR"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375" r="-444"/>
                </a:stretch>
              </a:blipFill>
            </p:spPr>
            <p:txBody>
              <a:bodyPr/>
              <a:lstStyle/>
              <a:p>
                <a:r>
                  <a:rPr lang="tr-TR">
                    <a:noFill/>
                  </a:rPr>
                  <a:t> </a:t>
                </a:r>
              </a:p>
            </p:txBody>
          </p:sp>
        </mc:Fallback>
      </mc:AlternateContent>
    </p:spTree>
    <p:extLst>
      <p:ext uri="{BB962C8B-B14F-4D97-AF65-F5344CB8AC3E}">
        <p14:creationId xmlns:p14="http://schemas.microsoft.com/office/powerpoint/2010/main" val="11462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Experiments</a:t>
            </a:r>
            <a:endParaRPr lang="tr-TR" dirty="0"/>
          </a:p>
        </p:txBody>
      </p:sp>
      <p:sp>
        <p:nvSpPr>
          <p:cNvPr id="3" name="Content Placeholder 2"/>
          <p:cNvSpPr>
            <a:spLocks noGrp="1"/>
          </p:cNvSpPr>
          <p:nvPr>
            <p:ph idx="1"/>
          </p:nvPr>
        </p:nvSpPr>
        <p:spPr/>
        <p:txBody>
          <a:bodyPr/>
          <a:lstStyle/>
          <a:p>
            <a:pPr marL="0" indent="0">
              <a:buNone/>
            </a:pPr>
            <a:r>
              <a:rPr lang="tr-TR" u="sng" dirty="0" smtClean="0"/>
              <a:t>Montezuma’s Revenge</a:t>
            </a:r>
          </a:p>
          <a:p>
            <a:r>
              <a:rPr lang="tr-TR" dirty="0" smtClean="0"/>
              <a:t>A challenging game in the sense that it requires long-term planning and the rewards are sparse. </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971800"/>
            <a:ext cx="3886200" cy="32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4419601" y="2971800"/>
                <a:ext cx="1752599" cy="9476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tr-TR" i="1" smtClean="0">
                              <a:latin typeface="Cambria Math"/>
                            </a:rPr>
                          </m:ctrlPr>
                        </m:sSubPr>
                        <m:e>
                          <m:r>
                            <a:rPr lang="tr-TR" i="1" smtClean="0">
                              <a:latin typeface="Cambria Math"/>
                              <a:ea typeface="Cambria Math"/>
                            </a:rPr>
                            <m:t>𝛾</m:t>
                          </m:r>
                        </m:e>
                        <m:sub>
                          <m:r>
                            <a:rPr lang="tr-TR" b="0" i="1" smtClean="0">
                              <a:latin typeface="Cambria Math"/>
                            </a:rPr>
                            <m:t>𝐿𝑆𝑇𝑀</m:t>
                          </m:r>
                        </m:sub>
                      </m:sSub>
                      <m:r>
                        <a:rPr lang="tr-TR" b="0" i="1" smtClean="0">
                          <a:latin typeface="Cambria Math"/>
                        </a:rPr>
                        <m:t>=0.99</m:t>
                      </m:r>
                    </m:oMath>
                  </m:oMathPara>
                </a14:m>
                <a:endParaRPr lang="tr-TR" dirty="0" smtClean="0"/>
              </a:p>
              <a:p>
                <a:pPr/>
                <a14:m>
                  <m:oMathPara xmlns:m="http://schemas.openxmlformats.org/officeDocument/2006/math">
                    <m:oMathParaPr>
                      <m:jc m:val="left"/>
                    </m:oMathParaPr>
                    <m:oMath xmlns:m="http://schemas.openxmlformats.org/officeDocument/2006/math">
                      <m:sSub>
                        <m:sSubPr>
                          <m:ctrlPr>
                            <a:rPr lang="tr-TR" i="1" smtClean="0">
                              <a:latin typeface="Cambria Math"/>
                            </a:rPr>
                          </m:ctrlPr>
                        </m:sSubPr>
                        <m:e>
                          <m:r>
                            <a:rPr lang="tr-TR" i="1" smtClean="0">
                              <a:latin typeface="Cambria Math"/>
                              <a:ea typeface="Cambria Math"/>
                            </a:rPr>
                            <m:t>𝛾</m:t>
                          </m:r>
                        </m:e>
                        <m:sub>
                          <m:r>
                            <a:rPr lang="tr-TR" b="0" i="1" smtClean="0">
                              <a:latin typeface="Cambria Math"/>
                            </a:rPr>
                            <m:t>𝐹𝑢𝑁</m:t>
                          </m:r>
                          <m:r>
                            <a:rPr lang="tr-TR" b="0" i="1" smtClean="0">
                              <a:latin typeface="Cambria Math"/>
                            </a:rPr>
                            <m:t>,</m:t>
                          </m:r>
                          <m:r>
                            <a:rPr lang="tr-TR" b="0" i="1" smtClean="0">
                              <a:latin typeface="Cambria Math"/>
                            </a:rPr>
                            <m:t>𝑊</m:t>
                          </m:r>
                        </m:sub>
                      </m:sSub>
                      <m:r>
                        <a:rPr lang="tr-TR" b="0" i="1" smtClean="0">
                          <a:latin typeface="Cambria Math"/>
                        </a:rPr>
                        <m:t>=0.99</m:t>
                      </m:r>
                    </m:oMath>
                  </m:oMathPara>
                </a14:m>
                <a:endParaRPr lang="tr-TR" dirty="0" smtClean="0"/>
              </a:p>
              <a:p>
                <a:pPr/>
                <a14:m>
                  <m:oMathPara xmlns:m="http://schemas.openxmlformats.org/officeDocument/2006/math">
                    <m:oMathParaPr>
                      <m:jc m:val="left"/>
                    </m:oMathParaPr>
                    <m:oMath xmlns:m="http://schemas.openxmlformats.org/officeDocument/2006/math">
                      <m:sSub>
                        <m:sSubPr>
                          <m:ctrlPr>
                            <a:rPr lang="tr-TR" i="1" smtClean="0">
                              <a:latin typeface="Cambria Math"/>
                            </a:rPr>
                          </m:ctrlPr>
                        </m:sSubPr>
                        <m:e>
                          <m:r>
                            <a:rPr lang="tr-TR" i="1" smtClean="0">
                              <a:latin typeface="Cambria Math"/>
                              <a:ea typeface="Cambria Math"/>
                            </a:rPr>
                            <m:t>𝛾</m:t>
                          </m:r>
                        </m:e>
                        <m:sub>
                          <m:r>
                            <a:rPr lang="tr-TR" b="0" i="1" smtClean="0">
                              <a:latin typeface="Cambria Math"/>
                            </a:rPr>
                            <m:t>𝐹𝑢𝑁</m:t>
                          </m:r>
                          <m:r>
                            <a:rPr lang="tr-TR" b="0" i="1" smtClean="0">
                              <a:latin typeface="Cambria Math"/>
                            </a:rPr>
                            <m:t>,</m:t>
                          </m:r>
                          <m:r>
                            <a:rPr lang="tr-TR" b="0" i="1" smtClean="0">
                              <a:latin typeface="Cambria Math"/>
                            </a:rPr>
                            <m:t>𝑀</m:t>
                          </m:r>
                        </m:sub>
                      </m:sSub>
                      <m:r>
                        <a:rPr lang="tr-TR" b="0" i="1" smtClean="0">
                          <a:latin typeface="Cambria Math"/>
                        </a:rPr>
                        <m:t>=0.999</m:t>
                      </m:r>
                    </m:oMath>
                  </m:oMathPara>
                </a14:m>
                <a:endParaRPr lang="tr-TR" dirty="0"/>
              </a:p>
            </p:txBody>
          </p:sp>
        </mc:Choice>
        <mc:Fallback>
          <p:sp>
            <p:nvSpPr>
              <p:cNvPr id="4" name="TextBox 3"/>
              <p:cNvSpPr txBox="1">
                <a:spLocks noRot="1" noChangeAspect="1" noMove="1" noResize="1" noEditPoints="1" noAdjustHandles="1" noChangeArrowheads="1" noChangeShapeType="1" noTextEdit="1"/>
              </p:cNvSpPr>
              <p:nvPr/>
            </p:nvSpPr>
            <p:spPr>
              <a:xfrm>
                <a:off x="4419601" y="2971800"/>
                <a:ext cx="1752599" cy="947695"/>
              </a:xfrm>
              <a:prstGeom prst="rect">
                <a:avLst/>
              </a:prstGeom>
              <a:blipFill rotWithShape="1">
                <a:blip r:embed="rId3"/>
                <a:stretch>
                  <a:fillRect/>
                </a:stretch>
              </a:blipFill>
            </p:spPr>
            <p:txBody>
              <a:bodyPr/>
              <a:lstStyle/>
              <a:p>
                <a:r>
                  <a:rPr lang="tr-TR">
                    <a:noFill/>
                  </a:rPr>
                  <a:t> </a:t>
                </a:r>
              </a:p>
            </p:txBody>
          </p:sp>
        </mc:Fallback>
      </mc:AlternateContent>
      <p:sp>
        <p:nvSpPr>
          <p:cNvPr id="5" name="Right Brace 4"/>
          <p:cNvSpPr/>
          <p:nvPr/>
        </p:nvSpPr>
        <p:spPr>
          <a:xfrm>
            <a:off x="6172200" y="3276600"/>
            <a:ext cx="762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TextBox 5"/>
          <p:cNvSpPr txBox="1"/>
          <p:nvPr/>
        </p:nvSpPr>
        <p:spPr>
          <a:xfrm>
            <a:off x="6324600" y="3276600"/>
            <a:ext cx="2438400" cy="646331"/>
          </a:xfrm>
          <a:prstGeom prst="rect">
            <a:avLst/>
          </a:prstGeom>
          <a:noFill/>
        </p:spPr>
        <p:txBody>
          <a:bodyPr wrap="square" rtlCol="0">
            <a:spAutoFit/>
          </a:bodyPr>
          <a:lstStyle/>
          <a:p>
            <a:r>
              <a:rPr lang="tr-TR" dirty="0" smtClean="0"/>
              <a:t>Encourages long-term planning</a:t>
            </a:r>
            <a:endParaRPr lang="tr-TR" dirty="0"/>
          </a:p>
        </p:txBody>
      </p:sp>
      <p:sp>
        <p:nvSpPr>
          <p:cNvPr id="7" name="TextBox 6"/>
          <p:cNvSpPr txBox="1"/>
          <p:nvPr/>
        </p:nvSpPr>
        <p:spPr>
          <a:xfrm>
            <a:off x="4495800" y="4114800"/>
            <a:ext cx="4267200" cy="646331"/>
          </a:xfrm>
          <a:prstGeom prst="rect">
            <a:avLst/>
          </a:prstGeom>
          <a:noFill/>
        </p:spPr>
        <p:txBody>
          <a:bodyPr wrap="square" rtlCol="0">
            <a:spAutoFit/>
          </a:bodyPr>
          <a:lstStyle/>
          <a:p>
            <a:r>
              <a:rPr lang="tr-TR" dirty="0" smtClean="0"/>
              <a:t>FuN learns earlier and gets higher scores as the training progresses. </a:t>
            </a:r>
            <a:endParaRPr lang="tr-TR" dirty="0"/>
          </a:p>
        </p:txBody>
      </p:sp>
    </p:spTree>
    <p:extLst>
      <p:ext uri="{BB962C8B-B14F-4D97-AF65-F5344CB8AC3E}">
        <p14:creationId xmlns:p14="http://schemas.microsoft.com/office/powerpoint/2010/main" val="40740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Experiments</a:t>
            </a:r>
            <a:endParaRPr lang="tr-TR" dirty="0"/>
          </a:p>
        </p:txBody>
      </p:sp>
      <p:sp>
        <p:nvSpPr>
          <p:cNvPr id="3" name="Content Placeholder 2"/>
          <p:cNvSpPr>
            <a:spLocks noGrp="1"/>
          </p:cNvSpPr>
          <p:nvPr>
            <p:ph idx="1"/>
          </p:nvPr>
        </p:nvSpPr>
        <p:spPr>
          <a:xfrm>
            <a:off x="457200" y="1600200"/>
            <a:ext cx="8229600" cy="3962400"/>
          </a:xfrm>
        </p:spPr>
        <p:txBody>
          <a:bodyPr/>
          <a:lstStyle/>
          <a:p>
            <a:pPr marL="0" indent="0">
              <a:buNone/>
            </a:pPr>
            <a:r>
              <a:rPr lang="tr-TR" u="sng" dirty="0" smtClean="0"/>
              <a:t>Other Atari Games</a:t>
            </a:r>
            <a:endParaRPr lang="tr-TR" dirty="0" smtClean="0"/>
          </a:p>
          <a:p>
            <a:pPr marL="0" indent="0">
              <a:buNone/>
            </a:pPr>
            <a:endParaRPr lang="tr-TR" u="sng" dirty="0"/>
          </a:p>
        </p:txBody>
      </p:sp>
      <p:sp>
        <p:nvSpPr>
          <p:cNvPr id="4" name="TextBox 3"/>
          <p:cNvSpPr txBox="1"/>
          <p:nvPr/>
        </p:nvSpPr>
        <p:spPr>
          <a:xfrm>
            <a:off x="457200" y="4114800"/>
            <a:ext cx="8001000"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FuN with high manager discount factor outperforms the other methods.</a:t>
            </a:r>
          </a:p>
          <a:p>
            <a:pPr marL="285750" indent="-285750">
              <a:buFont typeface="Arial" panose="020B0604020202020204" pitchFamily="34" charset="0"/>
              <a:buChar char="•"/>
            </a:pPr>
            <a:r>
              <a:rPr lang="tr-TR" dirty="0" smtClean="0"/>
              <a:t>This is expected because the five games require long term planning and low manager discount factor encourages long-term planning. </a:t>
            </a:r>
            <a:endParaRPr lang="tr-TR" dirty="0"/>
          </a:p>
        </p:txBody>
      </p:sp>
      <p:sp>
        <p:nvSpPr>
          <p:cNvPr id="6" name="TextBox 5"/>
          <p:cNvSpPr txBox="1"/>
          <p:nvPr/>
        </p:nvSpPr>
        <p:spPr>
          <a:xfrm>
            <a:off x="457200" y="5867400"/>
            <a:ext cx="4572000" cy="369332"/>
          </a:xfrm>
          <a:prstGeom prst="rect">
            <a:avLst/>
          </a:prstGeom>
          <a:noFill/>
        </p:spPr>
        <p:txBody>
          <a:bodyPr wrap="square" rtlCol="0">
            <a:spAutoFit/>
          </a:bodyPr>
          <a:lstStyle/>
          <a:p>
            <a:r>
              <a:rPr lang="tr-TR" dirty="0" smtClean="0"/>
              <a:t>* BPTT in FuN is 400.</a:t>
            </a:r>
            <a:endParaRPr lang="tr-TR"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85457"/>
            <a:ext cx="8991600" cy="165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25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Experiments</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7682054" cy="169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654" y="1965849"/>
            <a:ext cx="1200150" cy="12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10000"/>
            <a:ext cx="8458200"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t>In these set of games, FuN and LSTM performs equally or LSTM outperforms FuN. </a:t>
            </a:r>
          </a:p>
          <a:p>
            <a:pPr marL="285750" indent="-285750">
              <a:buFont typeface="Arial" panose="020B0604020202020204" pitchFamily="34" charset="0"/>
              <a:buChar char="•"/>
            </a:pPr>
            <a:r>
              <a:rPr lang="tr-TR" dirty="0" smtClean="0"/>
              <a:t>These games do not require setting long-term strategies, rather they require reactiveness and good reflexes. </a:t>
            </a:r>
          </a:p>
          <a:p>
            <a:pPr marL="285750" indent="-285750">
              <a:buFont typeface="Arial" panose="020B0604020202020204" pitchFamily="34" charset="0"/>
              <a:buChar char="•"/>
            </a:pPr>
            <a:r>
              <a:rPr lang="tr-TR" dirty="0" smtClean="0"/>
              <a:t>We can infer that, FuN is not the best choice for the tasks requiring only short-term planning. </a:t>
            </a:r>
            <a:endParaRPr lang="tr-TR" dirty="0"/>
          </a:p>
        </p:txBody>
      </p:sp>
    </p:spTree>
    <p:extLst>
      <p:ext uri="{BB962C8B-B14F-4D97-AF65-F5344CB8AC3E}">
        <p14:creationId xmlns:p14="http://schemas.microsoft.com/office/powerpoint/2010/main" val="114625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Experiments</a:t>
            </a:r>
          </a:p>
        </p:txBody>
      </p:sp>
      <p:sp>
        <p:nvSpPr>
          <p:cNvPr id="3" name="Content Placeholder 2"/>
          <p:cNvSpPr>
            <a:spLocks noGrp="1"/>
          </p:cNvSpPr>
          <p:nvPr>
            <p:ph idx="1"/>
          </p:nvPr>
        </p:nvSpPr>
        <p:spPr/>
        <p:txBody>
          <a:bodyPr/>
          <a:lstStyle/>
          <a:p>
            <a:pPr marL="0" indent="0">
              <a:buNone/>
            </a:pPr>
            <a:r>
              <a:rPr lang="tr-TR" u="sng" dirty="0" smtClean="0"/>
              <a:t>Memory in Labyrinth</a:t>
            </a:r>
          </a:p>
          <a:p>
            <a:pPr marL="0" indent="0">
              <a:buNone/>
            </a:pPr>
            <a:endParaRPr lang="tr-TR" u="sng" dirty="0"/>
          </a:p>
        </p:txBody>
      </p:sp>
      <p:sp>
        <p:nvSpPr>
          <p:cNvPr id="4" name="TextBox 3"/>
          <p:cNvSpPr txBox="1"/>
          <p:nvPr/>
        </p:nvSpPr>
        <p:spPr>
          <a:xfrm>
            <a:off x="533400" y="2057400"/>
            <a:ext cx="8229600" cy="830997"/>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To test visual memory (DeepMind Lab, 3D game platform with first-person view like from an eye of a human.).</a:t>
            </a:r>
            <a:endParaRPr lang="tr-TR"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74" y="2819400"/>
            <a:ext cx="4419600" cy="212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81167"/>
            <a:ext cx="2438400" cy="180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944087"/>
            <a:ext cx="8077200" cy="369332"/>
          </a:xfrm>
          <a:prstGeom prst="rect">
            <a:avLst/>
          </a:prstGeom>
          <a:noFill/>
        </p:spPr>
        <p:txBody>
          <a:bodyPr wrap="square" rtlCol="0">
            <a:spAutoFit/>
          </a:bodyPr>
          <a:lstStyle/>
          <a:p>
            <a:pPr marL="285750" indent="-285750">
              <a:buFont typeface="Arial" panose="020B0604020202020204" pitchFamily="34" charset="0"/>
              <a:buChar char="•"/>
            </a:pPr>
            <a:r>
              <a:rPr lang="tr-TR" dirty="0" smtClean="0"/>
              <a:t>FuN outperforms LSTM in these tasks. </a:t>
            </a:r>
            <a:endParaRPr lang="tr-TR" dirty="0"/>
          </a:p>
        </p:txBody>
      </p:sp>
    </p:spTree>
    <p:extLst>
      <p:ext uri="{BB962C8B-B14F-4D97-AF65-F5344CB8AC3E}">
        <p14:creationId xmlns:p14="http://schemas.microsoft.com/office/powerpoint/2010/main" val="3372969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Experiments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35" y="1371600"/>
            <a:ext cx="4329065" cy="214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29200" y="1447800"/>
            <a:ext cx="3733800"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t>Water maze is a circular pool of water with a concealed platform at unknown location. </a:t>
            </a:r>
          </a:p>
          <a:p>
            <a:pPr marL="285750" indent="-285750">
              <a:buFont typeface="Arial" panose="020B0604020202020204" pitchFamily="34" charset="0"/>
              <a:buChar char="•"/>
            </a:pPr>
            <a:r>
              <a:rPr lang="tr-TR" dirty="0" smtClean="0"/>
              <a:t>T-maze+ is an enhaned T-maze such that lenghs of the corridors are variable.</a:t>
            </a:r>
            <a:endParaRPr lang="tr-TR"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535" y="3733800"/>
            <a:ext cx="4267200" cy="138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3733800"/>
            <a:ext cx="3429000" cy="1477328"/>
          </a:xfrm>
          <a:prstGeom prst="rect">
            <a:avLst/>
          </a:prstGeom>
          <a:noFill/>
        </p:spPr>
        <p:txBody>
          <a:bodyPr wrap="square" rtlCol="0">
            <a:spAutoFit/>
          </a:bodyPr>
          <a:lstStyle/>
          <a:p>
            <a:pPr marL="285750" indent="-285750">
              <a:buFont typeface="Arial" panose="020B0604020202020204" pitchFamily="34" charset="0"/>
              <a:buChar char="•"/>
            </a:pPr>
            <a:r>
              <a:rPr lang="tr-TR" dirty="0" smtClean="0"/>
              <a:t>Figure on the left shows that FuN learns meaningful subpolicies (rightmost graph). </a:t>
            </a:r>
          </a:p>
          <a:p>
            <a:pPr marL="285750" indent="-285750">
              <a:buFont typeface="Arial" panose="020B0604020202020204" pitchFamily="34" charset="0"/>
              <a:buChar char="•"/>
            </a:pPr>
            <a:r>
              <a:rPr lang="tr-TR" dirty="0" smtClean="0"/>
              <a:t>So that it outperforms LSTM.</a:t>
            </a:r>
            <a:endParaRPr lang="tr-TR" dirty="0"/>
          </a:p>
        </p:txBody>
      </p:sp>
    </p:spTree>
    <p:extLst>
      <p:ext uri="{BB962C8B-B14F-4D97-AF65-F5344CB8AC3E}">
        <p14:creationId xmlns:p14="http://schemas.microsoft.com/office/powerpoint/2010/main" val="2043570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Experiments</a:t>
            </a:r>
          </a:p>
        </p:txBody>
      </p:sp>
      <p:sp>
        <p:nvSpPr>
          <p:cNvPr id="3" name="Content Placeholder 2"/>
          <p:cNvSpPr>
            <a:spLocks noGrp="1"/>
          </p:cNvSpPr>
          <p:nvPr>
            <p:ph idx="1"/>
          </p:nvPr>
        </p:nvSpPr>
        <p:spPr/>
        <p:txBody>
          <a:bodyPr/>
          <a:lstStyle/>
          <a:p>
            <a:pPr marL="0" indent="0">
              <a:buNone/>
            </a:pPr>
            <a:r>
              <a:rPr lang="tr-TR" u="sng" dirty="0" smtClean="0"/>
              <a:t>Analysis of Other Variants of FuN</a:t>
            </a:r>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52" y="2133600"/>
            <a:ext cx="8686800" cy="201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304800" y="4146662"/>
                <a:ext cx="8686800" cy="2031325"/>
              </a:xfrm>
              <a:prstGeom prst="rect">
                <a:avLst/>
              </a:prstGeom>
              <a:noFill/>
            </p:spPr>
            <p:txBody>
              <a:bodyPr wrap="square" rtlCol="0">
                <a:spAutoFit/>
              </a:bodyPr>
              <a:lstStyle/>
              <a:p>
                <a:pPr marL="285750" indent="-285750">
                  <a:buFont typeface="Arial" panose="020B0604020202020204" pitchFamily="34" charset="0"/>
                  <a:buChar char="•"/>
                </a:pPr>
                <a:r>
                  <a:rPr lang="tr-TR" dirty="0" smtClean="0"/>
                  <a:t>Non-Feudal FuN: Manager’s output </a:t>
                </a:r>
                <a14:m>
                  <m:oMath xmlns:m="http://schemas.openxmlformats.org/officeDocument/2006/math">
                    <m:r>
                      <a:rPr lang="tr-TR" b="0" i="1" smtClean="0">
                        <a:latin typeface="Cambria Math"/>
                      </a:rPr>
                      <m:t>𝑔</m:t>
                    </m:r>
                  </m:oMath>
                </a14:m>
                <a:r>
                  <a:rPr lang="tr-TR" dirty="0" smtClean="0"/>
                  <a:t> is trained with graidents coming from the worker, no intrinsic reward is used</a:t>
                </a:r>
              </a:p>
              <a:p>
                <a:pPr marL="285750" indent="-285750">
                  <a:buFont typeface="Arial" panose="020B0604020202020204" pitchFamily="34" charset="0"/>
                  <a:buChar char="•"/>
                </a:pPr>
                <a:r>
                  <a:rPr lang="tr-TR" dirty="0" smtClean="0"/>
                  <a:t>Pure-Feudal FuN: Worker is trained only with intrinsic reward. </a:t>
                </a:r>
              </a:p>
              <a:p>
                <a:pPr marL="285750" indent="-285750">
                  <a:buFont typeface="Arial" panose="020B0604020202020204" pitchFamily="34" charset="0"/>
                  <a:buChar char="•"/>
                </a:pPr>
                <a:r>
                  <a:rPr lang="tr-TR" dirty="0" smtClean="0"/>
                  <a:t>Manager via PG: </a:t>
                </a:r>
                <a14:m>
                  <m:oMath xmlns:m="http://schemas.openxmlformats.org/officeDocument/2006/math">
                    <m:r>
                      <a:rPr lang="tr-TR" b="0" i="1" smtClean="0">
                        <a:latin typeface="Cambria Math"/>
                      </a:rPr>
                      <m:t>𝑔</m:t>
                    </m:r>
                  </m:oMath>
                </a14:m>
                <a:r>
                  <a:rPr lang="tr-TR" dirty="0" smtClean="0"/>
                  <a:t> is learnt using standard policy gradient approach with the manager emitting the mean of a Gaussian distribution from which </a:t>
                </a:r>
                <a14:m>
                  <m:oMath xmlns:m="http://schemas.openxmlformats.org/officeDocument/2006/math">
                    <m:r>
                      <a:rPr lang="tr-TR" b="0" i="1" smtClean="0">
                        <a:latin typeface="Cambria Math"/>
                      </a:rPr>
                      <m:t>𝑔</m:t>
                    </m:r>
                  </m:oMath>
                </a14:m>
                <a:r>
                  <a:rPr lang="tr-TR" dirty="0" smtClean="0"/>
                  <a:t> are sampled. </a:t>
                </a:r>
              </a:p>
              <a:p>
                <a:pPr marL="285750" indent="-285750">
                  <a:buFont typeface="Arial" panose="020B0604020202020204" pitchFamily="34" charset="0"/>
                  <a:buChar char="•"/>
                </a:pPr>
                <a:r>
                  <a:rPr lang="tr-TR" dirty="0" smtClean="0"/>
                  <a:t>Absolute goals: Absolute goals are used rather than directional goals. </a:t>
                </a:r>
              </a:p>
              <a:p>
                <a:pPr marL="285750" indent="-285750">
                  <a:buFont typeface="Arial" panose="020B0604020202020204" pitchFamily="34" charset="0"/>
                  <a:buChar char="•"/>
                </a:pPr>
                <a:r>
                  <a:rPr lang="tr-TR" dirty="0" smtClean="0"/>
                  <a:t>Proposed FuN performs better than other variations. </a:t>
                </a:r>
                <a:endParaRPr lang="tr-TR" dirty="0"/>
              </a:p>
            </p:txBody>
          </p:sp>
        </mc:Choice>
        <mc:Fallback>
          <p:sp>
            <p:nvSpPr>
              <p:cNvPr id="4" name="TextBox 3"/>
              <p:cNvSpPr txBox="1">
                <a:spLocks noRot="1" noChangeAspect="1" noMove="1" noResize="1" noEditPoints="1" noAdjustHandles="1" noChangeArrowheads="1" noChangeShapeType="1" noTextEdit="1"/>
              </p:cNvSpPr>
              <p:nvPr/>
            </p:nvSpPr>
            <p:spPr>
              <a:xfrm>
                <a:off x="304800" y="4146662"/>
                <a:ext cx="8686800" cy="2031325"/>
              </a:xfrm>
              <a:prstGeom prst="rect">
                <a:avLst/>
              </a:prstGeom>
              <a:blipFill rotWithShape="1">
                <a:blip r:embed="rId3"/>
                <a:stretch>
                  <a:fillRect l="-421" t="-1502" r="-912" b="-3904"/>
                </a:stretch>
              </a:blipFill>
            </p:spPr>
            <p:txBody>
              <a:bodyPr/>
              <a:lstStyle/>
              <a:p>
                <a:r>
                  <a:rPr lang="tr-TR">
                    <a:noFill/>
                  </a:rPr>
                  <a:t> </a:t>
                </a:r>
              </a:p>
            </p:txBody>
          </p:sp>
        </mc:Fallback>
      </mc:AlternateContent>
    </p:spTree>
    <p:extLst>
      <p:ext uri="{BB962C8B-B14F-4D97-AF65-F5344CB8AC3E}">
        <p14:creationId xmlns:p14="http://schemas.microsoft.com/office/powerpoint/2010/main" val="4232072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Experiments</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7391400" cy="170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43800" y="1447800"/>
            <a:ext cx="1447800"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Dilated vs. non-dilated.</a:t>
            </a:r>
            <a:endParaRPr lang="tr-T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92" y="3233177"/>
            <a:ext cx="7238998" cy="14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TextBox 4"/>
              <p:cNvSpPr txBox="1"/>
              <p:nvPr/>
            </p:nvSpPr>
            <p:spPr>
              <a:xfrm>
                <a:off x="7467600" y="3233177"/>
                <a:ext cx="1371600"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Reward vs. </a:t>
                </a:r>
                <a14:m>
                  <m:oMath xmlns:m="http://schemas.openxmlformats.org/officeDocument/2006/math">
                    <m:r>
                      <a:rPr lang="tr-TR" i="1" smtClean="0">
                        <a:latin typeface="Cambria Math"/>
                        <a:ea typeface="Cambria Math"/>
                      </a:rPr>
                      <m:t>𝛼</m:t>
                    </m:r>
                  </m:oMath>
                </a14:m>
                <a:endParaRPr lang="tr-TR" dirty="0"/>
              </a:p>
            </p:txBody>
          </p:sp>
        </mc:Choice>
        <mc:Fallback>
          <p:sp>
            <p:nvSpPr>
              <p:cNvPr id="5" name="TextBox 4"/>
              <p:cNvSpPr txBox="1">
                <a:spLocks noRot="1" noChangeAspect="1" noMove="1" noResize="1" noEditPoints="1" noAdjustHandles="1" noChangeArrowheads="1" noChangeShapeType="1" noTextEdit="1"/>
              </p:cNvSpPr>
              <p:nvPr/>
            </p:nvSpPr>
            <p:spPr>
              <a:xfrm>
                <a:off x="7467600" y="3233177"/>
                <a:ext cx="1371600" cy="646331"/>
              </a:xfrm>
              <a:prstGeom prst="rect">
                <a:avLst/>
              </a:prstGeom>
              <a:blipFill rotWithShape="1">
                <a:blip r:embed="rId4"/>
                <a:stretch>
                  <a:fillRect l="-2667" t="-4717" b="-14151"/>
                </a:stretch>
              </a:blipFill>
            </p:spPr>
            <p:txBody>
              <a:bodyPr/>
              <a:lstStyle/>
              <a:p>
                <a:r>
                  <a:rPr lang="tr-TR">
                    <a:noFill/>
                  </a:rPr>
                  <a:t> </a:t>
                </a:r>
              </a:p>
            </p:txBody>
          </p:sp>
        </mc:Fallback>
      </mc:AlternateContent>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40736"/>
            <a:ext cx="7285020" cy="172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37420" y="4683850"/>
            <a:ext cx="1554180"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t>Action repeat. Sharpens prob. dist. of state space.</a:t>
            </a:r>
            <a:endParaRPr lang="tr-TR" dirty="0"/>
          </a:p>
        </p:txBody>
      </p:sp>
    </p:spTree>
    <p:extLst>
      <p:ext uri="{BB962C8B-B14F-4D97-AF65-F5344CB8AC3E}">
        <p14:creationId xmlns:p14="http://schemas.microsoft.com/office/powerpoint/2010/main" val="26442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Introduction</a:t>
            </a:r>
            <a:endParaRPr lang="tr-TR" dirty="0"/>
          </a:p>
        </p:txBody>
      </p:sp>
      <p:sp>
        <p:nvSpPr>
          <p:cNvPr id="3" name="Content Placeholder 2"/>
          <p:cNvSpPr>
            <a:spLocks noGrp="1"/>
          </p:cNvSpPr>
          <p:nvPr>
            <p:ph idx="1"/>
          </p:nvPr>
        </p:nvSpPr>
        <p:spPr/>
        <p:txBody>
          <a:bodyPr/>
          <a:lstStyle/>
          <a:p>
            <a:r>
              <a:rPr lang="tr-TR" dirty="0" smtClean="0"/>
              <a:t>Remember previous week’s Nature paper (Mnih etal. 2015), </a:t>
            </a:r>
          </a:p>
          <a:p>
            <a:pPr marL="0" indent="0">
              <a:buNone/>
            </a:pPr>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6553200" cy="365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6781800" y="3810000"/>
            <a:ext cx="381000"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TextBox 4"/>
          <p:cNvSpPr txBox="1"/>
          <p:nvPr/>
        </p:nvSpPr>
        <p:spPr>
          <a:xfrm>
            <a:off x="7080936" y="3401190"/>
            <a:ext cx="2171700" cy="3139321"/>
          </a:xfrm>
          <a:prstGeom prst="rect">
            <a:avLst/>
          </a:prstGeom>
          <a:noFill/>
        </p:spPr>
        <p:txBody>
          <a:bodyPr wrap="square" rtlCol="0">
            <a:spAutoFit/>
          </a:bodyPr>
          <a:lstStyle/>
          <a:p>
            <a:r>
              <a:rPr lang="tr-TR" dirty="0" smtClean="0"/>
              <a:t>These games are challenging in the sense that they require long-term planning along with reactiveness. The approach was not good long-term planning. That’s why scores are too low. </a:t>
            </a:r>
          </a:p>
        </p:txBody>
      </p:sp>
      <p:cxnSp>
        <p:nvCxnSpPr>
          <p:cNvPr id="9" name="Straight Arrow Connector 8"/>
          <p:cNvCxnSpPr/>
          <p:nvPr/>
        </p:nvCxnSpPr>
        <p:spPr>
          <a:xfrm flipV="1">
            <a:off x="6972300" y="2085210"/>
            <a:ext cx="0" cy="126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0936" y="1905000"/>
            <a:ext cx="1834464" cy="1477328"/>
          </a:xfrm>
          <a:prstGeom prst="rect">
            <a:avLst/>
          </a:prstGeom>
          <a:noFill/>
        </p:spPr>
        <p:txBody>
          <a:bodyPr wrap="square" rtlCol="0">
            <a:spAutoFit/>
          </a:bodyPr>
          <a:lstStyle/>
          <a:p>
            <a:r>
              <a:rPr lang="tr-TR" dirty="0" smtClean="0"/>
              <a:t>Games require reactiveness rather than long-term planning. </a:t>
            </a:r>
            <a:endParaRPr lang="tr-TR" dirty="0"/>
          </a:p>
        </p:txBody>
      </p:sp>
    </p:spTree>
    <p:extLst>
      <p:ext uri="{BB962C8B-B14F-4D97-AF65-F5344CB8AC3E}">
        <p14:creationId xmlns:p14="http://schemas.microsoft.com/office/powerpoint/2010/main" val="268966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Conclusion &amp; Future Work</a:t>
            </a:r>
            <a:endParaRPr lang="tr-TR" dirty="0"/>
          </a:p>
        </p:txBody>
      </p:sp>
      <p:sp>
        <p:nvSpPr>
          <p:cNvPr id="4" name="TextBox 3"/>
          <p:cNvSpPr txBox="1"/>
          <p:nvPr/>
        </p:nvSpPr>
        <p:spPr>
          <a:xfrm>
            <a:off x="381000" y="1447800"/>
            <a:ext cx="8458200" cy="2308324"/>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An architecture to decompose agent’s behaviour into meningful pieces and using them to acquire new behaviours. </a:t>
            </a:r>
          </a:p>
          <a:p>
            <a:pPr marL="285750" indent="-285750">
              <a:buFont typeface="Arial" panose="020B0604020202020204" pitchFamily="34" charset="0"/>
              <a:buChar char="•"/>
            </a:pPr>
            <a:r>
              <a:rPr lang="tr-TR" sz="2400" dirty="0" smtClean="0"/>
              <a:t>Long-term memory while being reactive to the moment. </a:t>
            </a:r>
          </a:p>
          <a:p>
            <a:pPr marL="285750" indent="-285750">
              <a:buFont typeface="Arial" panose="020B0604020202020204" pitchFamily="34" charset="0"/>
              <a:buChar char="•"/>
            </a:pPr>
            <a:r>
              <a:rPr lang="tr-TR" sz="2400" dirty="0" smtClean="0"/>
              <a:t>Constructing deeper hierarchies. </a:t>
            </a:r>
          </a:p>
          <a:p>
            <a:pPr marL="285750" indent="-285750">
              <a:buFont typeface="Arial" panose="020B0604020202020204" pitchFamily="34" charset="0"/>
              <a:buChar char="•"/>
            </a:pPr>
            <a:r>
              <a:rPr lang="tr-TR" sz="2400" dirty="0" smtClean="0"/>
              <a:t>Using learnt behaviours to acquire more complex skills.</a:t>
            </a:r>
            <a:endParaRPr lang="tr-TR" sz="2400" dirty="0"/>
          </a:p>
        </p:txBody>
      </p:sp>
    </p:spTree>
    <p:extLst>
      <p:ext uri="{BB962C8B-B14F-4D97-AF65-F5344CB8AC3E}">
        <p14:creationId xmlns:p14="http://schemas.microsoft.com/office/powerpoint/2010/main" val="9192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pPr algn="ctr"/>
            <a:r>
              <a:rPr lang="tr-TR" dirty="0" smtClean="0"/>
              <a:t>Questions</a:t>
            </a:r>
            <a:endParaRPr lang="tr-TR" dirty="0"/>
          </a:p>
        </p:txBody>
      </p:sp>
    </p:spTree>
    <p:extLst>
      <p:ext uri="{BB962C8B-B14F-4D97-AF65-F5344CB8AC3E}">
        <p14:creationId xmlns:p14="http://schemas.microsoft.com/office/powerpoint/2010/main" val="216604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Introduction</a:t>
            </a:r>
            <a:endParaRPr lang="tr-TR" dirty="0"/>
          </a:p>
        </p:txBody>
      </p:sp>
      <p:sp>
        <p:nvSpPr>
          <p:cNvPr id="3" name="Content Placeholder 2"/>
          <p:cNvSpPr>
            <a:spLocks noGrp="1"/>
          </p:cNvSpPr>
          <p:nvPr>
            <p:ph idx="1"/>
          </p:nvPr>
        </p:nvSpPr>
        <p:spPr/>
        <p:txBody>
          <a:bodyPr/>
          <a:lstStyle/>
          <a:p>
            <a:r>
              <a:rPr lang="tr-TR" dirty="0" smtClean="0"/>
              <a:t>Design of a Q-Learning managerial hierarchy consisting of managers and workers exploiting deep learning techniques. </a:t>
            </a:r>
          </a:p>
          <a:p>
            <a:r>
              <a:rPr lang="tr-TR" dirty="0" smtClean="0"/>
              <a:t>Manager works at low temporal resolution, it sets ‘long term’ goals, i. e., strategies. </a:t>
            </a:r>
          </a:p>
          <a:p>
            <a:r>
              <a:rPr lang="tr-TR" dirty="0" smtClean="0"/>
              <a:t>Worker works at high temporal resolution, it realizes goals set by the manager, i. e, it is a labor. </a:t>
            </a:r>
          </a:p>
          <a:p>
            <a:r>
              <a:rPr lang="tr-TR" dirty="0" smtClean="0"/>
              <a:t>Manager receives its </a:t>
            </a:r>
            <a:r>
              <a:rPr lang="tr-TR" dirty="0" smtClean="0"/>
              <a:t>learning reward </a:t>
            </a:r>
            <a:r>
              <a:rPr lang="tr-TR" dirty="0" smtClean="0"/>
              <a:t>from the environment (extrinsic reward).</a:t>
            </a:r>
          </a:p>
          <a:p>
            <a:r>
              <a:rPr lang="tr-TR" dirty="0" smtClean="0"/>
              <a:t>Worker receives its learning reward both intrinsically (as it achieves goals set by the manager) and extrinsically. </a:t>
            </a:r>
            <a:endParaRPr lang="tr-TR" dirty="0"/>
          </a:p>
        </p:txBody>
      </p:sp>
    </p:spTree>
    <p:extLst>
      <p:ext uri="{BB962C8B-B14F-4D97-AF65-F5344CB8AC3E}">
        <p14:creationId xmlns:p14="http://schemas.microsoft.com/office/powerpoint/2010/main" val="270831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Introduction</a:t>
            </a:r>
            <a:endParaRPr lang="tr-TR" dirty="0"/>
          </a:p>
        </p:txBody>
      </p:sp>
      <p:sp>
        <p:nvSpPr>
          <p:cNvPr id="3" name="Content Placeholder 2"/>
          <p:cNvSpPr>
            <a:spLocks noGrp="1"/>
          </p:cNvSpPr>
          <p:nvPr>
            <p:ph idx="1"/>
          </p:nvPr>
        </p:nvSpPr>
        <p:spPr/>
        <p:txBody>
          <a:bodyPr/>
          <a:lstStyle/>
          <a:p>
            <a:pPr marL="0" indent="0">
              <a:buNone/>
            </a:pPr>
            <a:r>
              <a:rPr lang="tr-TR" u="sng" dirty="0"/>
              <a:t>Key Contributions</a:t>
            </a:r>
          </a:p>
          <a:p>
            <a:pPr marL="514350" indent="-514350">
              <a:buFont typeface="+mj-lt"/>
              <a:buAutoNum type="arabicPeriod"/>
            </a:pPr>
            <a:r>
              <a:rPr lang="tr-TR" dirty="0" smtClean="0"/>
              <a:t>Hierarchical deep learning arch. </a:t>
            </a:r>
            <a:r>
              <a:rPr lang="tr-TR" dirty="0"/>
              <a:t>i</a:t>
            </a:r>
            <a:r>
              <a:rPr lang="tr-TR" dirty="0" smtClean="0"/>
              <a:t>nspired from FRL.</a:t>
            </a:r>
            <a:endParaRPr lang="tr-TR" dirty="0"/>
          </a:p>
          <a:p>
            <a:pPr marL="514350" indent="-514350">
              <a:buFont typeface="+mj-lt"/>
              <a:buAutoNum type="arabicPeriod"/>
            </a:pPr>
            <a:r>
              <a:rPr lang="tr-TR" dirty="0" smtClean="0"/>
              <a:t>Semantically meaningful goals set by the manager (thanks to proposed transition polict gradient update.).</a:t>
            </a:r>
            <a:endParaRPr lang="tr-TR" dirty="0"/>
          </a:p>
          <a:p>
            <a:pPr marL="514350" indent="-514350">
              <a:buFont typeface="+mj-lt"/>
              <a:buAutoNum type="arabicPeriod"/>
            </a:pPr>
            <a:r>
              <a:rPr lang="tr-TR" dirty="0"/>
              <a:t>Directional goals rather than </a:t>
            </a:r>
            <a:r>
              <a:rPr lang="tr-TR" dirty="0" smtClean="0"/>
              <a:t>absolute (Manager finds advantageous directions that the worker should follow.).</a:t>
            </a:r>
            <a:endParaRPr lang="tr-TR" dirty="0"/>
          </a:p>
          <a:p>
            <a:pPr marL="514350" indent="-514350">
              <a:buFont typeface="+mj-lt"/>
              <a:buAutoNum type="arabicPeriod"/>
            </a:pPr>
            <a:r>
              <a:rPr lang="tr-TR" dirty="0"/>
              <a:t>Dilated LSTM </a:t>
            </a:r>
            <a:r>
              <a:rPr lang="tr-TR" dirty="0" smtClean="0"/>
              <a:t>with which the manager is able to work at lower temporal resolution. </a:t>
            </a:r>
            <a:endParaRPr lang="tr-TR" dirty="0"/>
          </a:p>
        </p:txBody>
      </p:sp>
    </p:spTree>
    <p:extLst>
      <p:ext uri="{BB962C8B-B14F-4D97-AF65-F5344CB8AC3E}">
        <p14:creationId xmlns:p14="http://schemas.microsoft.com/office/powerpoint/2010/main" val="42186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Background &amp; Related Work</a:t>
            </a:r>
            <a:endParaRPr lang="tr-TR" dirty="0"/>
          </a:p>
        </p:txBody>
      </p:sp>
      <p:sp>
        <p:nvSpPr>
          <p:cNvPr id="3" name="Content Placeholder 2"/>
          <p:cNvSpPr>
            <a:spLocks noGrp="1"/>
          </p:cNvSpPr>
          <p:nvPr>
            <p:ph idx="1"/>
          </p:nvPr>
        </p:nvSpPr>
        <p:spPr/>
        <p:txBody>
          <a:bodyPr>
            <a:normAutofit/>
          </a:bodyPr>
          <a:lstStyle/>
          <a:p>
            <a:r>
              <a:rPr lang="tr-TR" dirty="0" smtClean="0"/>
              <a:t>Hierarchical agents in reinforcement learning framework has a long history (Dayan etal. 1993).</a:t>
            </a:r>
          </a:p>
          <a:p>
            <a:r>
              <a:rPr lang="tr-TR" dirty="0" smtClean="0"/>
              <a:t>Options framework (Sutton etal. 1999)</a:t>
            </a:r>
          </a:p>
          <a:p>
            <a:pPr marL="0" indent="0">
              <a:buNone/>
            </a:pPr>
            <a:r>
              <a:rPr lang="tr-TR" sz="1800" dirty="0"/>
              <a:t>	</a:t>
            </a:r>
            <a:r>
              <a:rPr lang="tr-TR" sz="1800" dirty="0" smtClean="0"/>
              <a:t>- Two level hierarchy </a:t>
            </a:r>
          </a:p>
          <a:p>
            <a:pPr marL="0" indent="0">
              <a:buNone/>
            </a:pPr>
            <a:r>
              <a:rPr lang="tr-TR" sz="1800" dirty="0"/>
              <a:t>	</a:t>
            </a:r>
            <a:r>
              <a:rPr lang="tr-TR" sz="1800" dirty="0" smtClean="0"/>
              <a:t>- Bottom level called as ‘option’ or ‘sub-policy’</a:t>
            </a:r>
          </a:p>
          <a:p>
            <a:pPr marL="0" indent="0">
              <a:buNone/>
            </a:pPr>
            <a:r>
              <a:rPr lang="tr-TR" sz="1800" dirty="0"/>
              <a:t>	</a:t>
            </a:r>
            <a:r>
              <a:rPr lang="tr-TR" sz="1800" dirty="0" smtClean="0"/>
              <a:t>- Takes env. observations, generates actions </a:t>
            </a:r>
          </a:p>
          <a:p>
            <a:pPr marL="0" indent="0">
              <a:buNone/>
            </a:pPr>
            <a:r>
              <a:rPr lang="tr-TR" sz="1800" dirty="0"/>
              <a:t>	</a:t>
            </a:r>
            <a:r>
              <a:rPr lang="tr-TR" sz="1800" dirty="0" smtClean="0"/>
              <a:t>- Top level chooses an option w/ policy-over-options</a:t>
            </a:r>
          </a:p>
          <a:p>
            <a:pPr marL="0" indent="0">
              <a:buNone/>
            </a:pPr>
            <a:r>
              <a:rPr lang="tr-TR" sz="1800" dirty="0"/>
              <a:t>	</a:t>
            </a:r>
            <a:r>
              <a:rPr lang="tr-TR" sz="1800" dirty="0" smtClean="0"/>
              <a:t>- Options are learned explicitly (pseudo-rewards)</a:t>
            </a:r>
          </a:p>
          <a:p>
            <a:pPr marL="0" indent="0">
              <a:buNone/>
            </a:pPr>
            <a:r>
              <a:rPr lang="tr-TR" sz="1800" dirty="0"/>
              <a:t>	</a:t>
            </a:r>
            <a:r>
              <a:rPr lang="tr-TR" sz="1800" dirty="0" smtClean="0"/>
              <a:t>- Policy-over-options are learned using standard</a:t>
            </a:r>
            <a:r>
              <a:rPr lang="tr-TR" sz="1800" dirty="0"/>
              <a:t> </a:t>
            </a:r>
            <a:r>
              <a:rPr lang="tr-TR" sz="1800" dirty="0" smtClean="0"/>
              <a:t>techniques (treating 	options as actions)</a:t>
            </a:r>
            <a:endParaRPr lang="tr-TR" sz="1800" dirty="0"/>
          </a:p>
        </p:txBody>
      </p:sp>
    </p:spTree>
    <p:extLst>
      <p:ext uri="{BB962C8B-B14F-4D97-AF65-F5344CB8AC3E}">
        <p14:creationId xmlns:p14="http://schemas.microsoft.com/office/powerpoint/2010/main" val="14225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Background &amp; Related Work</a:t>
            </a:r>
          </a:p>
        </p:txBody>
      </p:sp>
      <p:sp>
        <p:nvSpPr>
          <p:cNvPr id="3" name="Content Placeholder 2"/>
          <p:cNvSpPr>
            <a:spLocks noGrp="1"/>
          </p:cNvSpPr>
          <p:nvPr>
            <p:ph idx="1"/>
          </p:nvPr>
        </p:nvSpPr>
        <p:spPr/>
        <p:txBody>
          <a:bodyPr/>
          <a:lstStyle/>
          <a:p>
            <a:r>
              <a:rPr lang="tr-TR" dirty="0" smtClean="0"/>
              <a:t>Option-critic architecture (Bacon etal. 2017).</a:t>
            </a:r>
          </a:p>
          <a:p>
            <a:pPr marL="0" indent="0">
              <a:buNone/>
            </a:pPr>
            <a:r>
              <a:rPr lang="tr-TR" sz="1800" dirty="0"/>
              <a:t>	</a:t>
            </a:r>
            <a:r>
              <a:rPr lang="tr-TR" sz="1800" dirty="0" smtClean="0"/>
              <a:t>- </a:t>
            </a:r>
            <a:r>
              <a:rPr lang="tr-TR" sz="1800" dirty="0"/>
              <a:t>Learning options and policy-over-options </a:t>
            </a:r>
            <a:r>
              <a:rPr lang="tr-TR" sz="1800" dirty="0" smtClean="0"/>
              <a:t>simultaneously </a:t>
            </a:r>
            <a:r>
              <a:rPr lang="tr-TR" sz="1800" dirty="0"/>
              <a:t>in an </a:t>
            </a:r>
            <a:r>
              <a:rPr lang="tr-TR" sz="1800" dirty="0" smtClean="0"/>
              <a:t>	end-to-end </a:t>
            </a:r>
            <a:r>
              <a:rPr lang="tr-TR" sz="1800" dirty="0" smtClean="0"/>
              <a:t>fashion.</a:t>
            </a:r>
            <a:endParaRPr lang="tr-TR" sz="1800" dirty="0" smtClean="0"/>
          </a:p>
          <a:p>
            <a:pPr marL="0" indent="0">
              <a:buNone/>
            </a:pPr>
            <a:r>
              <a:rPr lang="tr-TR" sz="1800" dirty="0"/>
              <a:t>	</a:t>
            </a:r>
            <a:r>
              <a:rPr lang="tr-TR" sz="1800" dirty="0" smtClean="0"/>
              <a:t>- Options shrink into only one that solves </a:t>
            </a:r>
            <a:r>
              <a:rPr lang="tr-TR" sz="1800" dirty="0" smtClean="0"/>
              <a:t>the whole </a:t>
            </a:r>
            <a:r>
              <a:rPr lang="tr-TR" sz="1800" dirty="0" smtClean="0"/>
              <a:t>task.</a:t>
            </a:r>
          </a:p>
          <a:p>
            <a:pPr marL="0" indent="0">
              <a:buNone/>
            </a:pPr>
            <a:r>
              <a:rPr lang="tr-TR" sz="1800" dirty="0"/>
              <a:t>	</a:t>
            </a:r>
            <a:r>
              <a:rPr lang="tr-TR" sz="1800" dirty="0" smtClean="0"/>
              <a:t>- Policy-over-options changing options at every step, 	i. e., high-level 	deviates from its own mission. </a:t>
            </a:r>
          </a:p>
          <a:p>
            <a:pPr marL="0" indent="0">
              <a:buNone/>
            </a:pPr>
            <a:r>
              <a:rPr lang="tr-TR" sz="1800" dirty="0" smtClean="0"/>
              <a:t>	- Regularization techniques to keep multiple </a:t>
            </a:r>
            <a:r>
              <a:rPr lang="tr-TR" sz="1800" dirty="0" smtClean="0"/>
              <a:t>options. </a:t>
            </a:r>
            <a:endParaRPr lang="tr-TR" sz="1800" dirty="0"/>
          </a:p>
        </p:txBody>
      </p:sp>
    </p:spTree>
    <p:extLst>
      <p:ext uri="{BB962C8B-B14F-4D97-AF65-F5344CB8AC3E}">
        <p14:creationId xmlns:p14="http://schemas.microsoft.com/office/powerpoint/2010/main" val="172829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5638800" cy="275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47800"/>
            <a:ext cx="271736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381000" y="4191000"/>
                <a:ext cx="3171061" cy="1477328"/>
              </a:xfrm>
              <a:prstGeom prst="rect">
                <a:avLst/>
              </a:prstGeom>
              <a:noFill/>
            </p:spPr>
            <p:txBody>
              <a:bodyPr wrap="none" rtlCol="0">
                <a:spAutoFit/>
              </a:bodyPr>
              <a:lstStyle/>
              <a:p>
                <a14:m>
                  <m:oMath xmlns:m="http://schemas.openxmlformats.org/officeDocument/2006/math">
                    <m:r>
                      <a:rPr lang="tr-TR" b="0" i="1" smtClean="0">
                        <a:latin typeface="Cambria Math"/>
                      </a:rPr>
                      <m:t>𝑧</m:t>
                    </m:r>
                  </m:oMath>
                </a14:m>
                <a:r>
                  <a:rPr lang="tr-TR" dirty="0" smtClean="0"/>
                  <a:t>: Embedding of env. </a:t>
                </a:r>
                <a14:m>
                  <m:oMath xmlns:m="http://schemas.openxmlformats.org/officeDocument/2006/math">
                    <m:r>
                      <a:rPr lang="tr-TR" b="0" i="1" smtClean="0">
                        <a:latin typeface="Cambria Math"/>
                      </a:rPr>
                      <m:t>𝑥</m:t>
                    </m:r>
                  </m:oMath>
                </a14:m>
                <a:endParaRPr lang="tr-TR" dirty="0" smtClean="0"/>
              </a:p>
              <a:p>
                <a14:m>
                  <m:oMath xmlns:m="http://schemas.openxmlformats.org/officeDocument/2006/math">
                    <m:sSup>
                      <m:sSupPr>
                        <m:ctrlPr>
                          <a:rPr lang="tr-TR" i="1" smtClean="0">
                            <a:latin typeface="Cambria Math"/>
                          </a:rPr>
                        </m:ctrlPr>
                      </m:sSupPr>
                      <m:e>
                        <m:r>
                          <a:rPr lang="tr-TR" b="0" i="1" smtClean="0">
                            <a:latin typeface="Cambria Math"/>
                          </a:rPr>
                          <m:t>h</m:t>
                        </m:r>
                      </m:e>
                      <m:sup>
                        <m:r>
                          <a:rPr lang="tr-TR" b="0" i="1" smtClean="0">
                            <a:latin typeface="Cambria Math"/>
                          </a:rPr>
                          <m:t>𝑀</m:t>
                        </m:r>
                      </m:sup>
                    </m:sSup>
                  </m:oMath>
                </a14:m>
                <a:r>
                  <a:rPr lang="tr-TR" dirty="0" smtClean="0"/>
                  <a:t>: Internal state of manager</a:t>
                </a:r>
              </a:p>
              <a:p>
                <a14:m>
                  <m:oMath xmlns:m="http://schemas.openxmlformats.org/officeDocument/2006/math">
                    <m:sSup>
                      <m:sSupPr>
                        <m:ctrlPr>
                          <a:rPr lang="tr-TR" i="1" smtClean="0">
                            <a:latin typeface="Cambria Math"/>
                          </a:rPr>
                        </m:ctrlPr>
                      </m:sSupPr>
                      <m:e>
                        <m:r>
                          <a:rPr lang="tr-TR" b="0" i="1" smtClean="0">
                            <a:latin typeface="Cambria Math"/>
                          </a:rPr>
                          <m:t>h</m:t>
                        </m:r>
                      </m:e>
                      <m:sup>
                        <m:r>
                          <a:rPr lang="tr-TR" b="0" i="1" smtClean="0">
                            <a:latin typeface="Cambria Math"/>
                          </a:rPr>
                          <m:t>𝑊</m:t>
                        </m:r>
                      </m:sup>
                    </m:sSup>
                  </m:oMath>
                </a14:m>
                <a:r>
                  <a:rPr lang="tr-TR" dirty="0" smtClean="0"/>
                  <a:t>: Internal state of worker</a:t>
                </a:r>
              </a:p>
              <a:p>
                <a14:m>
                  <m:oMath xmlns:m="http://schemas.openxmlformats.org/officeDocument/2006/math">
                    <m:r>
                      <a:rPr lang="tr-TR" b="0" i="1" smtClean="0">
                        <a:latin typeface="Cambria Math"/>
                      </a:rPr>
                      <m:t>𝑔</m:t>
                    </m:r>
                    <m:r>
                      <a:rPr lang="tr-TR" b="0" i="1" smtClean="0">
                        <a:latin typeface="Cambria Math"/>
                      </a:rPr>
                      <m:t>:</m:t>
                    </m:r>
                  </m:oMath>
                </a14:m>
                <a:r>
                  <a:rPr lang="tr-TR" dirty="0" smtClean="0"/>
                  <a:t> Goal</a:t>
                </a:r>
              </a:p>
              <a:p>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4191000"/>
                <a:ext cx="3171061" cy="1477328"/>
              </a:xfrm>
              <a:prstGeom prst="rect">
                <a:avLst/>
              </a:prstGeom>
              <a:blipFill rotWithShape="1">
                <a:blip r:embed="rId5"/>
                <a:stretch>
                  <a:fillRect t="-2066" r="-115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72739" y="4192416"/>
                <a:ext cx="3259418" cy="1477328"/>
              </a:xfrm>
              <a:prstGeom prst="rect">
                <a:avLst/>
              </a:prstGeom>
              <a:noFill/>
            </p:spPr>
            <p:txBody>
              <a:bodyPr wrap="none" rtlCol="0">
                <a:spAutoFit/>
              </a:bodyPr>
              <a:lstStyle/>
              <a:p>
                <a14:m>
                  <m:oMath xmlns:m="http://schemas.openxmlformats.org/officeDocument/2006/math">
                    <m:r>
                      <a:rPr lang="tr-TR" b="0" i="1" smtClean="0">
                        <a:latin typeface="Cambria Math"/>
                      </a:rPr>
                      <m:t>𝑤</m:t>
                    </m:r>
                  </m:oMath>
                </a14:m>
                <a:r>
                  <a:rPr lang="tr-TR" dirty="0" smtClean="0"/>
                  <a:t>: Embedding of goal </a:t>
                </a:r>
                <a14:m>
                  <m:oMath xmlns:m="http://schemas.openxmlformats.org/officeDocument/2006/math">
                    <m:r>
                      <a:rPr lang="tr-TR" b="0" i="1" smtClean="0">
                        <a:latin typeface="Cambria Math"/>
                      </a:rPr>
                      <m:t>𝑔</m:t>
                    </m:r>
                  </m:oMath>
                </a14:m>
                <a:endParaRPr lang="tr-TR" dirty="0" smtClean="0"/>
              </a:p>
              <a:p>
                <a14:m>
                  <m:oMath xmlns:m="http://schemas.openxmlformats.org/officeDocument/2006/math">
                    <m:r>
                      <a:rPr lang="tr-TR" b="0" i="1" smtClean="0">
                        <a:latin typeface="Cambria Math"/>
                      </a:rPr>
                      <m:t>𝑐</m:t>
                    </m:r>
                  </m:oMath>
                </a14:m>
                <a:r>
                  <a:rPr lang="tr-TR" dirty="0" smtClean="0"/>
                  <a:t>: Prediction horizon</a:t>
                </a:r>
              </a:p>
              <a:p>
                <a14:m>
                  <m:oMath xmlns:m="http://schemas.openxmlformats.org/officeDocument/2006/math">
                    <m:r>
                      <a:rPr lang="tr-TR" b="0" i="1" smtClean="0">
                        <a:latin typeface="Cambria Math"/>
                      </a:rPr>
                      <m:t>𝑈</m:t>
                    </m:r>
                  </m:oMath>
                </a14:m>
                <a:r>
                  <a:rPr lang="tr-TR" dirty="0" smtClean="0"/>
                  <a:t>: Output of worker</a:t>
                </a:r>
              </a:p>
              <a:p>
                <a14:m>
                  <m:oMath xmlns:m="http://schemas.openxmlformats.org/officeDocument/2006/math">
                    <m:r>
                      <a:rPr lang="tr-TR" b="0" i="1" smtClean="0">
                        <a:latin typeface="Cambria Math"/>
                        <a:ea typeface="Cambria Math"/>
                      </a:rPr>
                      <m:t>𝜋</m:t>
                    </m:r>
                    <m:r>
                      <a:rPr lang="tr-TR" b="0" i="1" smtClean="0">
                        <a:latin typeface="Cambria Math"/>
                      </a:rPr>
                      <m:t>:</m:t>
                    </m:r>
                  </m:oMath>
                </a14:m>
                <a:r>
                  <a:rPr lang="tr-TR" dirty="0" smtClean="0"/>
                  <a:t> Vector of prob. </a:t>
                </a:r>
                <a:r>
                  <a:rPr lang="tr-TR" dirty="0"/>
                  <a:t>o</a:t>
                </a:r>
                <a:r>
                  <a:rPr lang="tr-TR" dirty="0" smtClean="0"/>
                  <a:t>ver actions</a:t>
                </a:r>
              </a:p>
              <a:p>
                <a:endParaRPr lang="tr-TR" dirty="0"/>
              </a:p>
            </p:txBody>
          </p:sp>
        </mc:Choice>
        <mc:Fallback xmlns="">
          <p:sp>
            <p:nvSpPr>
              <p:cNvPr id="7" name="TextBox 6"/>
              <p:cNvSpPr txBox="1">
                <a:spLocks noRot="1" noChangeAspect="1" noMove="1" noResize="1" noEditPoints="1" noAdjustHandles="1" noChangeArrowheads="1" noChangeShapeType="1" noTextEdit="1"/>
              </p:cNvSpPr>
              <p:nvPr/>
            </p:nvSpPr>
            <p:spPr>
              <a:xfrm>
                <a:off x="4372739" y="4192416"/>
                <a:ext cx="3259418" cy="1477328"/>
              </a:xfrm>
              <a:prstGeom prst="rect">
                <a:avLst/>
              </a:prstGeom>
              <a:blipFill rotWithShape="1">
                <a:blip r:embed="rId6"/>
                <a:stretch>
                  <a:fillRect t="-2066" r="-1121"/>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81000" y="5334000"/>
                <a:ext cx="8077200" cy="1477328"/>
              </a:xfrm>
              <a:prstGeom prst="rect">
                <a:avLst/>
              </a:prstGeom>
              <a:noFill/>
            </p:spPr>
            <p:txBody>
              <a:bodyPr wrap="square" rtlCol="0">
                <a:spAutoFit/>
              </a:bodyPr>
              <a:lstStyle/>
              <a:p>
                <a14:m>
                  <m:oMath xmlns:m="http://schemas.openxmlformats.org/officeDocument/2006/math">
                    <m:sSup>
                      <m:sSupPr>
                        <m:ctrlPr>
                          <a:rPr lang="tr-TR" i="1" smtClean="0">
                            <a:latin typeface="Cambria Math"/>
                          </a:rPr>
                        </m:ctrlPr>
                      </m:sSupPr>
                      <m:e>
                        <m:r>
                          <a:rPr lang="tr-TR" b="0" i="1" smtClean="0">
                            <a:latin typeface="Cambria Math"/>
                          </a:rPr>
                          <m:t>𝑓</m:t>
                        </m:r>
                      </m:e>
                      <m:sup>
                        <m:r>
                          <a:rPr lang="tr-TR" b="0" i="1" smtClean="0">
                            <a:latin typeface="Cambria Math"/>
                          </a:rPr>
                          <m:t>𝑝𝑒𝑟𝑐𝑒𝑝𝑡</m:t>
                        </m:r>
                      </m:sup>
                    </m:sSup>
                  </m:oMath>
                </a14:m>
                <a:r>
                  <a:rPr lang="tr-TR" dirty="0" smtClean="0"/>
                  <a:t>: CNN, 1st layer: 16 8x8 filters w/ stride 4, 2nd layer 32 4x4 filters w/ stride 2, fully connected layer has 256 hidden units. </a:t>
                </a:r>
              </a:p>
              <a:p>
                <a14:m>
                  <m:oMath xmlns:m="http://schemas.openxmlformats.org/officeDocument/2006/math">
                    <m:sSup>
                      <m:sSupPr>
                        <m:ctrlPr>
                          <a:rPr lang="tr-TR" i="1" smtClean="0">
                            <a:latin typeface="Cambria Math"/>
                          </a:rPr>
                        </m:ctrlPr>
                      </m:sSupPr>
                      <m:e>
                        <m:r>
                          <a:rPr lang="tr-TR" b="0" i="1" smtClean="0">
                            <a:latin typeface="Cambria Math"/>
                          </a:rPr>
                          <m:t>𝑓</m:t>
                        </m:r>
                      </m:e>
                      <m:sup>
                        <m:r>
                          <a:rPr lang="tr-TR" b="0" i="1" smtClean="0">
                            <a:latin typeface="Cambria Math"/>
                          </a:rPr>
                          <m:t>𝑀𝑠𝑝𝑎𝑐𝑒</m:t>
                        </m:r>
                      </m:sup>
                    </m:sSup>
                  </m:oMath>
                </a14:m>
                <a:r>
                  <a:rPr lang="tr-TR" dirty="0" smtClean="0"/>
                  <a:t>: Fully conn. </a:t>
                </a:r>
                <a:r>
                  <a:rPr lang="tr-TR" dirty="0"/>
                  <a:t>l</a:t>
                </a:r>
                <a:r>
                  <a:rPr lang="tr-TR" dirty="0" smtClean="0"/>
                  <a:t>ayer, computes state space. </a:t>
                </a:r>
              </a:p>
              <a:p>
                <a14:m>
                  <m:oMath xmlns:m="http://schemas.openxmlformats.org/officeDocument/2006/math">
                    <m:sSup>
                      <m:sSupPr>
                        <m:ctrlPr>
                          <a:rPr lang="tr-TR" i="1" smtClean="0">
                            <a:latin typeface="Cambria Math"/>
                          </a:rPr>
                        </m:ctrlPr>
                      </m:sSupPr>
                      <m:e>
                        <m:r>
                          <a:rPr lang="tr-TR" b="0" i="1" smtClean="0">
                            <a:latin typeface="Cambria Math"/>
                          </a:rPr>
                          <m:t>𝑓</m:t>
                        </m:r>
                      </m:e>
                      <m:sup>
                        <m:r>
                          <a:rPr lang="tr-TR" b="0" i="1" smtClean="0">
                            <a:latin typeface="Cambria Math"/>
                          </a:rPr>
                          <m:t>𝑊𝑟𝑛𝑛</m:t>
                        </m:r>
                      </m:sup>
                    </m:sSup>
                  </m:oMath>
                </a14:m>
                <a:r>
                  <a:rPr lang="tr-TR" dirty="0" smtClean="0"/>
                  <a:t>: Standard LSTM w/ 256 hidden </a:t>
                </a:r>
                <a:r>
                  <a:rPr lang="tr-TR" dirty="0" smtClean="0"/>
                  <a:t>units, computes goal.</a:t>
                </a:r>
                <a:endParaRPr lang="tr-TR" dirty="0" smtClean="0"/>
              </a:p>
              <a:p>
                <a14:m>
                  <m:oMath xmlns:m="http://schemas.openxmlformats.org/officeDocument/2006/math">
                    <m:sSup>
                      <m:sSupPr>
                        <m:ctrlPr>
                          <a:rPr lang="tr-TR" i="1" smtClean="0">
                            <a:latin typeface="Cambria Math"/>
                          </a:rPr>
                        </m:ctrlPr>
                      </m:sSupPr>
                      <m:e>
                        <m:r>
                          <a:rPr lang="tr-TR" b="0" i="1" smtClean="0">
                            <a:latin typeface="Cambria Math"/>
                          </a:rPr>
                          <m:t>𝑓</m:t>
                        </m:r>
                      </m:e>
                      <m:sup>
                        <m:r>
                          <a:rPr lang="tr-TR" b="0" i="1" smtClean="0">
                            <a:latin typeface="Cambria Math"/>
                          </a:rPr>
                          <m:t>𝑀𝑟𝑛𝑛</m:t>
                        </m:r>
                      </m:sup>
                    </m:sSup>
                  </m:oMath>
                </a14:m>
                <a:r>
                  <a:rPr lang="tr-TR" dirty="0" smtClean="0"/>
                  <a:t>: Dilated LSTM w/ 256 hidden units (will be explained detailed later). </a:t>
                </a:r>
                <a:endParaRPr lang="tr-TR" dirty="0"/>
              </a:p>
            </p:txBody>
          </p:sp>
        </mc:Choice>
        <mc:Fallback>
          <p:sp>
            <p:nvSpPr>
              <p:cNvPr id="5" name="TextBox 4"/>
              <p:cNvSpPr txBox="1">
                <a:spLocks noRot="1" noChangeAspect="1" noMove="1" noResize="1" noEditPoints="1" noAdjustHandles="1" noChangeArrowheads="1" noChangeShapeType="1" noTextEdit="1"/>
              </p:cNvSpPr>
              <p:nvPr/>
            </p:nvSpPr>
            <p:spPr>
              <a:xfrm>
                <a:off x="381000" y="5334000"/>
                <a:ext cx="8077200" cy="1477328"/>
              </a:xfrm>
              <a:prstGeom prst="rect">
                <a:avLst/>
              </a:prstGeom>
              <a:blipFill rotWithShape="1">
                <a:blip r:embed="rId7"/>
                <a:stretch>
                  <a:fillRect l="-679" t="-2066" b="-5785"/>
                </a:stretch>
              </a:blipFill>
            </p:spPr>
            <p:txBody>
              <a:bodyPr/>
              <a:lstStyle/>
              <a:p>
                <a:r>
                  <a:rPr lang="tr-TR">
                    <a:noFill/>
                  </a:rPr>
                  <a:t> </a:t>
                </a:r>
              </a:p>
            </p:txBody>
          </p:sp>
        </mc:Fallback>
      </mc:AlternateContent>
    </p:spTree>
    <p:extLst>
      <p:ext uri="{BB962C8B-B14F-4D97-AF65-F5344CB8AC3E}">
        <p14:creationId xmlns:p14="http://schemas.microsoft.com/office/powerpoint/2010/main" val="394389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p:sp>
        <p:nvSpPr>
          <p:cNvPr id="3" name="Content Placeholder 2"/>
          <p:cNvSpPr>
            <a:spLocks noGrp="1"/>
          </p:cNvSpPr>
          <p:nvPr>
            <p:ph idx="1"/>
          </p:nvPr>
        </p:nvSpPr>
        <p:spPr/>
        <p:txBody>
          <a:bodyPr/>
          <a:lstStyle/>
          <a:p>
            <a:pPr marL="0" indent="0">
              <a:buNone/>
            </a:pPr>
            <a:r>
              <a:rPr lang="tr-TR" u="sng" dirty="0" smtClean="0"/>
              <a:t>Learning</a:t>
            </a:r>
          </a:p>
          <a:p>
            <a:r>
              <a:rPr lang="tr-TR" dirty="0" smtClean="0"/>
              <a:t>FuN is fully differentiable so that it can be trained end-to-end in the conventional way by grad. </a:t>
            </a:r>
            <a:r>
              <a:rPr lang="tr-TR" dirty="0" smtClean="0"/>
              <a:t>descent </a:t>
            </a:r>
            <a:r>
              <a:rPr lang="tr-TR" dirty="0" smtClean="0"/>
              <a:t>on either policy or using Temporal Difference (TD) learning. </a:t>
            </a:r>
          </a:p>
          <a:p>
            <a:pPr marL="0" indent="0">
              <a:buNone/>
            </a:pPr>
            <a:r>
              <a:rPr lang="tr-TR" dirty="0"/>
              <a:t>	</a:t>
            </a:r>
            <a:r>
              <a:rPr lang="tr-TR" sz="1800" dirty="0" smtClean="0"/>
              <a:t>- Then, goals generated by the manager would have </a:t>
            </a:r>
            <a:r>
              <a:rPr lang="tr-TR" sz="1800" dirty="0" smtClean="0"/>
              <a:t>no </a:t>
            </a:r>
            <a:r>
              <a:rPr lang="tr-TR" sz="1800" dirty="0" smtClean="0"/>
              <a:t>semantic 	</a:t>
            </a:r>
            <a:r>
              <a:rPr lang="tr-TR" sz="1800" dirty="0" smtClean="0"/>
              <a:t>meaning, they would be just values generated by optimization 	algorithm. </a:t>
            </a:r>
            <a:endParaRPr lang="tr-TR" sz="1800" dirty="0" smtClean="0"/>
          </a:p>
          <a:p>
            <a:r>
              <a:rPr lang="tr-TR" dirty="0" smtClean="0"/>
              <a:t>Idea is training the manager independently such that </a:t>
            </a:r>
          </a:p>
          <a:p>
            <a:pPr marL="0" indent="0">
              <a:buNone/>
            </a:pPr>
            <a:r>
              <a:rPr lang="tr-TR" sz="1800" dirty="0" smtClean="0"/>
              <a:t>	- it will predict advantageous directions in the state space, i. e., it 	will set transitions or ‘strategies’.</a:t>
            </a:r>
          </a:p>
          <a:p>
            <a:pPr marL="0" indent="0">
              <a:buNone/>
            </a:pPr>
            <a:r>
              <a:rPr lang="tr-TR" sz="1800" dirty="0"/>
              <a:t>	</a:t>
            </a:r>
            <a:r>
              <a:rPr lang="tr-TR" sz="1800" dirty="0" smtClean="0"/>
              <a:t>- Reward the </a:t>
            </a:r>
            <a:r>
              <a:rPr lang="tr-TR" sz="1800" dirty="0" smtClean="0"/>
              <a:t>worker </a:t>
            </a:r>
            <a:r>
              <a:rPr lang="tr-TR" sz="1800" dirty="0" smtClean="0"/>
              <a:t>so that it will follow these directions.  </a:t>
            </a:r>
            <a:endParaRPr lang="tr-TR" sz="1800" dirty="0"/>
          </a:p>
        </p:txBody>
      </p:sp>
    </p:spTree>
    <p:extLst>
      <p:ext uri="{BB962C8B-B14F-4D97-AF65-F5344CB8AC3E}">
        <p14:creationId xmlns:p14="http://schemas.microsoft.com/office/powerpoint/2010/main" val="5411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tr-TR"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tr-TR" dirty="0" smtClean="0"/>
                  <a:t>Gradient for the goal:</a:t>
                </a:r>
              </a:p>
              <a:p>
                <a:pPr marL="0" indent="0">
                  <a:buNone/>
                </a:pPr>
                <a14:m>
                  <m:oMathPara xmlns:m="http://schemas.openxmlformats.org/officeDocument/2006/math">
                    <m:oMathParaPr>
                      <m:jc m:val="left"/>
                    </m:oMathParaPr>
                    <m:oMath xmlns:m="http://schemas.openxmlformats.org/officeDocument/2006/math">
                      <m:r>
                        <a:rPr lang="tr-TR" i="1" smtClean="0">
                          <a:latin typeface="Cambria Math"/>
                          <a:ea typeface="Cambria Math"/>
                        </a:rPr>
                        <m:t>𝛻</m:t>
                      </m:r>
                      <m:sSub>
                        <m:sSubPr>
                          <m:ctrlPr>
                            <a:rPr lang="tr-TR" i="1" smtClean="0">
                              <a:latin typeface="Cambria Math"/>
                              <a:ea typeface="Cambria Math"/>
                            </a:rPr>
                          </m:ctrlPr>
                        </m:sSubPr>
                        <m:e>
                          <m:r>
                            <a:rPr lang="tr-TR" b="0" i="1" smtClean="0">
                              <a:latin typeface="Cambria Math"/>
                              <a:ea typeface="Cambria Math"/>
                            </a:rPr>
                            <m:t>𝑔</m:t>
                          </m:r>
                        </m:e>
                        <m:sub>
                          <m:r>
                            <a:rPr lang="tr-TR" b="0" i="1" smtClean="0">
                              <a:latin typeface="Cambria Math"/>
                              <a:ea typeface="Cambria Math"/>
                            </a:rPr>
                            <m:t>𝑡</m:t>
                          </m:r>
                        </m:sub>
                      </m:sSub>
                      <m:r>
                        <a:rPr lang="tr-TR" b="0" i="1" smtClean="0">
                          <a:latin typeface="Cambria Math"/>
                          <a:ea typeface="Cambria Math"/>
                        </a:rPr>
                        <m:t>=</m:t>
                      </m:r>
                      <m:sSup>
                        <m:sSupPr>
                          <m:ctrlPr>
                            <a:rPr lang="tr-TR" b="0" i="1" smtClean="0">
                              <a:latin typeface="Cambria Math"/>
                              <a:ea typeface="Cambria Math"/>
                            </a:rPr>
                          </m:ctrlPr>
                        </m:sSupPr>
                        <m:e>
                          <m:sSub>
                            <m:sSubPr>
                              <m:ctrlPr>
                                <a:rPr lang="tr-TR" b="0" i="1" smtClean="0">
                                  <a:latin typeface="Cambria Math"/>
                                  <a:ea typeface="Cambria Math"/>
                                </a:rPr>
                              </m:ctrlPr>
                            </m:sSubPr>
                            <m:e>
                              <m:r>
                                <a:rPr lang="tr-TR" b="0" i="1" smtClean="0">
                                  <a:latin typeface="Cambria Math"/>
                                  <a:ea typeface="Cambria Math"/>
                                </a:rPr>
                                <m:t>𝐴</m:t>
                              </m:r>
                            </m:e>
                            <m:sub>
                              <m:r>
                                <a:rPr lang="tr-TR" b="0" i="1" smtClean="0">
                                  <a:latin typeface="Cambria Math"/>
                                  <a:ea typeface="Cambria Math"/>
                                </a:rPr>
                                <m:t>𝑡</m:t>
                              </m:r>
                            </m:sub>
                          </m:sSub>
                        </m:e>
                        <m:sup>
                          <m:r>
                            <a:rPr lang="tr-TR" b="0" i="1" smtClean="0">
                              <a:latin typeface="Cambria Math"/>
                              <a:ea typeface="Cambria Math"/>
                            </a:rPr>
                            <m:t>𝑀</m:t>
                          </m:r>
                        </m:sup>
                      </m:sSup>
                      <m:sSub>
                        <m:sSubPr>
                          <m:ctrlPr>
                            <a:rPr lang="tr-TR" b="0" i="1" smtClean="0">
                              <a:latin typeface="Cambria Math"/>
                              <a:ea typeface="Cambria Math"/>
                            </a:rPr>
                          </m:ctrlPr>
                        </m:sSubPr>
                        <m:e>
                          <m:r>
                            <a:rPr lang="tr-TR" b="0" i="1" smtClean="0">
                              <a:latin typeface="Cambria Math"/>
                              <a:ea typeface="Cambria Math"/>
                            </a:rPr>
                            <m:t>𝛻</m:t>
                          </m:r>
                        </m:e>
                        <m:sub>
                          <m:r>
                            <a:rPr lang="tr-TR" b="0" i="1" smtClean="0">
                              <a:latin typeface="Cambria Math"/>
                              <a:ea typeface="Cambria Math"/>
                            </a:rPr>
                            <m:t>𝜃</m:t>
                          </m:r>
                        </m:sub>
                      </m:sSub>
                      <m:sSub>
                        <m:sSubPr>
                          <m:ctrlPr>
                            <a:rPr lang="tr-TR" b="0" i="1" smtClean="0">
                              <a:latin typeface="Cambria Math"/>
                              <a:ea typeface="Cambria Math"/>
                            </a:rPr>
                          </m:ctrlPr>
                        </m:sSubPr>
                        <m:e>
                          <m:r>
                            <a:rPr lang="tr-TR" b="0" i="1" smtClean="0">
                              <a:latin typeface="Cambria Math"/>
                              <a:ea typeface="Cambria Math"/>
                            </a:rPr>
                            <m:t>𝑑</m:t>
                          </m:r>
                        </m:e>
                        <m:sub>
                          <m:r>
                            <a:rPr lang="tr-TR" b="0" i="1" smtClean="0">
                              <a:latin typeface="Cambria Math"/>
                              <a:ea typeface="Cambria Math"/>
                            </a:rPr>
                            <m:t>𝑐𝑜𝑠</m:t>
                          </m:r>
                        </m:sub>
                      </m:sSub>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𝑠</m:t>
                          </m:r>
                        </m:e>
                        <m:sub>
                          <m:r>
                            <a:rPr lang="tr-TR" b="0" i="1" smtClean="0">
                              <a:latin typeface="Cambria Math"/>
                              <a:ea typeface="Cambria Math"/>
                            </a:rPr>
                            <m:t>𝑡</m:t>
                          </m:r>
                          <m:r>
                            <a:rPr lang="tr-TR" b="0" i="1" smtClean="0">
                              <a:latin typeface="Cambria Math"/>
                              <a:ea typeface="Cambria Math"/>
                            </a:rPr>
                            <m:t>+</m:t>
                          </m:r>
                          <m:r>
                            <a:rPr lang="tr-TR" b="0" i="1" smtClean="0">
                              <a:latin typeface="Cambria Math"/>
                              <a:ea typeface="Cambria Math"/>
                            </a:rPr>
                            <m:t>𝑐</m:t>
                          </m:r>
                        </m:sub>
                      </m:sSub>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𝑠</m:t>
                          </m:r>
                        </m:e>
                        <m:sub>
                          <m:r>
                            <a:rPr lang="tr-TR" b="0" i="1" smtClean="0">
                              <a:latin typeface="Cambria Math"/>
                              <a:ea typeface="Cambria Math"/>
                            </a:rPr>
                            <m:t>𝑡</m:t>
                          </m:r>
                        </m:sub>
                      </m:sSub>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𝑔</m:t>
                          </m:r>
                        </m:e>
                        <m:sub>
                          <m:r>
                            <a:rPr lang="tr-TR" b="0" i="1" smtClean="0">
                              <a:latin typeface="Cambria Math"/>
                              <a:ea typeface="Cambria Math"/>
                            </a:rPr>
                            <m:t>𝑡</m:t>
                          </m:r>
                        </m:sub>
                      </m:sSub>
                      <m:d>
                        <m:dPr>
                          <m:ctrlPr>
                            <a:rPr lang="tr-TR" b="0" i="1" smtClean="0">
                              <a:latin typeface="Cambria Math"/>
                              <a:ea typeface="Cambria Math"/>
                            </a:rPr>
                          </m:ctrlPr>
                        </m:dPr>
                        <m:e>
                          <m:r>
                            <a:rPr lang="tr-TR" b="0" i="1" smtClean="0">
                              <a:latin typeface="Cambria Math"/>
                              <a:ea typeface="Cambria Math"/>
                            </a:rPr>
                            <m:t>𝜃</m:t>
                          </m:r>
                        </m:e>
                      </m:d>
                      <m:r>
                        <a:rPr lang="tr-TR" b="0" i="1" smtClean="0">
                          <a:latin typeface="Cambria Math"/>
                          <a:ea typeface="Cambria Math"/>
                        </a:rPr>
                        <m:t>)</m:t>
                      </m:r>
                    </m:oMath>
                  </m:oMathPara>
                </a14:m>
                <a:endParaRPr lang="tr-TR"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667" t="-875"/>
                </a:stretch>
              </a:blipFill>
            </p:spPr>
            <p:txBody>
              <a:bodyPr/>
              <a:lstStyle/>
              <a:p>
                <a:r>
                  <a:rPr lang="tr-TR">
                    <a:noFill/>
                  </a:rPr>
                  <a:t> </a:t>
                </a:r>
              </a:p>
            </p:txBody>
          </p:sp>
        </mc:Fallback>
      </mc:AlternateContent>
      <p:sp>
        <p:nvSpPr>
          <p:cNvPr id="6" name="Left Brace 5"/>
          <p:cNvSpPr/>
          <p:nvPr/>
        </p:nvSpPr>
        <p:spPr>
          <a:xfrm rot="16200000">
            <a:off x="1562100" y="2247900"/>
            <a:ext cx="228600" cy="609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7" name="TextBox 6"/>
              <p:cNvSpPr txBox="1"/>
              <p:nvPr/>
            </p:nvSpPr>
            <p:spPr>
              <a:xfrm>
                <a:off x="457200" y="2667000"/>
                <a:ext cx="2438400" cy="941925"/>
              </a:xfrm>
              <a:prstGeom prst="rect">
                <a:avLst/>
              </a:prstGeom>
              <a:noFill/>
            </p:spPr>
            <p:txBody>
              <a:bodyPr wrap="square" rtlCol="0">
                <a:spAutoFit/>
              </a:bodyPr>
              <a:lstStyle/>
              <a:p>
                <a:r>
                  <a:rPr lang="tr-TR" dirty="0" smtClean="0"/>
                  <a:t>Manager’s advantage function</a:t>
                </a:r>
              </a:p>
              <a:p>
                <a:pPr/>
                <a14:m>
                  <m:oMathPara xmlns:m="http://schemas.openxmlformats.org/officeDocument/2006/math">
                    <m:oMathParaPr>
                      <m:jc m:val="centerGroup"/>
                    </m:oMathParaPr>
                    <m:oMath xmlns:m="http://schemas.openxmlformats.org/officeDocument/2006/math">
                      <m:sSup>
                        <m:sSupPr>
                          <m:ctrlPr>
                            <a:rPr lang="tr-TR" i="1">
                              <a:latin typeface="Cambria Math"/>
                              <a:ea typeface="Cambria Math"/>
                            </a:rPr>
                          </m:ctrlPr>
                        </m:sSupPr>
                        <m:e>
                          <m:sSub>
                            <m:sSubPr>
                              <m:ctrlPr>
                                <a:rPr lang="tr-TR" i="1">
                                  <a:latin typeface="Cambria Math"/>
                                  <a:ea typeface="Cambria Math"/>
                                </a:rPr>
                              </m:ctrlPr>
                            </m:sSubPr>
                            <m:e>
                              <m:r>
                                <a:rPr lang="tr-TR" i="1">
                                  <a:latin typeface="Cambria Math"/>
                                  <a:ea typeface="Cambria Math"/>
                                </a:rPr>
                                <m:t>𝐴</m:t>
                              </m:r>
                            </m:e>
                            <m:sub>
                              <m:r>
                                <a:rPr lang="tr-TR" i="1">
                                  <a:latin typeface="Cambria Math"/>
                                  <a:ea typeface="Cambria Math"/>
                                </a:rPr>
                                <m:t>𝑡</m:t>
                              </m:r>
                            </m:sub>
                          </m:sSub>
                        </m:e>
                        <m:sup>
                          <m:r>
                            <a:rPr lang="tr-TR" i="1">
                              <a:latin typeface="Cambria Math"/>
                              <a:ea typeface="Cambria Math"/>
                            </a:rPr>
                            <m:t>𝑀</m:t>
                          </m:r>
                        </m:sup>
                      </m:sSup>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𝑅</m:t>
                          </m:r>
                        </m:e>
                        <m:sub>
                          <m:r>
                            <a:rPr lang="tr-TR" b="0" i="1" smtClean="0">
                              <a:latin typeface="Cambria Math"/>
                              <a:ea typeface="Cambria Math"/>
                            </a:rPr>
                            <m:t>𝑡</m:t>
                          </m:r>
                        </m:sub>
                      </m:sSub>
                      <m:r>
                        <a:rPr lang="tr-TR" b="0" i="1" smtClean="0">
                          <a:latin typeface="Cambria Math"/>
                          <a:ea typeface="Cambria Math"/>
                        </a:rPr>
                        <m:t>−</m:t>
                      </m:r>
                      <m:sSup>
                        <m:sSupPr>
                          <m:ctrlPr>
                            <a:rPr lang="tr-TR" b="0" i="1" smtClean="0">
                              <a:latin typeface="Cambria Math"/>
                              <a:ea typeface="Cambria Math"/>
                            </a:rPr>
                          </m:ctrlPr>
                        </m:sSupPr>
                        <m:e>
                          <m:sSub>
                            <m:sSubPr>
                              <m:ctrlPr>
                                <a:rPr lang="tr-TR" b="0" i="1" smtClean="0">
                                  <a:latin typeface="Cambria Math"/>
                                  <a:ea typeface="Cambria Math"/>
                                </a:rPr>
                              </m:ctrlPr>
                            </m:sSubPr>
                            <m:e>
                              <m:r>
                                <a:rPr lang="tr-TR" b="0" i="1" smtClean="0">
                                  <a:latin typeface="Cambria Math"/>
                                  <a:ea typeface="Cambria Math"/>
                                </a:rPr>
                                <m:t>𝑉</m:t>
                              </m:r>
                            </m:e>
                            <m:sub>
                              <m:r>
                                <a:rPr lang="tr-TR" b="0" i="1" smtClean="0">
                                  <a:latin typeface="Cambria Math"/>
                                  <a:ea typeface="Cambria Math"/>
                                </a:rPr>
                                <m:t>𝑡</m:t>
                              </m:r>
                            </m:sub>
                          </m:sSub>
                        </m:e>
                        <m:sup>
                          <m:r>
                            <a:rPr lang="tr-TR" b="0" i="1" smtClean="0">
                              <a:latin typeface="Cambria Math"/>
                              <a:ea typeface="Cambria Math"/>
                            </a:rPr>
                            <m:t>𝑀</m:t>
                          </m:r>
                        </m:sup>
                      </m:sSup>
                      <m:r>
                        <a:rPr lang="tr-TR" b="0" i="1" smtClean="0">
                          <a:latin typeface="Cambria Math"/>
                          <a:ea typeface="Cambria Math"/>
                        </a:rPr>
                        <m:t>(</m:t>
                      </m:r>
                      <m:sSub>
                        <m:sSubPr>
                          <m:ctrlPr>
                            <a:rPr lang="tr-TR" b="0" i="1" smtClean="0">
                              <a:latin typeface="Cambria Math"/>
                              <a:ea typeface="Cambria Math"/>
                            </a:rPr>
                          </m:ctrlPr>
                        </m:sSubPr>
                        <m:e>
                          <m:r>
                            <a:rPr lang="tr-TR" b="0" i="1" smtClean="0">
                              <a:latin typeface="Cambria Math"/>
                              <a:ea typeface="Cambria Math"/>
                            </a:rPr>
                            <m:t>𝑥</m:t>
                          </m:r>
                        </m:e>
                        <m:sub>
                          <m:r>
                            <a:rPr lang="tr-TR" b="0" i="1" smtClean="0">
                              <a:latin typeface="Cambria Math"/>
                              <a:ea typeface="Cambria Math"/>
                            </a:rPr>
                            <m:t>𝑡</m:t>
                          </m:r>
                        </m:sub>
                      </m:sSub>
                      <m:r>
                        <a:rPr lang="tr-TR" b="0" i="1" smtClean="0">
                          <a:latin typeface="Cambria Math"/>
                          <a:ea typeface="Cambria Math"/>
                        </a:rPr>
                        <m:t>,</m:t>
                      </m:r>
                      <m:r>
                        <a:rPr lang="tr-TR" b="0" i="1" smtClean="0">
                          <a:latin typeface="Cambria Math"/>
                          <a:ea typeface="Cambria Math"/>
                        </a:rPr>
                        <m:t>𝜃</m:t>
                      </m:r>
                      <m:r>
                        <a:rPr lang="tr-TR" b="0" i="1" smtClean="0">
                          <a:latin typeface="Cambria Math"/>
                          <a:ea typeface="Cambria Math"/>
                        </a:rPr>
                        <m:t>)</m:t>
                      </m:r>
                    </m:oMath>
                  </m:oMathPara>
                </a14:m>
                <a:endParaRPr lang="tr-TR"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 y="2667000"/>
                <a:ext cx="2438400" cy="941925"/>
              </a:xfrm>
              <a:prstGeom prst="rect">
                <a:avLst/>
              </a:prstGeom>
              <a:blipFill rotWithShape="1">
                <a:blip r:embed="rId3"/>
                <a:stretch>
                  <a:fillRect l="-2000" t="-3247" r="-2500" b="-5195"/>
                </a:stretch>
              </a:blipFill>
            </p:spPr>
            <p:txBody>
              <a:bodyPr/>
              <a:lstStyle/>
              <a:p>
                <a:r>
                  <a:rPr lang="tr-TR">
                    <a:noFill/>
                  </a:rPr>
                  <a:t> </a:t>
                </a:r>
              </a:p>
            </p:txBody>
          </p:sp>
        </mc:Fallback>
      </mc:AlternateContent>
      <p:sp>
        <p:nvSpPr>
          <p:cNvPr id="9" name="Left Brace 8"/>
          <p:cNvSpPr/>
          <p:nvPr/>
        </p:nvSpPr>
        <p:spPr>
          <a:xfrm rot="16200000">
            <a:off x="2218099" y="3227925"/>
            <a:ext cx="228600"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TextBox 7"/>
          <p:cNvSpPr txBox="1"/>
          <p:nvPr/>
        </p:nvSpPr>
        <p:spPr>
          <a:xfrm>
            <a:off x="1066799" y="3837525"/>
            <a:ext cx="2590800" cy="646331"/>
          </a:xfrm>
          <a:prstGeom prst="rect">
            <a:avLst/>
          </a:prstGeom>
          <a:noFill/>
        </p:spPr>
        <p:txBody>
          <a:bodyPr wrap="square" rtlCol="0">
            <a:spAutoFit/>
          </a:bodyPr>
          <a:lstStyle/>
          <a:p>
            <a:r>
              <a:rPr lang="tr-TR" dirty="0" smtClean="0"/>
              <a:t>Value function estimate from internal critic</a:t>
            </a:r>
            <a:endParaRPr lang="tr-TR" dirty="0"/>
          </a:p>
        </p:txBody>
      </p:sp>
      <p:sp>
        <p:nvSpPr>
          <p:cNvPr id="11" name="Left Brace 10"/>
          <p:cNvSpPr/>
          <p:nvPr/>
        </p:nvSpPr>
        <p:spPr>
          <a:xfrm rot="16200000">
            <a:off x="3619499" y="1181100"/>
            <a:ext cx="228602" cy="2743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TextBox 9"/>
          <p:cNvSpPr txBox="1"/>
          <p:nvPr/>
        </p:nvSpPr>
        <p:spPr>
          <a:xfrm>
            <a:off x="3124200" y="2743200"/>
            <a:ext cx="5486400" cy="923330"/>
          </a:xfrm>
          <a:prstGeom prst="rect">
            <a:avLst/>
          </a:prstGeom>
          <a:noFill/>
        </p:spPr>
        <p:txBody>
          <a:bodyPr wrap="square" rtlCol="0">
            <a:spAutoFit/>
          </a:bodyPr>
          <a:lstStyle/>
          <a:p>
            <a:r>
              <a:rPr lang="tr-TR" dirty="0" smtClean="0"/>
              <a:t>Cos similarity, thanks to this factor, optimization process finds goals towards advantageous direction. Now the goal has a semantic meaning. </a:t>
            </a:r>
            <a:endParaRPr lang="tr-TR" dirty="0"/>
          </a:p>
        </p:txBody>
      </p:sp>
      <mc:AlternateContent xmlns:mc="http://schemas.openxmlformats.org/markup-compatibility/2006" xmlns:a14="http://schemas.microsoft.com/office/drawing/2010/main">
        <mc:Choice Requires="a14">
          <p:sp>
            <p:nvSpPr>
              <p:cNvPr id="12" name="TextBox 11"/>
              <p:cNvSpPr txBox="1"/>
              <p:nvPr/>
            </p:nvSpPr>
            <p:spPr>
              <a:xfrm>
                <a:off x="457200" y="4483856"/>
                <a:ext cx="7924800" cy="1016689"/>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Intrinsic reward for the worker:</a:t>
                </a:r>
              </a:p>
              <a:p>
                <a14:m>
                  <m:oMath xmlns:m="http://schemas.openxmlformats.org/officeDocument/2006/math">
                    <m:sSup>
                      <m:sSupPr>
                        <m:ctrlPr>
                          <a:rPr lang="tr-TR" sz="2400" i="1" smtClean="0">
                            <a:latin typeface="Cambria Math"/>
                          </a:rPr>
                        </m:ctrlPr>
                      </m:sSupPr>
                      <m:e>
                        <m:sSub>
                          <m:sSubPr>
                            <m:ctrlPr>
                              <a:rPr lang="tr-TR" sz="2400" i="1" smtClean="0">
                                <a:latin typeface="Cambria Math"/>
                              </a:rPr>
                            </m:ctrlPr>
                          </m:sSubPr>
                          <m:e>
                            <m:r>
                              <a:rPr lang="tr-TR" sz="2400" b="0" i="1" smtClean="0">
                                <a:latin typeface="Cambria Math"/>
                              </a:rPr>
                              <m:t>𝑟</m:t>
                            </m:r>
                          </m:e>
                          <m:sub>
                            <m:r>
                              <a:rPr lang="tr-TR" sz="2400" b="0" i="1" smtClean="0">
                                <a:latin typeface="Cambria Math"/>
                              </a:rPr>
                              <m:t>𝑡</m:t>
                            </m:r>
                          </m:sub>
                        </m:sSub>
                      </m:e>
                      <m:sup>
                        <m:r>
                          <a:rPr lang="tr-TR" sz="2400" b="0" i="1" smtClean="0">
                            <a:latin typeface="Cambria Math"/>
                          </a:rPr>
                          <m:t>𝐼</m:t>
                        </m:r>
                      </m:sup>
                    </m:sSup>
                    <m:r>
                      <a:rPr lang="tr-TR" sz="2400" b="0" i="1" smtClean="0">
                        <a:latin typeface="Cambria Math"/>
                      </a:rPr>
                      <m:t>=</m:t>
                    </m:r>
                    <m:f>
                      <m:fPr>
                        <m:ctrlPr>
                          <a:rPr lang="tr-TR" sz="2400" b="0" i="1" smtClean="0">
                            <a:latin typeface="Cambria Math"/>
                          </a:rPr>
                        </m:ctrlPr>
                      </m:fPr>
                      <m:num>
                        <m:r>
                          <a:rPr lang="tr-TR" sz="2400" b="0" i="1" smtClean="0">
                            <a:latin typeface="Cambria Math"/>
                          </a:rPr>
                          <m:t>1</m:t>
                        </m:r>
                      </m:num>
                      <m:den>
                        <m:r>
                          <a:rPr lang="tr-TR" sz="2400" b="0" i="1" smtClean="0">
                            <a:latin typeface="Cambria Math"/>
                          </a:rPr>
                          <m:t>𝑐</m:t>
                        </m:r>
                      </m:den>
                    </m:f>
                    <m:nary>
                      <m:naryPr>
                        <m:chr m:val="∑"/>
                        <m:ctrlPr>
                          <a:rPr lang="tr-TR" sz="2400" b="0" i="1" smtClean="0">
                            <a:latin typeface="Cambria Math"/>
                          </a:rPr>
                        </m:ctrlPr>
                      </m:naryPr>
                      <m:sub>
                        <m:r>
                          <m:rPr>
                            <m:brk m:alnAt="23"/>
                          </m:rPr>
                          <a:rPr lang="tr-TR" sz="2400" b="0" i="1" smtClean="0">
                            <a:latin typeface="Cambria Math"/>
                          </a:rPr>
                          <m:t>𝑖</m:t>
                        </m:r>
                        <m:r>
                          <a:rPr lang="tr-TR" sz="2400" b="0" i="1" smtClean="0">
                            <a:latin typeface="Cambria Math"/>
                          </a:rPr>
                          <m:t>=1</m:t>
                        </m:r>
                      </m:sub>
                      <m:sup>
                        <m:r>
                          <a:rPr lang="tr-TR" sz="2400" b="0" i="1" smtClean="0">
                            <a:latin typeface="Cambria Math"/>
                          </a:rPr>
                          <m:t>𝑐</m:t>
                        </m:r>
                      </m:sup>
                      <m:e>
                        <m:sSub>
                          <m:sSubPr>
                            <m:ctrlPr>
                              <a:rPr lang="tr-TR" sz="2400" b="0" i="1" smtClean="0">
                                <a:latin typeface="Cambria Math"/>
                              </a:rPr>
                            </m:ctrlPr>
                          </m:sSubPr>
                          <m:e>
                            <m:r>
                              <a:rPr lang="tr-TR" sz="2400" b="0" i="1" smtClean="0">
                                <a:latin typeface="Cambria Math"/>
                              </a:rPr>
                              <m:t>𝑑</m:t>
                            </m:r>
                          </m:e>
                          <m:sub>
                            <m:r>
                              <a:rPr lang="tr-TR" sz="2400" b="0" i="1" smtClean="0">
                                <a:latin typeface="Cambria Math"/>
                              </a:rPr>
                              <m:t>𝑐𝑜𝑠</m:t>
                            </m:r>
                          </m:sub>
                        </m:sSub>
                        <m:r>
                          <a:rPr lang="tr-TR" sz="2400" b="0" i="1" smtClean="0">
                            <a:latin typeface="Cambria Math"/>
                          </a:rPr>
                          <m:t>(</m:t>
                        </m:r>
                        <m:sSub>
                          <m:sSubPr>
                            <m:ctrlPr>
                              <a:rPr lang="tr-TR" sz="2400" b="0" i="1" smtClean="0">
                                <a:latin typeface="Cambria Math"/>
                              </a:rPr>
                            </m:ctrlPr>
                          </m:sSubPr>
                          <m:e>
                            <m:r>
                              <a:rPr lang="tr-TR" sz="2400" b="0" i="1" smtClean="0">
                                <a:latin typeface="Cambria Math"/>
                              </a:rPr>
                              <m:t>𝑠</m:t>
                            </m:r>
                          </m:e>
                          <m:sub>
                            <m:r>
                              <a:rPr lang="tr-TR" sz="2400" b="0" i="1" smtClean="0">
                                <a:latin typeface="Cambria Math"/>
                              </a:rPr>
                              <m:t>𝑡</m:t>
                            </m:r>
                          </m:sub>
                        </m:sSub>
                        <m:r>
                          <a:rPr lang="tr-TR" sz="2400" b="0" i="1" smtClean="0">
                            <a:latin typeface="Cambria Math"/>
                          </a:rPr>
                          <m:t>−</m:t>
                        </m:r>
                        <m:sSub>
                          <m:sSubPr>
                            <m:ctrlPr>
                              <a:rPr lang="tr-TR" sz="2400" b="0" i="1" smtClean="0">
                                <a:latin typeface="Cambria Math"/>
                              </a:rPr>
                            </m:ctrlPr>
                          </m:sSubPr>
                          <m:e>
                            <m:r>
                              <a:rPr lang="tr-TR" sz="2400" b="0" i="1" smtClean="0">
                                <a:latin typeface="Cambria Math"/>
                              </a:rPr>
                              <m:t>𝑠</m:t>
                            </m:r>
                          </m:e>
                          <m:sub>
                            <m:r>
                              <a:rPr lang="tr-TR" sz="2400" b="0" i="1" smtClean="0">
                                <a:latin typeface="Cambria Math"/>
                              </a:rPr>
                              <m:t>𝑡</m:t>
                            </m:r>
                            <m:r>
                              <a:rPr lang="tr-TR" sz="2400" b="0" i="1" smtClean="0">
                                <a:latin typeface="Cambria Math"/>
                              </a:rPr>
                              <m:t>−</m:t>
                            </m:r>
                            <m:r>
                              <a:rPr lang="tr-TR" sz="2400" b="0" i="1" smtClean="0">
                                <a:latin typeface="Cambria Math"/>
                              </a:rPr>
                              <m:t>𝑖</m:t>
                            </m:r>
                          </m:sub>
                        </m:sSub>
                        <m:r>
                          <a:rPr lang="tr-TR" sz="2400" b="0" i="1" smtClean="0">
                            <a:latin typeface="Cambria Math"/>
                          </a:rPr>
                          <m:t>,</m:t>
                        </m:r>
                        <m:sSub>
                          <m:sSubPr>
                            <m:ctrlPr>
                              <a:rPr lang="tr-TR" sz="2400" b="0" i="1" smtClean="0">
                                <a:latin typeface="Cambria Math"/>
                              </a:rPr>
                            </m:ctrlPr>
                          </m:sSubPr>
                          <m:e>
                            <m:r>
                              <a:rPr lang="tr-TR" sz="2400" b="0" i="1" smtClean="0">
                                <a:latin typeface="Cambria Math"/>
                              </a:rPr>
                              <m:t>𝑔</m:t>
                            </m:r>
                          </m:e>
                          <m:sub>
                            <m:r>
                              <a:rPr lang="tr-TR" sz="2400" b="0" i="1" smtClean="0">
                                <a:latin typeface="Cambria Math"/>
                              </a:rPr>
                              <m:t>𝑡</m:t>
                            </m:r>
                            <m:r>
                              <a:rPr lang="tr-TR" sz="2400" b="0" i="1" smtClean="0">
                                <a:latin typeface="Cambria Math"/>
                              </a:rPr>
                              <m:t>−</m:t>
                            </m:r>
                            <m:r>
                              <a:rPr lang="tr-TR" sz="2400" b="0" i="1" smtClean="0">
                                <a:latin typeface="Cambria Math"/>
                              </a:rPr>
                              <m:t>𝑖</m:t>
                            </m:r>
                          </m:sub>
                        </m:sSub>
                        <m:r>
                          <a:rPr lang="tr-TR" sz="2400" b="0" i="1" smtClean="0">
                            <a:latin typeface="Cambria Math"/>
                          </a:rPr>
                          <m:t>)</m:t>
                        </m:r>
                      </m:e>
                    </m:nary>
                  </m:oMath>
                </a14:m>
                <a:r>
                  <a:rPr lang="tr-TR" sz="2400" dirty="0" smtClean="0"/>
                  <a:t> </a:t>
                </a:r>
                <a:endParaRPr lang="tr-T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 y="4483856"/>
                <a:ext cx="7924800" cy="1016689"/>
              </a:xfrm>
              <a:prstGeom prst="rect">
                <a:avLst/>
              </a:prstGeom>
              <a:blipFill rotWithShape="1">
                <a:blip r:embed="rId4"/>
                <a:stretch>
                  <a:fillRect l="-1000" t="-4217"/>
                </a:stretch>
              </a:blipFill>
            </p:spPr>
            <p:txBody>
              <a:bodyPr/>
              <a:lstStyle/>
              <a:p>
                <a:r>
                  <a:rPr lang="tr-TR">
                    <a:noFill/>
                  </a:rPr>
                  <a:t> </a:t>
                </a:r>
              </a:p>
            </p:txBody>
          </p:sp>
        </mc:Fallback>
      </mc:AlternateContent>
    </p:spTree>
    <p:extLst>
      <p:ext uri="{BB962C8B-B14F-4D97-AF65-F5344CB8AC3E}">
        <p14:creationId xmlns:p14="http://schemas.microsoft.com/office/powerpoint/2010/main" val="5411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8" grpId="0"/>
      <p:bldP spid="11" grpId="0" animBg="1"/>
      <p:bldP spid="10"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847</TotalTime>
  <Words>1650</Words>
  <Application>Microsoft Office PowerPoint</Application>
  <PresentationFormat>On-screen Show (4:3)</PresentationFormat>
  <Paragraphs>167</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Feudal networks for hierarchical reinforcement learning</vt:lpstr>
      <vt:lpstr>Introduction</vt:lpstr>
      <vt:lpstr>Introduction</vt:lpstr>
      <vt:lpstr>Introduction</vt:lpstr>
      <vt:lpstr>Background &amp; Related Work</vt:lpstr>
      <vt:lpstr>Background &amp; Related Work</vt:lpstr>
      <vt:lpstr>Model</vt:lpstr>
      <vt:lpstr>Model</vt:lpstr>
      <vt:lpstr>Model</vt:lpstr>
      <vt:lpstr>Model</vt:lpstr>
      <vt:lpstr>Model</vt:lpstr>
      <vt:lpstr>Model</vt:lpstr>
      <vt:lpstr>Experiments</vt:lpstr>
      <vt:lpstr>Experiments</vt:lpstr>
      <vt:lpstr>Experiments</vt:lpstr>
      <vt:lpstr>Experiments</vt:lpstr>
      <vt:lpstr>Experiments</vt:lpstr>
      <vt:lpstr>Experiments</vt:lpstr>
      <vt:lpstr>Experiments</vt:lpstr>
      <vt:lpstr>Conclusion &amp; Future Work</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176</cp:revision>
  <dcterms:created xsi:type="dcterms:W3CDTF">2006-08-16T00:00:00Z</dcterms:created>
  <dcterms:modified xsi:type="dcterms:W3CDTF">2017-05-11T10:28:24Z</dcterms:modified>
</cp:coreProperties>
</file>