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86" r:id="rId19"/>
    <p:sldId id="274" r:id="rId20"/>
    <p:sldId id="275" r:id="rId21"/>
    <p:sldId id="276" r:id="rId22"/>
    <p:sldId id="278" r:id="rId23"/>
    <p:sldId id="279" r:id="rId24"/>
    <p:sldId id="282" r:id="rId25"/>
    <p:sldId id="283" r:id="rId26"/>
    <p:sldId id="284" r:id="rId27"/>
    <p:sldId id="280" r:id="rId28"/>
    <p:sldId id="281" r:id="rId29"/>
    <p:sldId id="285" r:id="rId30"/>
    <p:sldId id="269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78AB-BD40-44AA-B78C-ED22EE70C1B8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65C8-E88C-4BC8-929D-3BF17ECFD1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96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65C8-E88C-4BC8-929D-3BF17ECFD1F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ageitgey/abusing-generative-adversarial-networks-to-make-8-bit-pixel-art-e45d9b96cee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Generative Adversarial </a:t>
            </a:r>
            <a:r>
              <a:rPr lang="tr-TR" dirty="0" smtClean="0"/>
              <a:t>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6176" y="6093296"/>
            <a:ext cx="2840360" cy="62562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İlke Çuğu 1881739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GAN Training</a:t>
            </a:r>
            <a:endParaRPr lang="en-US" dirty="0"/>
          </a:p>
        </p:txBody>
      </p:sp>
      <p:pic>
        <p:nvPicPr>
          <p:cNvPr id="4" name="Content Placeholder 3" descr="GAN_training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231" y="2677153"/>
            <a:ext cx="6887537" cy="2372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GAN Training</a:t>
            </a:r>
            <a:endParaRPr lang="en-US" dirty="0"/>
          </a:p>
        </p:txBody>
      </p:sp>
      <p:pic>
        <p:nvPicPr>
          <p:cNvPr id="4" name="Content Placeholder 3" descr="GAN_training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1574" y="2577127"/>
            <a:ext cx="6820852" cy="2572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GAN Training</a:t>
            </a:r>
            <a:endParaRPr lang="en-US" dirty="0"/>
          </a:p>
        </p:txBody>
      </p:sp>
      <p:pic>
        <p:nvPicPr>
          <p:cNvPr id="4" name="Content Placeholder 3" descr="GAN_training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2995" y="2562837"/>
            <a:ext cx="6878010" cy="26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GAN Training</a:t>
            </a:r>
            <a:endParaRPr lang="en-US" dirty="0"/>
          </a:p>
        </p:txBody>
      </p:sp>
      <p:pic>
        <p:nvPicPr>
          <p:cNvPr id="4" name="Content Placeholder 3" descr="GAN_training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416" y="2615232"/>
            <a:ext cx="6935168" cy="2495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Training a 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Discriminator</a:t>
            </a:r>
            <a:endParaRPr lang="en-US" dirty="0"/>
          </a:p>
        </p:txBody>
      </p:sp>
      <p:pic>
        <p:nvPicPr>
          <p:cNvPr id="4" name="Content Placeholder 3" descr="d_tr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53161"/>
            <a:ext cx="8229600" cy="1351678"/>
          </a:xfrm>
        </p:spPr>
      </p:pic>
      <p:sp>
        <p:nvSpPr>
          <p:cNvPr id="7" name="Up Arrow 6"/>
          <p:cNvSpPr/>
          <p:nvPr/>
        </p:nvSpPr>
        <p:spPr>
          <a:xfrm>
            <a:off x="4788024" y="3789040"/>
            <a:ext cx="45719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581128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From minibatch of data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7668344" y="3789040"/>
            <a:ext cx="45719" cy="7920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4581128"/>
            <a:ext cx="246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From minibatch of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Generator</a:t>
            </a:r>
            <a:endParaRPr lang="en-US" dirty="0"/>
          </a:p>
        </p:txBody>
      </p:sp>
      <p:pic>
        <p:nvPicPr>
          <p:cNvPr id="4" name="Content Placeholder 3" descr="g_tr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4810" y="2728815"/>
            <a:ext cx="7554380" cy="1400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Summing Up</a:t>
            </a:r>
            <a:endParaRPr lang="en-US" dirty="0"/>
          </a:p>
        </p:txBody>
      </p:sp>
      <p:pic>
        <p:nvPicPr>
          <p:cNvPr id="4" name="Content Placeholder 3" descr="d_tr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8229600" cy="1351678"/>
          </a:xfrm>
        </p:spPr>
      </p:pic>
      <p:pic>
        <p:nvPicPr>
          <p:cNvPr id="5" name="Picture 4" descr="g_tr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810" y="4365104"/>
            <a:ext cx="7554380" cy="1400371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>
            <a:off x="4391980" y="3212976"/>
            <a:ext cx="360040" cy="720080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467544" y="1412776"/>
            <a:ext cx="8352928" cy="1728192"/>
          </a:xfrm>
          <a:prstGeom prst="frame">
            <a:avLst>
              <a:gd name="adj1" fmla="val 3285"/>
            </a:avLst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05273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>
                <a:solidFill>
                  <a:srgbClr val="C00000"/>
                </a:solidFill>
                <a:latin typeface="Century Schoolbook" pitchFamily="18" charset="0"/>
              </a:rPr>
              <a:t>k</a:t>
            </a:r>
            <a:r>
              <a:rPr lang="tr-TR" dirty="0" smtClean="0">
                <a:solidFill>
                  <a:srgbClr val="C00000"/>
                </a:solidFill>
              </a:rPr>
              <a:t> times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D1 = D(x)		(D wants it to be near 1)</a:t>
            </a:r>
          </a:p>
          <a:p>
            <a:r>
              <a:rPr lang="tr-TR" dirty="0" smtClean="0"/>
              <a:t>D2 = D(G(z))		(D wants it to be near 0)</a:t>
            </a:r>
            <a:endParaRPr lang="en-US" dirty="0"/>
          </a:p>
        </p:txBody>
      </p:sp>
      <p:pic>
        <p:nvPicPr>
          <p:cNvPr id="4" name="Picture 3" descr="GAN_l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164" y="3356992"/>
            <a:ext cx="7267672" cy="8640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059832" y="1916832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2492896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tr-TR" dirty="0" smtClean="0"/>
              <a:t>Pitfall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NIPS 2014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Ian</a:t>
            </a:r>
            <a:r>
              <a:rPr lang="tr-TR" dirty="0" smtClean="0"/>
              <a:t> </a:t>
            </a:r>
            <a:r>
              <a:rPr lang="tr-TR" dirty="0" err="1" smtClean="0"/>
              <a:t>Goodfellow</a:t>
            </a:r>
            <a:r>
              <a:rPr lang="tr-TR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4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Also known as </a:t>
            </a:r>
            <a:r>
              <a:rPr lang="tr-TR" sz="2400" b="1" dirty="0" smtClean="0"/>
              <a:t>the Helvetica scenario</a:t>
            </a:r>
          </a:p>
          <a:p>
            <a:endParaRPr lang="tr-TR" sz="2400" b="1" dirty="0" smtClean="0"/>
          </a:p>
          <a:p>
            <a:r>
              <a:rPr lang="tr-TR" sz="2400" dirty="0" smtClean="0"/>
              <a:t>The generator learns to map several different input z values to the same output point</a:t>
            </a:r>
          </a:p>
          <a:p>
            <a:endParaRPr lang="tr-TR" sz="2400" dirty="0" smtClean="0"/>
          </a:p>
          <a:p>
            <a:r>
              <a:rPr lang="tr-TR" sz="2400" dirty="0" smtClean="0"/>
              <a:t>Does not seem to be caused by any particular cost function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 Collapse [2]</a:t>
            </a:r>
            <a:endParaRPr lang="en-US" dirty="0"/>
          </a:p>
        </p:txBody>
      </p:sp>
      <p:pic>
        <p:nvPicPr>
          <p:cNvPr id="4" name="Content Placeholder 3" descr="GAN_mode_collap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2915" y="1776915"/>
            <a:ext cx="7478169" cy="4172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tr-TR" dirty="0" smtClean="0"/>
              <a:t>2 Sample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Deep Convolutional GAN 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dirty="0" smtClean="0"/>
              <a:t>2015 – Radford et al.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sz="1600" dirty="0" smtClean="0"/>
          </a:p>
          <a:p>
            <a:r>
              <a:rPr lang="tr-TR" sz="1600" dirty="0" smtClean="0"/>
              <a:t>Note: No FC &amp; Pooling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4" name="Picture 3" descr="GAN_dc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828" y="2636912"/>
            <a:ext cx="7668344" cy="315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Deep Convolutional GAN [3]</a:t>
            </a:r>
            <a:endParaRPr lang="en-US" dirty="0"/>
          </a:p>
        </p:txBody>
      </p:sp>
      <p:pic>
        <p:nvPicPr>
          <p:cNvPr id="4" name="Content Placeholder 3" descr="GAN_arithmet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4240"/>
            <a:ext cx="8229600" cy="4197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Deep Convolutional GAN [3]</a:t>
            </a:r>
            <a:endParaRPr lang="en-US" dirty="0"/>
          </a:p>
        </p:txBody>
      </p:sp>
      <p:pic>
        <p:nvPicPr>
          <p:cNvPr id="4" name="Content Placeholder 3" descr="GAN_arithmetic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5172"/>
            <a:ext cx="8229600" cy="4216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Deep Convolutional GAN [3]</a:t>
            </a:r>
            <a:endParaRPr lang="en-US" dirty="0"/>
          </a:p>
        </p:txBody>
      </p:sp>
      <p:pic>
        <p:nvPicPr>
          <p:cNvPr id="4" name="Content Placeholder 3" descr="GAN_arithmetic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1355"/>
            <a:ext cx="8229600" cy="2075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Single Image Super-Resolution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2016 </a:t>
            </a:r>
            <a:r>
              <a:rPr lang="tr-TR" dirty="0" smtClean="0"/>
              <a:t>- Ledig et al. </a:t>
            </a:r>
          </a:p>
          <a:p>
            <a:endParaRPr lang="tr-TR" dirty="0" smtClean="0"/>
          </a:p>
          <a:p>
            <a:r>
              <a:rPr lang="tr-TR" dirty="0" smtClean="0"/>
              <a:t>GAN + ResNet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Single Image Super-Resolution [4]</a:t>
            </a:r>
            <a:endParaRPr lang="en-US" dirty="0"/>
          </a:p>
        </p:txBody>
      </p:sp>
      <p:pic>
        <p:nvPicPr>
          <p:cNvPr id="4" name="Content Placeholder 3" descr="GAN_super_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1244"/>
            <a:ext cx="8229600" cy="400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tr-TR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 a </a:t>
            </a:r>
            <a:r>
              <a:rPr lang="tr-TR" dirty="0" err="1" smtClean="0"/>
              <a:t>glance</a:t>
            </a:r>
            <a:endParaRPr lang="en-US" dirty="0"/>
          </a:p>
        </p:txBody>
      </p:sp>
      <p:pic>
        <p:nvPicPr>
          <p:cNvPr id="4" name="Content Placeholder 3" descr="GAN_illustrate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55167" y="1600200"/>
            <a:ext cx="683366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95814" y="6309320"/>
            <a:ext cx="515237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900" dirty="0" smtClean="0"/>
              <a:t>(</a:t>
            </a:r>
            <a:r>
              <a:rPr lang="en-US" sz="900" dirty="0" smtClean="0"/>
              <a:t>http://www.kdnuggets.com/2017/01/generative-adversarial-networks-hot-topic-machine-learning.html</a:t>
            </a:r>
            <a:r>
              <a:rPr lang="tr-TR" sz="1200" dirty="0" smtClean="0"/>
              <a:t>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tr-TR" sz="1600" dirty="0" smtClean="0"/>
              <a:t>[1]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://medium.com/@ageitgey/abusing-generative-adversarial-networks-to-make-8-bit-pixel-art-e45d9b96cee7#.</a:t>
            </a:r>
            <a:r>
              <a:rPr lang="en-US" sz="1600" dirty="0" smtClean="0">
                <a:hlinkClick r:id="rId2"/>
              </a:rPr>
              <a:t>9lngjtkdr</a:t>
            </a:r>
            <a:endParaRPr lang="tr-TR" sz="1600" dirty="0" smtClean="0"/>
          </a:p>
          <a:p>
            <a:pPr marL="342900" lvl="1" indent="-342900">
              <a:buNone/>
            </a:pPr>
            <a:r>
              <a:rPr lang="tr-TR" sz="1600" dirty="0" smtClean="0"/>
              <a:t>[2] </a:t>
            </a:r>
            <a:r>
              <a:rPr lang="en-US" sz="1600" dirty="0" smtClean="0"/>
              <a:t>Reed, S., et al. Generating interpretable images with controllable structure. Technical report, 2016. 2, 2016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marL="342900" lvl="1" indent="-342900">
              <a:buNone/>
            </a:pPr>
            <a:r>
              <a:rPr lang="tr-TR" sz="1600" dirty="0" smtClean="0"/>
              <a:t>[3] Radford, Alec, Luke Metz, and Soumith Chintala. "Unsupervised representation learning with deep convolutional </a:t>
            </a:r>
            <a:r>
              <a:rPr lang="tr-TR" sz="1600" dirty="0" smtClean="0"/>
              <a:t>generative adversarial </a:t>
            </a:r>
            <a:r>
              <a:rPr lang="tr-TR" sz="1600" dirty="0" smtClean="0"/>
              <a:t>networks." arXiv preprint arXiv:1511.06434 (2015</a:t>
            </a:r>
            <a:r>
              <a:rPr lang="tr-TR" sz="1600" dirty="0" smtClean="0"/>
              <a:t>).</a:t>
            </a:r>
          </a:p>
          <a:p>
            <a:pPr marL="342900" lvl="1" indent="-342900">
              <a:buNone/>
            </a:pPr>
            <a:r>
              <a:rPr lang="tr-TR" sz="1600" dirty="0" smtClean="0"/>
              <a:t>[4] </a:t>
            </a:r>
            <a:r>
              <a:rPr lang="en-US" sz="1600" dirty="0" err="1" smtClean="0"/>
              <a:t>Ledig</a:t>
            </a:r>
            <a:r>
              <a:rPr lang="en-US" sz="1600" dirty="0" smtClean="0"/>
              <a:t>, Christian, et al. "Photo-realistic single image super-resolution using a generative adversarial network."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preprint arXiv:1609.04802</a:t>
            </a:r>
            <a:r>
              <a:rPr lang="en-US" sz="1600" dirty="0" smtClean="0"/>
              <a:t> (2016</a:t>
            </a:r>
            <a:r>
              <a:rPr lang="en-US" sz="1600" dirty="0" smtClean="0"/>
              <a:t>).</a:t>
            </a:r>
            <a:endParaRPr lang="en-US" sz="1600" dirty="0" smtClean="0"/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tr-TR" dirty="0" err="1" smtClean="0"/>
              <a:t>Idea</a:t>
            </a:r>
            <a:r>
              <a:rPr lang="tr-TR" dirty="0" smtClean="0"/>
              <a:t> </a:t>
            </a:r>
            <a:r>
              <a:rPr lang="tr-TR" dirty="0" err="1" smtClean="0"/>
              <a:t>Behind</a:t>
            </a:r>
            <a:r>
              <a:rPr lang="tr-TR" dirty="0" smtClean="0"/>
              <a:t> </a:t>
            </a:r>
            <a:r>
              <a:rPr lang="tr-TR" dirty="0" err="1" smtClean="0"/>
              <a:t>GANs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Zero-</a:t>
            </a:r>
            <a:r>
              <a:rPr lang="tr-TR" dirty="0" err="1" smtClean="0"/>
              <a:t>sum</a:t>
            </a:r>
            <a:r>
              <a:rPr lang="tr-TR" dirty="0" smtClean="0"/>
              <a:t> Games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Default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Matching</a:t>
            </a:r>
            <a:r>
              <a:rPr lang="tr-TR" dirty="0" smtClean="0"/>
              <a:t> </a:t>
            </a:r>
            <a:r>
              <a:rPr lang="tr-TR" dirty="0" err="1" smtClean="0"/>
              <a:t>Pennies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5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707903" y="2884294"/>
            <a:ext cx="864096" cy="544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4107321" y="1412776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Player 2</a:t>
            </a: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971600" y="3244334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Player 1</a:t>
            </a:r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440" y="1793454"/>
            <a:ext cx="4893121" cy="3271093"/>
          </a:xfrm>
        </p:spPr>
      </p:pic>
      <p:sp>
        <p:nvSpPr>
          <p:cNvPr id="11" name="Oval 10"/>
          <p:cNvSpPr/>
          <p:nvPr/>
        </p:nvSpPr>
        <p:spPr>
          <a:xfrm>
            <a:off x="3599891" y="2796607"/>
            <a:ext cx="1080120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36678" y="2796607"/>
            <a:ext cx="1080120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36678" y="3640828"/>
            <a:ext cx="1080120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12903" y="3667485"/>
            <a:ext cx="1080120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şağı Bükülü Ok 27"/>
          <p:cNvSpPr/>
          <p:nvPr/>
        </p:nvSpPr>
        <p:spPr>
          <a:xfrm>
            <a:off x="4355976" y="2436567"/>
            <a:ext cx="1080120" cy="360040"/>
          </a:xfrm>
          <a:prstGeom prst="curved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şağı Bükülü Ok 28"/>
          <p:cNvSpPr/>
          <p:nvPr/>
        </p:nvSpPr>
        <p:spPr>
          <a:xfrm rot="5400000">
            <a:off x="5756758" y="3336667"/>
            <a:ext cx="1080120" cy="360040"/>
          </a:xfrm>
          <a:prstGeom prst="curvedDownArrow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şağı Bükülü Ok 29"/>
          <p:cNvSpPr/>
          <p:nvPr/>
        </p:nvSpPr>
        <p:spPr>
          <a:xfrm rot="10800000">
            <a:off x="4355976" y="4360908"/>
            <a:ext cx="1080120" cy="360040"/>
          </a:xfrm>
          <a:prstGeom prst="curvedDownArrow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şağı Bükülü Ok 30"/>
          <p:cNvSpPr/>
          <p:nvPr/>
        </p:nvSpPr>
        <p:spPr>
          <a:xfrm rot="16200000">
            <a:off x="2892823" y="3354778"/>
            <a:ext cx="1080120" cy="360040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smtClean="0"/>
              <a:t>Game of </a:t>
            </a:r>
            <a:r>
              <a:rPr lang="tr-TR" dirty="0" err="1" smtClean="0"/>
              <a:t>Matching</a:t>
            </a:r>
            <a:r>
              <a:rPr lang="tr-TR" dirty="0" smtClean="0"/>
              <a:t> </a:t>
            </a:r>
            <a:r>
              <a:rPr lang="tr-TR" dirty="0" err="1" smtClean="0"/>
              <a:t>Pennies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38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... from blog post of Adam Geitgey[1]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GAN Training</a:t>
            </a:r>
            <a:endParaRPr lang="en-US" dirty="0"/>
          </a:p>
        </p:txBody>
      </p:sp>
      <p:pic>
        <p:nvPicPr>
          <p:cNvPr id="4" name="Content Placeholder 3" descr="GAN_training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1574" y="2567600"/>
            <a:ext cx="6820852" cy="2591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GAN Training</a:t>
            </a:r>
            <a:endParaRPr lang="en-US" dirty="0"/>
          </a:p>
        </p:txBody>
      </p:sp>
      <p:pic>
        <p:nvPicPr>
          <p:cNvPr id="4" name="Content Placeholder 3" descr="GAN_training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521" y="2629521"/>
            <a:ext cx="6858958" cy="2467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(4:3)</PresentationFormat>
  <Paragraphs>66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Larissa-Design</vt:lpstr>
      <vt:lpstr>Generative Adversarial Nets</vt:lpstr>
      <vt:lpstr>Slide 2</vt:lpstr>
      <vt:lpstr>At a glance</vt:lpstr>
      <vt:lpstr>Idea Behind GANs</vt:lpstr>
      <vt:lpstr>Zero-sum Games</vt:lpstr>
      <vt:lpstr>Game of Matching Pennies</vt:lpstr>
      <vt:lpstr>GAN Training</vt:lpstr>
      <vt:lpstr>GAN Training</vt:lpstr>
      <vt:lpstr>GAN Training</vt:lpstr>
      <vt:lpstr>GAN Training</vt:lpstr>
      <vt:lpstr>GAN Training</vt:lpstr>
      <vt:lpstr>GAN Training</vt:lpstr>
      <vt:lpstr>GAN Training</vt:lpstr>
      <vt:lpstr>Training a GAN</vt:lpstr>
      <vt:lpstr>Discriminator</vt:lpstr>
      <vt:lpstr>Generator</vt:lpstr>
      <vt:lpstr>Summing Up</vt:lpstr>
      <vt:lpstr>In Practice</vt:lpstr>
      <vt:lpstr>Pitfall</vt:lpstr>
      <vt:lpstr>Mode Collapse</vt:lpstr>
      <vt:lpstr>Mode Collapse [2]</vt:lpstr>
      <vt:lpstr>2 Sample Applications</vt:lpstr>
      <vt:lpstr>Deep Convolutional GAN [3]</vt:lpstr>
      <vt:lpstr>Deep Convolutional GAN [3]</vt:lpstr>
      <vt:lpstr>Deep Convolutional GAN [3]</vt:lpstr>
      <vt:lpstr>Deep Convolutional GAN [3]</vt:lpstr>
      <vt:lpstr>Single Image Super-Resolution [4]</vt:lpstr>
      <vt:lpstr>Single Image Super-Resolution [4]</vt:lpstr>
      <vt:lpstr>The End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Adversarial Nets</dc:title>
  <dc:creator>Cugu, Ilke (EM DG PTI SW EN TR)</dc:creator>
  <cp:lastModifiedBy>z003s7nm</cp:lastModifiedBy>
  <cp:revision>50</cp:revision>
  <cp:lastPrinted>2017-03-23T09:57:42Z</cp:lastPrinted>
  <dcterms:created xsi:type="dcterms:W3CDTF">2017-03-22T06:58:30Z</dcterms:created>
  <dcterms:modified xsi:type="dcterms:W3CDTF">2017-03-23T09:58:07Z</dcterms:modified>
</cp:coreProperties>
</file>