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ink/ink1.xml" ContentType="application/inkml+xml"/>
  <Override PartName="/ppt/notesSlides/notesSlide18.xml" ContentType="application/vnd.openxmlformats-officedocument.presentationml.notesSlide+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51"/>
  </p:notesMasterIdLst>
  <p:handoutMasterIdLst>
    <p:handoutMasterId r:id="rId52"/>
  </p:handoutMasterIdLst>
  <p:sldIdLst>
    <p:sldId id="256" r:id="rId4"/>
    <p:sldId id="322" r:id="rId5"/>
    <p:sldId id="323" r:id="rId6"/>
    <p:sldId id="324" r:id="rId7"/>
    <p:sldId id="330" r:id="rId8"/>
    <p:sldId id="326" r:id="rId9"/>
    <p:sldId id="331" r:id="rId10"/>
    <p:sldId id="327" r:id="rId11"/>
    <p:sldId id="257" r:id="rId12"/>
    <p:sldId id="333" r:id="rId13"/>
    <p:sldId id="258" r:id="rId14"/>
    <p:sldId id="332" r:id="rId15"/>
    <p:sldId id="335" r:id="rId16"/>
    <p:sldId id="259" r:id="rId17"/>
    <p:sldId id="263" r:id="rId18"/>
    <p:sldId id="264" r:id="rId19"/>
    <p:sldId id="267" r:id="rId20"/>
    <p:sldId id="307" r:id="rId21"/>
    <p:sldId id="308" r:id="rId22"/>
    <p:sldId id="270" r:id="rId23"/>
    <p:sldId id="273" r:id="rId24"/>
    <p:sldId id="309" r:id="rId25"/>
    <p:sldId id="310" r:id="rId26"/>
    <p:sldId id="276" r:id="rId27"/>
    <p:sldId id="278" r:id="rId28"/>
    <p:sldId id="311" r:id="rId29"/>
    <p:sldId id="277" r:id="rId30"/>
    <p:sldId id="281" r:id="rId31"/>
    <p:sldId id="282" r:id="rId32"/>
    <p:sldId id="283" r:id="rId33"/>
    <p:sldId id="313" r:id="rId34"/>
    <p:sldId id="284" r:id="rId35"/>
    <p:sldId id="286" r:id="rId36"/>
    <p:sldId id="291" r:id="rId37"/>
    <p:sldId id="328" r:id="rId38"/>
    <p:sldId id="329" r:id="rId39"/>
    <p:sldId id="292" r:id="rId40"/>
    <p:sldId id="312" r:id="rId41"/>
    <p:sldId id="293" r:id="rId42"/>
    <p:sldId id="295" r:id="rId43"/>
    <p:sldId id="298" r:id="rId44"/>
    <p:sldId id="304" r:id="rId45"/>
    <p:sldId id="306" r:id="rId46"/>
    <p:sldId id="319" r:id="rId47"/>
    <p:sldId id="320" r:id="rId48"/>
    <p:sldId id="321" r:id="rId49"/>
    <p:sldId id="300" r:id="rId50"/>
  </p:sldIdLst>
  <p:sldSz cx="9144000" cy="6858000" type="screen4x3"/>
  <p:notesSz cx="7104063" cy="10234613"/>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432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D9"/>
    <a:srgbClr val="EDEBCF"/>
    <a:srgbClr val="D3F2D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4"/>
    <p:restoredTop sz="69146" autoAdjust="0"/>
  </p:normalViewPr>
  <p:slideViewPr>
    <p:cSldViewPr>
      <p:cViewPr varScale="1">
        <p:scale>
          <a:sx n="73" d="100"/>
          <a:sy n="73" d="100"/>
        </p:scale>
        <p:origin x="1125" y="27"/>
      </p:cViewPr>
      <p:guideLst>
        <p:guide orient="horz" pos="43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8" d="100"/>
          <a:sy n="78" d="100"/>
        </p:scale>
        <p:origin x="-2312" y="-104"/>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ountains:corei7mountain4x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45"/>
      <c:rAngAx val="0"/>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0.128498920968212"/>
          <c:y val="2.8386075383512899E-2"/>
          <c:w val="0.69976389617964396"/>
          <c:h val="0.921287118521949"/>
        </c:manualLayout>
      </c:layout>
      <c:surface3DChart>
        <c:wireframe val="0"/>
        <c:ser>
          <c:idx val="0"/>
          <c:order val="0"/>
          <c:tx>
            <c:strRef>
              <c:f>data!$A$2</c:f>
              <c:strCache>
                <c:ptCount val="1"/>
                <c:pt idx="0">
                  <c:v>128m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data!$B$2:$M$2</c:f>
              <c:numCache>
                <c:formatCode>General</c:formatCode>
                <c:ptCount val="12"/>
                <c:pt idx="0">
                  <c:v>8350</c:v>
                </c:pt>
                <c:pt idx="1">
                  <c:v>4750</c:v>
                </c:pt>
                <c:pt idx="2">
                  <c:v>3096</c:v>
                </c:pt>
                <c:pt idx="3">
                  <c:v>2286</c:v>
                </c:pt>
                <c:pt idx="4">
                  <c:v>1817</c:v>
                </c:pt>
                <c:pt idx="5">
                  <c:v>1512</c:v>
                </c:pt>
                <c:pt idx="6">
                  <c:v>1293</c:v>
                </c:pt>
                <c:pt idx="7">
                  <c:v>1131</c:v>
                </c:pt>
                <c:pt idx="8">
                  <c:v>1055</c:v>
                </c:pt>
                <c:pt idx="9">
                  <c:v>995</c:v>
                </c:pt>
                <c:pt idx="10">
                  <c:v>945</c:v>
                </c:pt>
                <c:pt idx="11">
                  <c:v>900</c:v>
                </c:pt>
              </c:numCache>
            </c:numRef>
          </c:val>
          <c:extLst>
            <c:ext xmlns:c16="http://schemas.microsoft.com/office/drawing/2014/chart" uri="{C3380CC4-5D6E-409C-BE32-E72D297353CC}">
              <c16:uniqueId val="{00000000-BBD6-4128-A23C-424CAFB13A8D}"/>
            </c:ext>
          </c:extLst>
        </c:ser>
        <c:ser>
          <c:idx val="1"/>
          <c:order val="1"/>
          <c:tx>
            <c:strRef>
              <c:f>data!$A$3</c:f>
              <c:strCache>
                <c:ptCount val="1"/>
                <c:pt idx="0">
                  <c:v>64m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data!$B$3:$M$3</c:f>
              <c:numCache>
                <c:formatCode>General</c:formatCode>
                <c:ptCount val="12"/>
                <c:pt idx="0">
                  <c:v>8352</c:v>
                </c:pt>
                <c:pt idx="1">
                  <c:v>4750</c:v>
                </c:pt>
                <c:pt idx="2">
                  <c:v>3092</c:v>
                </c:pt>
                <c:pt idx="3">
                  <c:v>2287</c:v>
                </c:pt>
                <c:pt idx="4">
                  <c:v>1816</c:v>
                </c:pt>
                <c:pt idx="5">
                  <c:v>1510</c:v>
                </c:pt>
                <c:pt idx="6">
                  <c:v>1291</c:v>
                </c:pt>
                <c:pt idx="7">
                  <c:v>1129</c:v>
                </c:pt>
                <c:pt idx="8">
                  <c:v>1051</c:v>
                </c:pt>
                <c:pt idx="9">
                  <c:v>989</c:v>
                </c:pt>
                <c:pt idx="10">
                  <c:v>938</c:v>
                </c:pt>
                <c:pt idx="11">
                  <c:v>894</c:v>
                </c:pt>
              </c:numCache>
            </c:numRef>
          </c:val>
          <c:extLst>
            <c:ext xmlns:c16="http://schemas.microsoft.com/office/drawing/2014/chart" uri="{C3380CC4-5D6E-409C-BE32-E72D297353CC}">
              <c16:uniqueId val="{00000001-BBD6-4128-A23C-424CAFB13A8D}"/>
            </c:ext>
          </c:extLst>
        </c:ser>
        <c:ser>
          <c:idx val="2"/>
          <c:order val="2"/>
          <c:tx>
            <c:strRef>
              <c:f>data!$A$4</c:f>
              <c:strCache>
                <c:ptCount val="1"/>
                <c:pt idx="0">
                  <c:v>32m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data!$B$4:$M$4</c:f>
              <c:numCache>
                <c:formatCode>General</c:formatCode>
                <c:ptCount val="12"/>
                <c:pt idx="0">
                  <c:v>8406</c:v>
                </c:pt>
                <c:pt idx="1">
                  <c:v>4787</c:v>
                </c:pt>
                <c:pt idx="2">
                  <c:v>3098</c:v>
                </c:pt>
                <c:pt idx="3">
                  <c:v>2289</c:v>
                </c:pt>
                <c:pt idx="4">
                  <c:v>1823</c:v>
                </c:pt>
                <c:pt idx="5">
                  <c:v>1512</c:v>
                </c:pt>
                <c:pt idx="6">
                  <c:v>1295</c:v>
                </c:pt>
                <c:pt idx="7">
                  <c:v>1133</c:v>
                </c:pt>
                <c:pt idx="8">
                  <c:v>1052</c:v>
                </c:pt>
                <c:pt idx="9">
                  <c:v>989</c:v>
                </c:pt>
                <c:pt idx="10">
                  <c:v>938</c:v>
                </c:pt>
                <c:pt idx="11">
                  <c:v>892</c:v>
                </c:pt>
              </c:numCache>
            </c:numRef>
          </c:val>
          <c:extLst>
            <c:ext xmlns:c16="http://schemas.microsoft.com/office/drawing/2014/chart" uri="{C3380CC4-5D6E-409C-BE32-E72D297353CC}">
              <c16:uniqueId val="{00000002-BBD6-4128-A23C-424CAFB13A8D}"/>
            </c:ext>
          </c:extLst>
        </c:ser>
        <c:ser>
          <c:idx val="3"/>
          <c:order val="3"/>
          <c:tx>
            <c:strRef>
              <c:f>data!$A$5</c:f>
              <c:strCache>
                <c:ptCount val="1"/>
                <c:pt idx="0">
                  <c:v>16m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data!$B$5:$M$5</c:f>
              <c:numCache>
                <c:formatCode>General</c:formatCode>
                <c:ptCount val="12"/>
                <c:pt idx="0">
                  <c:v>8556</c:v>
                </c:pt>
                <c:pt idx="1">
                  <c:v>4990</c:v>
                </c:pt>
                <c:pt idx="2">
                  <c:v>3204</c:v>
                </c:pt>
                <c:pt idx="3">
                  <c:v>2376</c:v>
                </c:pt>
                <c:pt idx="4">
                  <c:v>1891</c:v>
                </c:pt>
                <c:pt idx="5">
                  <c:v>1579</c:v>
                </c:pt>
                <c:pt idx="6">
                  <c:v>1356</c:v>
                </c:pt>
                <c:pt idx="7">
                  <c:v>1198</c:v>
                </c:pt>
                <c:pt idx="8">
                  <c:v>1127</c:v>
                </c:pt>
                <c:pt idx="9">
                  <c:v>1070</c:v>
                </c:pt>
                <c:pt idx="10">
                  <c:v>1028</c:v>
                </c:pt>
                <c:pt idx="11">
                  <c:v>994</c:v>
                </c:pt>
              </c:numCache>
            </c:numRef>
          </c:val>
          <c:extLst>
            <c:ext xmlns:c16="http://schemas.microsoft.com/office/drawing/2014/chart" uri="{C3380CC4-5D6E-409C-BE32-E72D297353CC}">
              <c16:uniqueId val="{00000003-BBD6-4128-A23C-424CAFB13A8D}"/>
            </c:ext>
          </c:extLst>
        </c:ser>
        <c:ser>
          <c:idx val="4"/>
          <c:order val="4"/>
          <c:tx>
            <c:strRef>
              <c:f>data!$A$6</c:f>
              <c:strCache>
                <c:ptCount val="1"/>
                <c:pt idx="0">
                  <c:v>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data!$B$6:$M$6</c:f>
              <c:numCache>
                <c:formatCode>General</c:formatCode>
                <c:ptCount val="12"/>
                <c:pt idx="0">
                  <c:v>8998</c:v>
                </c:pt>
                <c:pt idx="1">
                  <c:v>5447</c:v>
                </c:pt>
                <c:pt idx="2">
                  <c:v>3570</c:v>
                </c:pt>
                <c:pt idx="3">
                  <c:v>2643</c:v>
                </c:pt>
                <c:pt idx="4">
                  <c:v>2104</c:v>
                </c:pt>
                <c:pt idx="5">
                  <c:v>1743</c:v>
                </c:pt>
                <c:pt idx="6">
                  <c:v>1477</c:v>
                </c:pt>
                <c:pt idx="7">
                  <c:v>1300</c:v>
                </c:pt>
                <c:pt idx="8">
                  <c:v>1217</c:v>
                </c:pt>
                <c:pt idx="9">
                  <c:v>1158</c:v>
                </c:pt>
                <c:pt idx="10">
                  <c:v>1128</c:v>
                </c:pt>
                <c:pt idx="11">
                  <c:v>1096</c:v>
                </c:pt>
              </c:numCache>
            </c:numRef>
          </c:val>
          <c:extLst>
            <c:ext xmlns:c16="http://schemas.microsoft.com/office/drawing/2014/chart" uri="{C3380CC4-5D6E-409C-BE32-E72D297353CC}">
              <c16:uniqueId val="{00000004-BBD6-4128-A23C-424CAFB13A8D}"/>
            </c:ext>
          </c:extLst>
        </c:ser>
        <c:ser>
          <c:idx val="5"/>
          <c:order val="5"/>
          <c:tx>
            <c:strRef>
              <c:f>data!$A$7</c:f>
              <c:strCache>
                <c:ptCount val="1"/>
                <c:pt idx="0">
                  <c:v>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data!$B$7:$M$7</c:f>
              <c:numCache>
                <c:formatCode>General</c:formatCode>
                <c:ptCount val="12"/>
                <c:pt idx="0">
                  <c:v>11494</c:v>
                </c:pt>
                <c:pt idx="1">
                  <c:v>7921</c:v>
                </c:pt>
                <c:pt idx="2">
                  <c:v>5664</c:v>
                </c:pt>
                <c:pt idx="3">
                  <c:v>4319</c:v>
                </c:pt>
                <c:pt idx="4">
                  <c:v>3524</c:v>
                </c:pt>
                <c:pt idx="5">
                  <c:v>2991</c:v>
                </c:pt>
                <c:pt idx="6">
                  <c:v>2592</c:v>
                </c:pt>
                <c:pt idx="7">
                  <c:v>2298</c:v>
                </c:pt>
                <c:pt idx="8">
                  <c:v>2208</c:v>
                </c:pt>
                <c:pt idx="9">
                  <c:v>2148</c:v>
                </c:pt>
                <c:pt idx="10">
                  <c:v>2117</c:v>
                </c:pt>
                <c:pt idx="11">
                  <c:v>2077</c:v>
                </c:pt>
              </c:numCache>
            </c:numRef>
          </c:val>
          <c:extLst>
            <c:ext xmlns:c16="http://schemas.microsoft.com/office/drawing/2014/chart" uri="{C3380CC4-5D6E-409C-BE32-E72D297353CC}">
              <c16:uniqueId val="{00000005-BBD6-4128-A23C-424CAFB13A8D}"/>
            </c:ext>
          </c:extLst>
        </c:ser>
        <c:ser>
          <c:idx val="6"/>
          <c:order val="6"/>
          <c:tx>
            <c:strRef>
              <c:f>data!$A$8</c:f>
              <c:strCache>
                <c:ptCount val="1"/>
                <c:pt idx="0">
                  <c:v>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data!$B$8:$M$8</c:f>
              <c:numCache>
                <c:formatCode>General</c:formatCode>
                <c:ptCount val="12"/>
                <c:pt idx="0">
                  <c:v>12297</c:v>
                </c:pt>
                <c:pt idx="1">
                  <c:v>8417</c:v>
                </c:pt>
                <c:pt idx="2">
                  <c:v>5940</c:v>
                </c:pt>
                <c:pt idx="3">
                  <c:v>4573</c:v>
                </c:pt>
                <c:pt idx="4">
                  <c:v>3734</c:v>
                </c:pt>
                <c:pt idx="5">
                  <c:v>3174</c:v>
                </c:pt>
                <c:pt idx="6">
                  <c:v>2763</c:v>
                </c:pt>
                <c:pt idx="7">
                  <c:v>2446</c:v>
                </c:pt>
                <c:pt idx="8">
                  <c:v>2349</c:v>
                </c:pt>
                <c:pt idx="9">
                  <c:v>2272</c:v>
                </c:pt>
                <c:pt idx="10">
                  <c:v>2213</c:v>
                </c:pt>
                <c:pt idx="11">
                  <c:v>2160</c:v>
                </c:pt>
              </c:numCache>
            </c:numRef>
          </c:val>
          <c:extLst>
            <c:ext xmlns:c16="http://schemas.microsoft.com/office/drawing/2014/chart" uri="{C3380CC4-5D6E-409C-BE32-E72D297353CC}">
              <c16:uniqueId val="{00000006-BBD6-4128-A23C-424CAFB13A8D}"/>
            </c:ext>
          </c:extLst>
        </c:ser>
        <c:ser>
          <c:idx val="7"/>
          <c:order val="7"/>
          <c:tx>
            <c:strRef>
              <c:f>data!$A$9</c:f>
              <c:strCache>
                <c:ptCount val="1"/>
                <c:pt idx="0">
                  <c:v>1024k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data!$B$9:$M$9</c:f>
              <c:numCache>
                <c:formatCode>General</c:formatCode>
                <c:ptCount val="12"/>
                <c:pt idx="0">
                  <c:v>12422</c:v>
                </c:pt>
                <c:pt idx="1">
                  <c:v>8398</c:v>
                </c:pt>
                <c:pt idx="2">
                  <c:v>5971</c:v>
                </c:pt>
                <c:pt idx="3">
                  <c:v>4569</c:v>
                </c:pt>
                <c:pt idx="4">
                  <c:v>3740</c:v>
                </c:pt>
                <c:pt idx="5">
                  <c:v>3172</c:v>
                </c:pt>
                <c:pt idx="6">
                  <c:v>2756</c:v>
                </c:pt>
                <c:pt idx="7">
                  <c:v>2446</c:v>
                </c:pt>
                <c:pt idx="8">
                  <c:v>2351</c:v>
                </c:pt>
                <c:pt idx="9">
                  <c:v>2271</c:v>
                </c:pt>
                <c:pt idx="10">
                  <c:v>2209</c:v>
                </c:pt>
                <c:pt idx="11">
                  <c:v>2162</c:v>
                </c:pt>
              </c:numCache>
            </c:numRef>
          </c:val>
          <c:extLst>
            <c:ext xmlns:c16="http://schemas.microsoft.com/office/drawing/2014/chart" uri="{C3380CC4-5D6E-409C-BE32-E72D297353CC}">
              <c16:uniqueId val="{00000007-BBD6-4128-A23C-424CAFB13A8D}"/>
            </c:ext>
          </c:extLst>
        </c:ser>
        <c:ser>
          <c:idx val="8"/>
          <c:order val="8"/>
          <c:tx>
            <c:strRef>
              <c:f>data!$A$10</c:f>
              <c:strCache>
                <c:ptCount val="1"/>
                <c:pt idx="0">
                  <c:v>512k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data!$B$10:$M$10</c:f>
              <c:numCache>
                <c:formatCode>General</c:formatCode>
                <c:ptCount val="12"/>
                <c:pt idx="0">
                  <c:v>12432</c:v>
                </c:pt>
                <c:pt idx="1">
                  <c:v>8472</c:v>
                </c:pt>
                <c:pt idx="2">
                  <c:v>5950</c:v>
                </c:pt>
                <c:pt idx="3">
                  <c:v>4573</c:v>
                </c:pt>
                <c:pt idx="4">
                  <c:v>3726</c:v>
                </c:pt>
                <c:pt idx="5">
                  <c:v>3165</c:v>
                </c:pt>
                <c:pt idx="6">
                  <c:v>2758</c:v>
                </c:pt>
                <c:pt idx="7">
                  <c:v>2447</c:v>
                </c:pt>
                <c:pt idx="8">
                  <c:v>2341</c:v>
                </c:pt>
                <c:pt idx="9">
                  <c:v>2267</c:v>
                </c:pt>
                <c:pt idx="10">
                  <c:v>2210</c:v>
                </c:pt>
                <c:pt idx="11">
                  <c:v>2162</c:v>
                </c:pt>
              </c:numCache>
            </c:numRef>
          </c:val>
          <c:extLst>
            <c:ext xmlns:c16="http://schemas.microsoft.com/office/drawing/2014/chart" uri="{C3380CC4-5D6E-409C-BE32-E72D297353CC}">
              <c16:uniqueId val="{00000008-BBD6-4128-A23C-424CAFB13A8D}"/>
            </c:ext>
          </c:extLst>
        </c:ser>
        <c:ser>
          <c:idx val="9"/>
          <c:order val="9"/>
          <c:tx>
            <c:strRef>
              <c:f>data!$A$11</c:f>
              <c:strCache>
                <c:ptCount val="1"/>
                <c:pt idx="0">
                  <c:v>256k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data!$B$11:$M$11</c:f>
              <c:numCache>
                <c:formatCode>General</c:formatCode>
                <c:ptCount val="12"/>
                <c:pt idx="0">
                  <c:v>12564</c:v>
                </c:pt>
                <c:pt idx="1">
                  <c:v>10037</c:v>
                </c:pt>
                <c:pt idx="2">
                  <c:v>8679</c:v>
                </c:pt>
                <c:pt idx="3">
                  <c:v>7175</c:v>
                </c:pt>
                <c:pt idx="4">
                  <c:v>5915</c:v>
                </c:pt>
                <c:pt idx="5">
                  <c:v>5022</c:v>
                </c:pt>
                <c:pt idx="6">
                  <c:v>4345</c:v>
                </c:pt>
                <c:pt idx="7">
                  <c:v>3856</c:v>
                </c:pt>
                <c:pt idx="8">
                  <c:v>3895</c:v>
                </c:pt>
                <c:pt idx="9">
                  <c:v>3981</c:v>
                </c:pt>
                <c:pt idx="10">
                  <c:v>4001</c:v>
                </c:pt>
                <c:pt idx="11">
                  <c:v>4404</c:v>
                </c:pt>
              </c:numCache>
            </c:numRef>
          </c:val>
          <c:extLst>
            <c:ext xmlns:c16="http://schemas.microsoft.com/office/drawing/2014/chart" uri="{C3380CC4-5D6E-409C-BE32-E72D297353CC}">
              <c16:uniqueId val="{00000009-BBD6-4128-A23C-424CAFB13A8D}"/>
            </c:ext>
          </c:extLst>
        </c:ser>
        <c:ser>
          <c:idx val="10"/>
          <c:order val="10"/>
          <c:tx>
            <c:strRef>
              <c:f>data!$A$12</c:f>
              <c:strCache>
                <c:ptCount val="1"/>
                <c:pt idx="0">
                  <c:v>128k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data!$B$12:$M$12</c:f>
              <c:numCache>
                <c:formatCode>General</c:formatCode>
                <c:ptCount val="12"/>
                <c:pt idx="0">
                  <c:v>12711</c:v>
                </c:pt>
                <c:pt idx="1">
                  <c:v>10750</c:v>
                </c:pt>
                <c:pt idx="2">
                  <c:v>10271</c:v>
                </c:pt>
                <c:pt idx="3">
                  <c:v>8649</c:v>
                </c:pt>
                <c:pt idx="4">
                  <c:v>7525</c:v>
                </c:pt>
                <c:pt idx="5">
                  <c:v>6374</c:v>
                </c:pt>
                <c:pt idx="6">
                  <c:v>5482</c:v>
                </c:pt>
                <c:pt idx="7">
                  <c:v>4854</c:v>
                </c:pt>
                <c:pt idx="8">
                  <c:v>4901</c:v>
                </c:pt>
                <c:pt idx="9">
                  <c:v>4933</c:v>
                </c:pt>
                <c:pt idx="10">
                  <c:v>4917</c:v>
                </c:pt>
                <c:pt idx="11">
                  <c:v>4924</c:v>
                </c:pt>
              </c:numCache>
            </c:numRef>
          </c:val>
          <c:extLst>
            <c:ext xmlns:c16="http://schemas.microsoft.com/office/drawing/2014/chart" uri="{C3380CC4-5D6E-409C-BE32-E72D297353CC}">
              <c16:uniqueId val="{0000000A-BBD6-4128-A23C-424CAFB13A8D}"/>
            </c:ext>
          </c:extLst>
        </c:ser>
        <c:ser>
          <c:idx val="11"/>
          <c:order val="11"/>
          <c:tx>
            <c:strRef>
              <c:f>data!$A$13</c:f>
              <c:strCache>
                <c:ptCount val="1"/>
                <c:pt idx="0">
                  <c:v>64k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data!$B$13:$M$13</c:f>
              <c:numCache>
                <c:formatCode>General</c:formatCode>
                <c:ptCount val="12"/>
                <c:pt idx="0">
                  <c:v>12687</c:v>
                </c:pt>
                <c:pt idx="1">
                  <c:v>10689</c:v>
                </c:pt>
                <c:pt idx="2">
                  <c:v>10208</c:v>
                </c:pt>
                <c:pt idx="3">
                  <c:v>8768</c:v>
                </c:pt>
                <c:pt idx="4">
                  <c:v>7570</c:v>
                </c:pt>
                <c:pt idx="5">
                  <c:v>6352</c:v>
                </c:pt>
                <c:pt idx="6">
                  <c:v>5460</c:v>
                </c:pt>
                <c:pt idx="7">
                  <c:v>4830</c:v>
                </c:pt>
                <c:pt idx="8">
                  <c:v>4885</c:v>
                </c:pt>
                <c:pt idx="9">
                  <c:v>4885</c:v>
                </c:pt>
                <c:pt idx="10">
                  <c:v>4823</c:v>
                </c:pt>
                <c:pt idx="11">
                  <c:v>4868</c:v>
                </c:pt>
              </c:numCache>
            </c:numRef>
          </c:val>
          <c:extLst>
            <c:ext xmlns:c16="http://schemas.microsoft.com/office/drawing/2014/chart" uri="{C3380CC4-5D6E-409C-BE32-E72D297353CC}">
              <c16:uniqueId val="{0000000B-BBD6-4128-A23C-424CAFB13A8D}"/>
            </c:ext>
          </c:extLst>
        </c:ser>
        <c:ser>
          <c:idx val="12"/>
          <c:order val="12"/>
          <c:tx>
            <c:strRef>
              <c:f>data!$A$14</c:f>
              <c:strCache>
                <c:ptCount val="1"/>
                <c:pt idx="0">
                  <c:v>32k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data!$B$14:$M$14</c:f>
              <c:numCache>
                <c:formatCode>General</c:formatCode>
                <c:ptCount val="12"/>
                <c:pt idx="0">
                  <c:v>14101</c:v>
                </c:pt>
                <c:pt idx="1">
                  <c:v>13686</c:v>
                </c:pt>
                <c:pt idx="2">
                  <c:v>13524</c:v>
                </c:pt>
                <c:pt idx="3">
                  <c:v>13092</c:v>
                </c:pt>
                <c:pt idx="4">
                  <c:v>13144</c:v>
                </c:pt>
                <c:pt idx="5">
                  <c:v>12771</c:v>
                </c:pt>
                <c:pt idx="6">
                  <c:v>12783</c:v>
                </c:pt>
                <c:pt idx="7">
                  <c:v>12466</c:v>
                </c:pt>
                <c:pt idx="8">
                  <c:v>12230</c:v>
                </c:pt>
                <c:pt idx="9">
                  <c:v>12716</c:v>
                </c:pt>
                <c:pt idx="10">
                  <c:v>12238</c:v>
                </c:pt>
                <c:pt idx="11">
                  <c:v>12409</c:v>
                </c:pt>
              </c:numCache>
            </c:numRef>
          </c:val>
          <c:extLst>
            <c:ext xmlns:c16="http://schemas.microsoft.com/office/drawing/2014/chart" uri="{C3380CC4-5D6E-409C-BE32-E72D297353CC}">
              <c16:uniqueId val="{0000000C-BBD6-4128-A23C-424CAFB13A8D}"/>
            </c:ext>
          </c:extLst>
        </c:ser>
        <c:ser>
          <c:idx val="13"/>
          <c:order val="13"/>
          <c:tx>
            <c:strRef>
              <c:f>data!$A$15</c:f>
              <c:strCache>
                <c:ptCount val="1"/>
                <c:pt idx="0">
                  <c:v>16k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data!$B$15:$M$15</c:f>
              <c:numCache>
                <c:formatCode>General</c:formatCode>
                <c:ptCount val="12"/>
                <c:pt idx="0">
                  <c:v>13958</c:v>
                </c:pt>
                <c:pt idx="1">
                  <c:v>13986</c:v>
                </c:pt>
                <c:pt idx="2">
                  <c:v>13366</c:v>
                </c:pt>
                <c:pt idx="3">
                  <c:v>13033</c:v>
                </c:pt>
                <c:pt idx="4">
                  <c:v>12835</c:v>
                </c:pt>
                <c:pt idx="5">
                  <c:v>12409</c:v>
                </c:pt>
                <c:pt idx="6">
                  <c:v>11784</c:v>
                </c:pt>
                <c:pt idx="7">
                  <c:v>10833</c:v>
                </c:pt>
                <c:pt idx="8">
                  <c:v>10414</c:v>
                </c:pt>
                <c:pt idx="9">
                  <c:v>11543</c:v>
                </c:pt>
                <c:pt idx="10">
                  <c:v>10857</c:v>
                </c:pt>
                <c:pt idx="11">
                  <c:v>10129</c:v>
                </c:pt>
              </c:numCache>
            </c:numRef>
          </c:val>
          <c:extLst>
            <c:ext xmlns:c16="http://schemas.microsoft.com/office/drawing/2014/chart" uri="{C3380CC4-5D6E-409C-BE32-E72D297353CC}">
              <c16:uniqueId val="{0000000D-BBD6-4128-A23C-424CAFB13A8D}"/>
            </c:ext>
          </c:extLst>
        </c:ser>
        <c:bandFmts/>
        <c:axId val="-1018873280"/>
        <c:axId val="-1019971520"/>
        <c:axId val="-1019964752"/>
      </c:surface3DChart>
      <c:catAx>
        <c:axId val="-1018873280"/>
        <c:scaling>
          <c:orientation val="minMax"/>
        </c:scaling>
        <c:delete val="0"/>
        <c:axPos val="b"/>
        <c:title>
          <c:tx>
            <c:rich>
              <a:bodyPr/>
              <a:lstStyle/>
              <a:p>
                <a:pPr>
                  <a:defRPr sz="1200">
                    <a:latin typeface="Arial"/>
                  </a:defRPr>
                </a:pPr>
                <a:r>
                  <a:rPr lang="en-US" sz="1200">
                    <a:latin typeface="Arial"/>
                  </a:rPr>
                  <a:t>Stride (x8 bytes)</a:t>
                </a:r>
              </a:p>
            </c:rich>
          </c:tx>
          <c:layout>
            <c:manualLayout>
              <c:xMode val="edge"/>
              <c:yMode val="edge"/>
              <c:x val="0.13657770709015099"/>
              <c:y val="0.84909405264439197"/>
            </c:manualLayout>
          </c:layout>
          <c:overlay val="0"/>
        </c:title>
        <c:numFmt formatCode="General" sourceLinked="0"/>
        <c:majorTickMark val="out"/>
        <c:minorTickMark val="none"/>
        <c:tickLblPos val="nextTo"/>
        <c:txPr>
          <a:bodyPr rot="0" vert="horz" anchor="b" anchorCtr="1"/>
          <a:lstStyle/>
          <a:p>
            <a:pPr>
              <a:defRPr sz="1200">
                <a:latin typeface="Arial"/>
              </a:defRPr>
            </a:pPr>
            <a:endParaRPr lang="en-US"/>
          </a:p>
        </c:txPr>
        <c:crossAx val="-1019971520"/>
        <c:crosses val="autoZero"/>
        <c:auto val="1"/>
        <c:lblAlgn val="ctr"/>
        <c:lblOffset val="100"/>
        <c:noMultiLvlLbl val="0"/>
      </c:catAx>
      <c:valAx>
        <c:axId val="-1019971520"/>
        <c:scaling>
          <c:orientation val="minMax"/>
          <c:max val="17000"/>
          <c:min val="0"/>
        </c:scaling>
        <c:delete val="0"/>
        <c:axPos val="l"/>
        <c:majorGridlines/>
        <c:title>
          <c:tx>
            <c:rich>
              <a:bodyPr rot="-5400000" vert="horz"/>
              <a:lstStyle/>
              <a:p>
                <a:pPr>
                  <a:defRPr sz="1200">
                    <a:latin typeface="Arial"/>
                  </a:defRPr>
                </a:pPr>
                <a:r>
                  <a:rPr lang="en-US" sz="1200">
                    <a:latin typeface="Arial"/>
                  </a:rPr>
                  <a:t>Read throughput (MB/s)</a:t>
                </a:r>
              </a:p>
              <a:p>
                <a:pPr>
                  <a:defRPr sz="1200">
                    <a:latin typeface="Arial"/>
                  </a:defRPr>
                </a:pPr>
                <a:endParaRPr lang="en-US" sz="1200">
                  <a:latin typeface="Arial"/>
                </a:endParaRPr>
              </a:p>
            </c:rich>
          </c:tx>
          <c:layout>
            <c:manualLayout>
              <c:xMode val="edge"/>
              <c:yMode val="edge"/>
              <c:x val="2.9427050902444098E-2"/>
              <c:y val="0.26170156211100198"/>
            </c:manualLayout>
          </c:layout>
          <c:overlay val="0"/>
        </c:title>
        <c:numFmt formatCode="General" sourceLinked="1"/>
        <c:majorTickMark val="out"/>
        <c:minorTickMark val="none"/>
        <c:tickLblPos val="nextTo"/>
        <c:txPr>
          <a:bodyPr/>
          <a:lstStyle/>
          <a:p>
            <a:pPr>
              <a:defRPr sz="1200">
                <a:latin typeface="Arial"/>
              </a:defRPr>
            </a:pPr>
            <a:endParaRPr lang="en-US"/>
          </a:p>
        </c:txPr>
        <c:crossAx val="-1018873280"/>
        <c:crosses val="autoZero"/>
        <c:crossBetween val="midCat"/>
        <c:majorUnit val="2000"/>
        <c:minorUnit val="500"/>
      </c:valAx>
      <c:serAx>
        <c:axId val="-1019964752"/>
        <c:scaling>
          <c:orientation val="minMax"/>
        </c:scaling>
        <c:delete val="0"/>
        <c:axPos val="b"/>
        <c:title>
          <c:tx>
            <c:rich>
              <a:bodyPr rot="0" vert="horz"/>
              <a:lstStyle/>
              <a:p>
                <a:pPr>
                  <a:defRPr sz="1200">
                    <a:latin typeface="Arial"/>
                  </a:defRPr>
                </a:pPr>
                <a:r>
                  <a:rPr lang="en-US" sz="1200">
                    <a:latin typeface="Arial"/>
                  </a:rPr>
                  <a:t>Size (bytes)</a:t>
                </a:r>
              </a:p>
            </c:rich>
          </c:tx>
          <c:layout>
            <c:manualLayout>
              <c:xMode val="edge"/>
              <c:yMode val="edge"/>
              <c:x val="0.64497276173811602"/>
              <c:y val="0.855644760091263"/>
            </c:manualLayout>
          </c:layout>
          <c:overlay val="0"/>
        </c:title>
        <c:majorTickMark val="out"/>
        <c:minorTickMark val="none"/>
        <c:tickLblPos val="nextTo"/>
        <c:txPr>
          <a:bodyPr rot="0" vert="horz" lIns="2">
            <a:spAutoFit/>
          </a:bodyPr>
          <a:lstStyle/>
          <a:p>
            <a:pPr>
              <a:defRPr sz="1200">
                <a:latin typeface="Arial"/>
              </a:defRPr>
            </a:pPr>
            <a:endParaRPr lang="en-US"/>
          </a:p>
        </c:txPr>
        <c:crossAx val="-1019971520"/>
        <c:crosses val="autoZero"/>
        <c:tickLblSkip val="2"/>
        <c:tickMarkSkip val="1"/>
      </c:serAx>
    </c:plotArea>
    <c:plotVisOnly val="1"/>
    <c:dispBlanksAs val="zero"/>
    <c:showDLblsOverMax val="0"/>
  </c:chart>
  <c:spPr>
    <a:ln w="9525">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22CFFC39-3AF6-8048-8D2D-0B9CBEDA9E0F}" type="datetimeFigureOut">
              <a:rPr lang="en-US" smtClean="0"/>
              <a:pPr/>
              <a:t>10/24/2021</a:t>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0081F6DB-D364-0A40-9E0D-3DD3F1C3C9F7}" type="slidenum">
              <a:rPr lang="en-US" smtClean="0"/>
              <a:pPr/>
              <a:t>‹#›</a:t>
            </a:fld>
            <a:endParaRPr lang="en-US"/>
          </a:p>
        </p:txBody>
      </p:sp>
    </p:spTree>
    <p:extLst>
      <p:ext uri="{BB962C8B-B14F-4D97-AF65-F5344CB8AC3E}">
        <p14:creationId xmlns:p14="http://schemas.microsoft.com/office/powerpoint/2010/main" val="126518685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4T12:41:47.274"/>
    </inkml:context>
    <inkml:brush xml:id="br0">
      <inkml:brushProperty name="width" value="0.1" units="cm"/>
      <inkml:brushProperty name="height" value="0.1" units="cm"/>
    </inkml:brush>
  </inkml:definitions>
  <inkml:trace contextRef="#ctx0" brushRef="#br0">1 38 3456,'80'-11'1408,"-33"3"-1120,26 0 384,-40 8 32,9-3-896,10-2-352,-2 5 224,7-3 128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4T12:56:12.441"/>
    </inkml:context>
    <inkml:brush xml:id="br0">
      <inkml:brushProperty name="width" value="0.1" units="cm"/>
      <inkml:brushProperty name="height" value="0.1" units="cm"/>
    </inkml:brush>
  </inkml:definitions>
  <inkml:trace contextRef="#ctx0" brushRef="#br0">0 724 4736,'72'-72'1760,"-39"34"-1376,15-38-32,-26 39-64,-2-17-128,2-3 64,-1 1-128,-4-1 0,0 4-32,-9-1-64,-8 5 32,0 8-896,-8 4-352,-17-6 608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995363" y="768350"/>
            <a:ext cx="5113337" cy="3836988"/>
          </a:xfrm>
          <a:prstGeom prst="rect">
            <a:avLst/>
          </a:prstGeom>
          <a:noFill/>
          <a:ln w="9525">
            <a:solidFill>
              <a:srgbClr val="000000"/>
            </a:solidFill>
            <a:miter lim="800000"/>
            <a:headEnd/>
            <a:tailEnd/>
          </a:ln>
          <a:effectLst/>
        </p:spPr>
      </p:sp>
      <p:sp>
        <p:nvSpPr>
          <p:cNvPr id="15362" name="Rectangle 2"/>
          <p:cNvSpPr>
            <a:spLocks noGrp="1" noChangeArrowheads="1"/>
          </p:cNvSpPr>
          <p:nvPr>
            <p:ph type="body" sz="quarter" idx="1"/>
          </p:nvPr>
        </p:nvSpPr>
        <p:spPr bwMode="auto">
          <a:xfrm>
            <a:off x="710407" y="4861441"/>
            <a:ext cx="5683250" cy="4605576"/>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51829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ＭＳ Ｐゴシック" charset="-128"/>
        <a:cs typeface="+mn-cs"/>
      </a:defRPr>
    </a:lvl2pPr>
    <a:lvl3pPr marL="914400" algn="l" rtl="0" fontAlgn="base">
      <a:spcBef>
        <a:spcPct val="0"/>
      </a:spcBef>
      <a:spcAft>
        <a:spcPct val="0"/>
      </a:spcAft>
      <a:defRPr sz="1200" kern="1200">
        <a:solidFill>
          <a:schemeClr val="tx1"/>
        </a:solidFill>
        <a:latin typeface="Gill Sans" charset="0"/>
        <a:ea typeface="ＭＳ Ｐゴシック" charset="-128"/>
        <a:cs typeface="+mn-cs"/>
      </a:defRPr>
    </a:lvl3pPr>
    <a:lvl4pPr marL="1371600" algn="l" rtl="0" fontAlgn="base">
      <a:spcBef>
        <a:spcPct val="0"/>
      </a:spcBef>
      <a:spcAft>
        <a:spcPct val="0"/>
      </a:spcAft>
      <a:defRPr sz="1200" kern="1200">
        <a:solidFill>
          <a:schemeClr val="tx1"/>
        </a:solidFill>
        <a:latin typeface="Gill Sans" charset="0"/>
        <a:ea typeface="ＭＳ Ｐゴシック" charset="-128"/>
        <a:cs typeface="+mn-cs"/>
      </a:defRPr>
    </a:lvl4pPr>
    <a:lvl5pPr marL="1828800" algn="l" rtl="0" fontAlgn="base">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CENG331 -  Computer Organization</a:t>
            </a:r>
          </a:p>
          <a:p>
            <a:r>
              <a:rPr lang="en-US" dirty="0"/>
              <a:t>This is Erol Sahin, and I’m going to teach you how computers work in this course.</a:t>
            </a:r>
          </a:p>
          <a:p>
            <a:endParaRPr lang="en-US" dirty="0"/>
          </a:p>
          <a:p>
            <a:r>
              <a:rPr lang="en-US" dirty="0"/>
              <a:t>A computer, in a way,  is much like a car, and you, as a programmer being its driver.</a:t>
            </a:r>
          </a:p>
          <a:p>
            <a:endParaRPr lang="en-US" dirty="0"/>
          </a:p>
        </p:txBody>
      </p:sp>
    </p:spTree>
    <p:extLst>
      <p:ext uri="{BB962C8B-B14F-4D97-AF65-F5344CB8AC3E}">
        <p14:creationId xmlns:p14="http://schemas.microsoft.com/office/powerpoint/2010/main" val="2124177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is way too complex for our brains to handle. As a result, we simplify our understanding of the world to its basics, and discard its details.</a:t>
            </a:r>
          </a:p>
          <a:p>
            <a:endParaRPr lang="en-US" dirty="0"/>
          </a:p>
          <a:p>
            <a:r>
              <a:rPr lang="en-US" dirty="0"/>
              <a:t>We also design our devices such that they have an easy-to-understand interface. The car is our prime example, with its simple gas/pedal/steering wheel/gear interface.</a:t>
            </a:r>
          </a:p>
          <a:p>
            <a:r>
              <a:rPr lang="en-US" dirty="0"/>
              <a:t>In order to drive we don’t need to know what type of an engine the car has, how much gas is injected when we press the pedal for half a </a:t>
            </a:r>
            <a:r>
              <a:rPr lang="en-US" dirty="0" err="1"/>
              <a:t>centimer</a:t>
            </a:r>
            <a:r>
              <a:rPr lang="en-US" dirty="0"/>
              <a:t> etc. </a:t>
            </a:r>
          </a:p>
          <a:p>
            <a:endParaRPr lang="en-US" dirty="0"/>
          </a:p>
          <a:p>
            <a:r>
              <a:rPr lang="en-US" dirty="0"/>
              <a:t>In the case of a lock and key, we know that every lock comes with a specific key, and that only the ones holding the key can open it, and nobody else can.</a:t>
            </a:r>
          </a:p>
          <a:p>
            <a:endParaRPr lang="en-US" dirty="0"/>
          </a:p>
          <a:p>
            <a:r>
              <a:rPr lang="en-US" dirty="0"/>
              <a:t>With abstractions in place, it’s easy to do high-level thinking and make plans around them. However these abstractions have limits and when we cross them our devices act in unexpected ways.</a:t>
            </a:r>
          </a:p>
        </p:txBody>
      </p:sp>
    </p:spTree>
    <p:extLst>
      <p:ext uri="{BB962C8B-B14F-4D97-AF65-F5344CB8AC3E}">
        <p14:creationId xmlns:p14="http://schemas.microsoft.com/office/powerpoint/2010/main" val="910213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lock. When you lock yourself out of your house, and call a locksmith, you will realize that he can open the door without having access to your key. He can do this, since he knows the inner workings of the lock and use alternative means to open it. </a:t>
            </a:r>
          </a:p>
          <a:p>
            <a:r>
              <a:rPr lang="en-US" dirty="0"/>
              <a:t>Essentially he HACKS the lock.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3289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dirty="0"/>
              <a:t>As a matter of fact, being one of the most  most complex artefact that humans have built, computer systems are built with abstractions from the very start.  And the concept of abstraction forms one of the pillars of computer science.</a:t>
            </a:r>
          </a:p>
          <a:p>
            <a:pPr defTabSz="990752">
              <a:defRPr/>
            </a:pPr>
            <a:endParaRPr lang="en-US" dirty="0"/>
          </a:p>
          <a:p>
            <a:pPr defTabSz="990752">
              <a:defRPr/>
            </a:pPr>
            <a:r>
              <a:rPr lang="en-US" dirty="0"/>
              <a:t>We define  abstract data types, such as structures and arrays that do not exist in hardware.  </a:t>
            </a:r>
          </a:p>
          <a:p>
            <a:pPr defTabSz="990752">
              <a:defRPr/>
            </a:pPr>
            <a:r>
              <a:rPr lang="en-US" dirty="0"/>
              <a:t>We analyze the computational complexity, which you should be learning now, based on our abstracted view of algorithms neglecting the fine details.</a:t>
            </a:r>
          </a:p>
          <a:p>
            <a:pPr defTabSz="990752">
              <a:defRPr/>
            </a:pPr>
            <a:endParaRPr lang="en-US" dirty="0"/>
          </a:p>
          <a:p>
            <a:pPr defTabSz="990752">
              <a:defRPr/>
            </a:pPr>
            <a:r>
              <a:rPr lang="en-US" dirty="0"/>
              <a:t>However, just like the key/lock abstraction, all these abstractions have limits.</a:t>
            </a:r>
          </a:p>
          <a:p>
            <a:pPr defTabSz="990752">
              <a:defRPr/>
            </a:pPr>
            <a:r>
              <a:rPr lang="en-US" dirty="0"/>
              <a:t>These abstractions surface only when we go beyond the assumptions that are associated with them, especially in the presence of bugs.</a:t>
            </a:r>
          </a:p>
          <a:p>
            <a:pPr defTabSz="990752">
              <a:defRPr/>
            </a:pPr>
            <a:r>
              <a:rPr lang="en-US" dirty="0"/>
              <a:t>In order to become a computer scientist, you need to be aware of these abstractions and their  boundaries such that we can have full control over our computer.</a:t>
            </a:r>
          </a:p>
          <a:p>
            <a:pPr defTabSz="990752">
              <a:defRPr/>
            </a:pPr>
            <a:endParaRPr lang="en-US" dirty="0"/>
          </a:p>
          <a:p>
            <a:pPr defTabSz="990752">
              <a:defRPr/>
            </a:pPr>
            <a:endParaRPr lang="en-US" dirty="0"/>
          </a:p>
        </p:txBody>
      </p:sp>
    </p:spTree>
    <p:extLst>
      <p:ext uri="{BB962C8B-B14F-4D97-AF65-F5344CB8AC3E}">
        <p14:creationId xmlns:p14="http://schemas.microsoft.com/office/powerpoint/2010/main" val="570353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US" dirty="0"/>
          </a:p>
          <a:p>
            <a:pPr defTabSz="990752">
              <a:defRPr/>
            </a:pPr>
            <a:r>
              <a:rPr lang="en-US" dirty="0"/>
              <a:t>This course, which is sometimes called as Computer Architecture, covers topics on the “architectural design and implementation of CPU, cache memories etcetera. In older versions of this course, it was a continuation of CENG232, and had focused on the design of the hardware towards building a computer. </a:t>
            </a:r>
          </a:p>
          <a:p>
            <a:pPr defTabSz="990752">
              <a:defRPr/>
            </a:pPr>
            <a:r>
              <a:rPr lang="en-US" dirty="0"/>
              <a:t>Although useful, such an approach had left most students, who mostly take jobs in programming and not hardware design, what it was useful for. </a:t>
            </a:r>
          </a:p>
          <a:p>
            <a:pPr defTabSz="990752">
              <a:defRPr/>
            </a:pPr>
            <a:endParaRPr lang="en-US" dirty="0"/>
          </a:p>
          <a:p>
            <a:pPr defTabSz="990752">
              <a:defRPr/>
            </a:pPr>
            <a:r>
              <a:rPr lang="en-US" dirty="0"/>
              <a:t>This course, base on the book Computer Systems: A </a:t>
            </a:r>
            <a:r>
              <a:rPr lang="en-US" dirty="0" err="1"/>
              <a:t>Programmer;s</a:t>
            </a:r>
            <a:r>
              <a:rPr lang="en-US" dirty="0"/>
              <a:t> Perspective, shortly CS:APP, takes a programmer’s perspective to cover these topics. </a:t>
            </a:r>
          </a:p>
          <a:p>
            <a:pPr defTabSz="990752">
              <a:defRPr/>
            </a:pPr>
            <a:r>
              <a:rPr lang="en-US" dirty="0"/>
              <a:t>Although we will be designing CPU’s and cache memories from logic gates, we will focus on how these designs would affect your programs.</a:t>
            </a:r>
          </a:p>
          <a:p>
            <a:pPr defTabSz="990752">
              <a:defRPr/>
            </a:pPr>
            <a:r>
              <a:rPr lang="en-US" dirty="0"/>
              <a:t>What you’ll be learning will enable you to eliminate bugs more efficiently, tune your program for better performance.</a:t>
            </a:r>
          </a:p>
          <a:p>
            <a:pPr defTabSz="990752">
              <a:defRPr/>
            </a:pPr>
            <a:r>
              <a:rPr lang="en-US" dirty="0"/>
              <a:t>It will also open the way to hack or to prevent being hacked!  </a:t>
            </a:r>
          </a:p>
          <a:p>
            <a:pPr defTabSz="990752">
              <a:defRPr/>
            </a:pPr>
            <a:r>
              <a:rPr lang="en-US" dirty="0"/>
              <a:t>After that it will be your call to go over the dark side, or remain here with us.</a:t>
            </a:r>
          </a:p>
          <a:p>
            <a:pPr defTabSz="990752">
              <a:defRPr/>
            </a:pPr>
            <a:endParaRPr lang="en-US" dirty="0"/>
          </a:p>
          <a:p>
            <a:pPr defTabSz="990752">
              <a:defRPr/>
            </a:pPr>
            <a:r>
              <a:rPr lang="en-US" dirty="0" err="1"/>
              <a:t>Finall</a:t>
            </a:r>
            <a:r>
              <a:rPr lang="en-US" dirty="0"/>
              <a:t> the course will also prepare you to other systems classes, foremost Operating systems, networks, embedded systems and compilers.</a:t>
            </a:r>
          </a:p>
          <a:p>
            <a:pPr defTabSz="990752">
              <a:defRPr/>
            </a:pPr>
            <a:endParaRPr lang="en-US" dirty="0"/>
          </a:p>
          <a:p>
            <a:pPr defTabSz="990752">
              <a:defRPr/>
            </a:pPr>
            <a:r>
              <a:rPr lang="en-US" dirty="0"/>
              <a:t>Now I will go over five great realities of computer systems. </a:t>
            </a:r>
          </a:p>
        </p:txBody>
      </p:sp>
    </p:spTree>
    <p:extLst>
      <p:ext uri="{BB962C8B-B14F-4D97-AF65-F5344CB8AC3E}">
        <p14:creationId xmlns:p14="http://schemas.microsoft.com/office/powerpoint/2010/main" val="103663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Reality# 1: Int’s are not Integers and Floats are not reals.</a:t>
            </a:r>
          </a:p>
          <a:p>
            <a:endParaRPr lang="en-US" dirty="0"/>
          </a:p>
          <a:p>
            <a:r>
              <a:rPr lang="en-US" dirty="0"/>
              <a:t>Integer and Real numbers are mathematical concepts.</a:t>
            </a:r>
          </a:p>
          <a:p>
            <a:r>
              <a:rPr lang="en-US" dirty="0"/>
              <a:t>Whereas Int and Float’s are binary fixed-size representations that are designed to represent integer and real numbers.</a:t>
            </a:r>
          </a:p>
          <a:p>
            <a:endParaRPr lang="en-US" dirty="0"/>
          </a:p>
          <a:p>
            <a:r>
              <a:rPr lang="en-US" dirty="0"/>
              <a:t>In example 1, Consider the simple mathematical property that the square of all numbers are greater or equal to zero. </a:t>
            </a:r>
          </a:p>
          <a:p>
            <a:endParaRPr lang="en-US" dirty="0"/>
          </a:p>
          <a:p>
            <a:r>
              <a:rPr lang="en-US" dirty="0"/>
              <a:t>This property holds for float numbers.</a:t>
            </a:r>
          </a:p>
          <a:p>
            <a:r>
              <a:rPr lang="en-US" dirty="0"/>
              <a:t>However when we have an int representation this is no longer true. </a:t>
            </a:r>
          </a:p>
          <a:p>
            <a:r>
              <a:rPr lang="en-US" dirty="0"/>
              <a:t>When you take multiply 40,000 with 40,000 you will get a positive and correct answer.</a:t>
            </a:r>
          </a:p>
          <a:p>
            <a:r>
              <a:rPr lang="en-US" dirty="0"/>
              <a:t>However, when you do the same to 50,000 then you will be surprised to get negative number.</a:t>
            </a:r>
          </a:p>
          <a:p>
            <a:r>
              <a:rPr lang="en-US" dirty="0"/>
              <a:t>Having taken CENG232, you know that this happens due to overflow, but nevertheless we will cover this in detail shortly.</a:t>
            </a:r>
          </a:p>
          <a:p>
            <a:endParaRPr lang="en-US" dirty="0"/>
          </a:p>
          <a:p>
            <a:r>
              <a:rPr lang="en-US" dirty="0"/>
              <a:t>In example two consider the associativity rule of addition, which means rearranging the parenthesis in an expression should not change the result.</a:t>
            </a:r>
          </a:p>
          <a:p>
            <a:endParaRPr lang="en-US" dirty="0"/>
          </a:p>
          <a:p>
            <a:r>
              <a:rPr lang="en-US" dirty="0"/>
              <a:t>This property holds for unsigned and int representation. Note that, we are not considering whether the result being mathematically correct in this property. It’s about getting the same result, which may be wrong.</a:t>
            </a:r>
          </a:p>
          <a:p>
            <a:endParaRPr lang="en-US" dirty="0"/>
          </a:p>
          <a:p>
            <a:r>
              <a:rPr lang="en-US" dirty="0"/>
              <a:t>When test this property with float </a:t>
            </a:r>
            <a:r>
              <a:rPr lang="en-US" dirty="0" err="1"/>
              <a:t>representsion</a:t>
            </a:r>
            <a:r>
              <a:rPr lang="en-US" dirty="0"/>
              <a:t>, you will realize that it may not hold in some case, such as the example shown here. The first expression yields the correct 3.14 as the result, while rearranging the parenthesis would yield to zero, due to rounding. </a:t>
            </a:r>
          </a:p>
          <a:p>
            <a:endParaRPr lang="en-US" dirty="0"/>
          </a:p>
          <a:p>
            <a:r>
              <a:rPr lang="en-US" dirty="0"/>
              <a:t>Note that we are merely demonstrating that the abstraction that </a:t>
            </a:r>
            <a:r>
              <a:rPr lang="en-US" dirty="0" err="1"/>
              <a:t>ints</a:t>
            </a:r>
            <a:r>
              <a:rPr lang="en-US" dirty="0"/>
              <a:t> are being integers and floats being reals have their limits. They provide correct results when we operate within their limits, but surprise us giving unexpected and wrong results when we go beyond.</a:t>
            </a:r>
          </a:p>
          <a:p>
            <a:endParaRPr lang="en-US" dirty="0"/>
          </a:p>
          <a:p>
            <a:r>
              <a:rPr lang="en-US" dirty="0"/>
              <a:t>The bottom line for this slide is that if you count your </a:t>
            </a:r>
            <a:r>
              <a:rPr lang="en-US" dirty="0" err="1"/>
              <a:t>sheeps</a:t>
            </a:r>
            <a:r>
              <a:rPr lang="en-US" dirty="0"/>
              <a:t> using int’s you may get some interesting results once in a  while and fail to fall asleep.</a:t>
            </a:r>
          </a:p>
        </p:txBody>
      </p:sp>
    </p:spTree>
    <p:extLst>
      <p:ext uri="{BB962C8B-B14F-4D97-AF65-F5344CB8AC3E}">
        <p14:creationId xmlns:p14="http://schemas.microsoft.com/office/powerpoint/2010/main" val="25749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computer arithmetic does not generate random values. Even if we get mathematically wrong results, we will get them consistently.</a:t>
            </a:r>
          </a:p>
          <a:p>
            <a:r>
              <a:rPr lang="en-US" dirty="0"/>
              <a:t>Moreover, the int and float representations and operations have some mathematical properties, which are different from the “usual” mathematical properties of integer and real numbers due to the finiteness of the representation.</a:t>
            </a:r>
          </a:p>
          <a:p>
            <a:endParaRPr lang="en-US" dirty="0"/>
          </a:p>
          <a:p>
            <a:r>
              <a:rPr lang="en-US" dirty="0"/>
              <a:t>Integer operations satisfy the ring properties, which include commutativity, associativity and distributivity.</a:t>
            </a:r>
          </a:p>
          <a:p>
            <a:endParaRPr lang="en-US" dirty="0"/>
          </a:p>
          <a:p>
            <a:r>
              <a:rPr lang="en-US" dirty="0"/>
              <a:t>Float operations satisfy ordering properties where we have guarantees about the monotonicity of operations and values of signs. We will cover them in detail soon.</a:t>
            </a:r>
          </a:p>
          <a:p>
            <a:endParaRPr lang="en-US" dirty="0"/>
          </a:p>
          <a:p>
            <a:endParaRPr lang="en-US" dirty="0"/>
          </a:p>
          <a:p>
            <a:r>
              <a:rPr lang="en-US" dirty="0"/>
              <a:t>We need to know the boundaries of our int and float abstractions and how they apply in different contexts. Failure to do, would result in confusion in your understanding of your programs behavior and </a:t>
            </a:r>
            <a:r>
              <a:rPr lang="en-US" dirty="0" err="1"/>
              <a:t>intorduce</a:t>
            </a:r>
            <a:r>
              <a:rPr lang="en-US" dirty="0"/>
              <a:t> bugs. If you are working on compilers, or developing real-world </a:t>
            </a:r>
            <a:r>
              <a:rPr lang="en-US" dirty="0" err="1"/>
              <a:t>applications,you</a:t>
            </a:r>
            <a:r>
              <a:rPr lang="en-US" dirty="0"/>
              <a:t> need to know them  </a:t>
            </a:r>
          </a:p>
        </p:txBody>
      </p:sp>
    </p:spTree>
    <p:extLst>
      <p:ext uri="{BB962C8B-B14F-4D97-AF65-F5344CB8AC3E}">
        <p14:creationId xmlns:p14="http://schemas.microsoft.com/office/powerpoint/2010/main" val="3795294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great reality is that you’ve got to know the Assembly </a:t>
            </a:r>
            <a:r>
              <a:rPr lang="en-US" dirty="0" err="1"/>
              <a:t>Leanguage</a:t>
            </a:r>
            <a:r>
              <a:rPr lang="en-US" dirty="0"/>
              <a:t> which contains only simple commands that map  one-to-one to the instructions implemented on the CPU. </a:t>
            </a:r>
          </a:p>
          <a:p>
            <a:endParaRPr lang="en-US" dirty="0"/>
          </a:p>
          <a:p>
            <a:r>
              <a:rPr lang="en-US" dirty="0"/>
              <a:t>The early days of programming in assembly are long gone, with the availability of high-level languages such as C, C++, Java and Python. </a:t>
            </a:r>
          </a:p>
          <a:p>
            <a:r>
              <a:rPr lang="en-US" dirty="0"/>
              <a:t>The programs that we write in these languages  are translated into assembly and into machine code by compilers, which are much better and patient than we are.</a:t>
            </a:r>
          </a:p>
          <a:p>
            <a:endParaRPr lang="en-US" dirty="0"/>
          </a:p>
          <a:p>
            <a:r>
              <a:rPr lang="en-US" dirty="0"/>
              <a:t>However, understanding how this translation is done, is important for you to understand the machine-level execution. </a:t>
            </a:r>
          </a:p>
          <a:p>
            <a:r>
              <a:rPr lang="en-US" dirty="0"/>
              <a:t>Knowing this translation process would allow you </a:t>
            </a:r>
          </a:p>
          <a:p>
            <a:pPr marL="247688" indent="-247688">
              <a:buAutoNum type="arabicParenR"/>
            </a:pPr>
            <a:r>
              <a:rPr lang="en-US" dirty="0"/>
              <a:t>To understand the behavior of your programs in the presence of bugs where your high-level language model breaks down.</a:t>
            </a:r>
          </a:p>
          <a:p>
            <a:pPr marL="247688" indent="-247688">
              <a:buAutoNum type="arabicParenR"/>
            </a:pPr>
            <a:r>
              <a:rPr lang="en-US" dirty="0"/>
              <a:t>Tune your program performance, understand optimizations that can and cannot be done by the compiler, and locate sources of program </a:t>
            </a:r>
            <a:r>
              <a:rPr lang="en-US" dirty="0" err="1"/>
              <a:t>inefficieiny</a:t>
            </a:r>
            <a:endParaRPr lang="en-US" dirty="0"/>
          </a:p>
          <a:p>
            <a:pPr marL="247688" indent="-247688">
              <a:buAutoNum type="arabicParenR"/>
            </a:pPr>
            <a:r>
              <a:rPr lang="en-US" dirty="0"/>
              <a:t>Implement system software, where the </a:t>
            </a:r>
          </a:p>
        </p:txBody>
      </p:sp>
    </p:spTree>
    <p:extLst>
      <p:ext uri="{BB962C8B-B14F-4D97-AF65-F5344CB8AC3E}">
        <p14:creationId xmlns:p14="http://schemas.microsoft.com/office/powerpoint/2010/main" val="3864103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reality number 3 says that Random Access Memory is merely an abstraction.</a:t>
            </a:r>
          </a:p>
          <a:p>
            <a:endParaRPr lang="en-US" dirty="0"/>
          </a:p>
        </p:txBody>
      </p:sp>
    </p:spTree>
    <p:extLst>
      <p:ext uri="{BB962C8B-B14F-4D97-AF65-F5344CB8AC3E}">
        <p14:creationId xmlns:p14="http://schemas.microsoft.com/office/powerpoint/2010/main" val="2086058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1330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bet many of you know how to drive. After all the fundamentals are pretty simple. You press the gas pedal to accelerate.</a:t>
            </a:r>
          </a:p>
          <a:p>
            <a:r>
              <a:rPr lang="en-US" dirty="0"/>
              <a:t>You press the break to slow down. The steering wheel changes the direction of the car. Then you need to how to switch gears. </a:t>
            </a:r>
          </a:p>
          <a:p>
            <a:r>
              <a:rPr lang="en-US" dirty="0"/>
              <a:t>In a car with a manual gearbox you may also need to use the clutch when you are switching gears. In a car with automatic gearbox, </a:t>
            </a:r>
          </a:p>
          <a:p>
            <a:r>
              <a:rPr lang="en-US" dirty="0"/>
              <a:t>You don’t’ even need that and only use the stick to switch between forward and rear direction. </a:t>
            </a:r>
          </a:p>
          <a:p>
            <a:endParaRPr lang="en-US" dirty="0"/>
          </a:p>
          <a:p>
            <a:r>
              <a:rPr lang="en-US" dirty="0"/>
              <a:t>Of course, there are the turn signals, wipers , etc. but those are the extra add-on that are not really essential to get going.</a:t>
            </a:r>
          </a:p>
          <a:p>
            <a:endParaRPr lang="en-US" dirty="0"/>
          </a:p>
          <a:p>
            <a:r>
              <a:rPr lang="en-US" dirty="0"/>
              <a:t>Once you know the basics of driving, nothing can hold you back. You can drive a car. </a:t>
            </a:r>
          </a:p>
          <a:p>
            <a:endParaRPr lang="en-US" dirty="0"/>
          </a:p>
          <a:p>
            <a:r>
              <a:rPr lang="en-US" dirty="0"/>
              <a:t>Once you know how to drive a car, You can drive ANY car! Because they all share the very same user interface.</a:t>
            </a:r>
          </a:p>
        </p:txBody>
      </p:sp>
    </p:spTree>
    <p:extLst>
      <p:ext uri="{BB962C8B-B14F-4D97-AF65-F5344CB8AC3E}">
        <p14:creationId xmlns:p14="http://schemas.microsoft.com/office/powerpoint/2010/main" val="118655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matter of fact there are billions of people who can drive.</a:t>
            </a:r>
          </a:p>
          <a:p>
            <a:r>
              <a:rPr lang="en-US" dirty="0"/>
              <a:t>It’s proof that EVERYBODY can drive a car.</a:t>
            </a:r>
          </a:p>
          <a:p>
            <a:r>
              <a:rPr lang="en-US" dirty="0"/>
              <a:t>There is nothing fancy about it. </a:t>
            </a:r>
          </a:p>
          <a:p>
            <a:r>
              <a:rPr lang="en-US" dirty="0"/>
              <a:t>Putting it on your resume is much like saying “I can walk!” nowadays.</a:t>
            </a:r>
          </a:p>
          <a:p>
            <a:r>
              <a:rPr lang="en-US" dirty="0"/>
              <a:t>It’s shame if you don’t but if you do, it doesn’t get you any extra points.</a:t>
            </a:r>
          </a:p>
          <a:p>
            <a:endParaRPr lang="en-US" dirty="0"/>
          </a:p>
          <a:p>
            <a:r>
              <a:rPr lang="en-US" dirty="0"/>
              <a:t>At this point, as someone who learnt driving quite late, let me advise you to learn driving in the summer. </a:t>
            </a:r>
          </a:p>
          <a:p>
            <a:r>
              <a:rPr lang="en-US" dirty="0"/>
              <a:t>It just takes few hours a week. The earlier you learn, the more time you have to master it.</a:t>
            </a:r>
          </a:p>
          <a:p>
            <a:r>
              <a:rPr lang="en-US" dirty="0"/>
              <a:t>Based on my confession, let me warn those, who already know to drive and smile at me while thinking, </a:t>
            </a:r>
          </a:p>
          <a:p>
            <a:r>
              <a:rPr lang="en-US" dirty="0"/>
              <a:t>what a </a:t>
            </a:r>
            <a:r>
              <a:rPr lang="en-US" dirty="0" err="1"/>
              <a:t>noobie</a:t>
            </a:r>
            <a:r>
              <a:rPr lang="en-US" dirty="0"/>
              <a:t> driver I may be. Cause I’m not. I have </a:t>
            </a:r>
            <a:r>
              <a:rPr lang="en-US" dirty="0" err="1"/>
              <a:t>drivens</a:t>
            </a:r>
            <a:r>
              <a:rPr lang="en-US" dirty="0"/>
              <a:t> 20-30 different cars have picked up hundreds of thousands </a:t>
            </a:r>
          </a:p>
          <a:p>
            <a:r>
              <a:rPr lang="en-US" dirty="0"/>
              <a:t>of kilometers under my belt, in as many cities and </a:t>
            </a:r>
            <a:r>
              <a:rPr lang="en-US" dirty="0" err="1"/>
              <a:t>coutries</a:t>
            </a:r>
            <a:r>
              <a:rPr lang="en-US" dirty="0"/>
              <a:t> that you </a:t>
            </a:r>
            <a:r>
              <a:rPr lang="en-US" dirty="0" err="1"/>
              <a:t>cannto</a:t>
            </a:r>
            <a:r>
              <a:rPr lang="en-US" dirty="0"/>
              <a:t> image.</a:t>
            </a:r>
          </a:p>
          <a:p>
            <a:endParaRPr lang="en-US" dirty="0"/>
          </a:p>
          <a:p>
            <a:r>
              <a:rPr lang="en-US" dirty="0"/>
              <a:t>I could have made my living as a truck driver, bus alas here I am teaching you! ;)   </a:t>
            </a:r>
          </a:p>
        </p:txBody>
      </p:sp>
    </p:spTree>
    <p:extLst>
      <p:ext uri="{BB962C8B-B14F-4D97-AF65-F5344CB8AC3E}">
        <p14:creationId xmlns:p14="http://schemas.microsoft.com/office/powerpoint/2010/main" val="47793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where were we?</a:t>
            </a:r>
          </a:p>
          <a:p>
            <a:endParaRPr lang="en-US" dirty="0"/>
          </a:p>
          <a:p>
            <a:r>
              <a:rPr lang="en-US" dirty="0"/>
              <a:t>I was talking about how everybody could drive. </a:t>
            </a:r>
          </a:p>
          <a:p>
            <a:r>
              <a:rPr lang="en-US" dirty="0"/>
              <a:t>Yet, I’ve put on this guy on the first slide. Who is he?</a:t>
            </a:r>
          </a:p>
          <a:p>
            <a:endParaRPr lang="en-US" dirty="0"/>
          </a:p>
          <a:p>
            <a:r>
              <a:rPr lang="en-US" dirty="0"/>
              <a:t>For those who are not interested in cars, this guy is Lewis Hamilton. He is one of the best drivers racing in Formula I.</a:t>
            </a:r>
          </a:p>
          <a:p>
            <a:r>
              <a:rPr lang="en-US" dirty="0"/>
              <a:t>He is a guy who may only put the sentence</a:t>
            </a:r>
          </a:p>
          <a:p>
            <a:r>
              <a:rPr lang="en-US" dirty="0"/>
              <a:t>“I can drive” in his resume, and would easily get a job paying more than you can image.</a:t>
            </a:r>
          </a:p>
          <a:p>
            <a:endParaRPr lang="en-US" dirty="0"/>
          </a:p>
          <a:p>
            <a:r>
              <a:rPr lang="en-US" dirty="0"/>
              <a:t>I bet  you can all drive the car he’s leaning onto, of course only if your parent’s have bought it for you!</a:t>
            </a:r>
          </a:p>
          <a:p>
            <a:r>
              <a:rPr lang="en-US" dirty="0"/>
              <a:t>But not like this guy. This guy doesn’t just drive. HE drives the hell out of a car. </a:t>
            </a:r>
          </a:p>
        </p:txBody>
      </p:sp>
    </p:spTree>
    <p:extLst>
      <p:ext uri="{BB962C8B-B14F-4D97-AF65-F5344CB8AC3E}">
        <p14:creationId xmlns:p14="http://schemas.microsoft.com/office/powerpoint/2010/main" val="422623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get in this car, you may realize that the steering wheel is a bit different. You can drive it like a regular car, but then </a:t>
            </a:r>
          </a:p>
          <a:p>
            <a:r>
              <a:rPr lang="en-US" dirty="0"/>
              <a:t>there are all those </a:t>
            </a:r>
            <a:r>
              <a:rPr lang="en-US" dirty="0" err="1"/>
              <a:t>colorfull</a:t>
            </a:r>
            <a:r>
              <a:rPr lang="en-US" dirty="0"/>
              <a:t> buttons on it. </a:t>
            </a:r>
          </a:p>
          <a:p>
            <a:r>
              <a:rPr lang="en-US" dirty="0"/>
              <a:t>I would bet that you would  mistake the steering wheel with game console if I hadn’t put the car in the background. </a:t>
            </a:r>
          </a:p>
          <a:p>
            <a:r>
              <a:rPr lang="en-US" dirty="0"/>
              <a:t>Sure they must be useful for something. </a:t>
            </a:r>
          </a:p>
          <a:p>
            <a:r>
              <a:rPr lang="en-US" dirty="0"/>
              <a:t>And you bet Hamilton is busy pressing those  buttons as he drives. </a:t>
            </a:r>
          </a:p>
          <a:p>
            <a:endParaRPr lang="en-US" dirty="0"/>
          </a:p>
          <a:p>
            <a:r>
              <a:rPr lang="en-US" dirty="0"/>
              <a:t>But what are they. What do they do?</a:t>
            </a:r>
          </a:p>
          <a:p>
            <a:r>
              <a:rPr lang="en-US" dirty="0"/>
              <a:t>Well, Hamilton knows what these buttons do, and when to push them so that he would make the most out of his car, accelerate fast, make turns without rolling, and break without slipping.</a:t>
            </a:r>
          </a:p>
          <a:p>
            <a:r>
              <a:rPr lang="en-US" dirty="0"/>
              <a:t>And, that’s what makes him special.</a:t>
            </a:r>
          </a:p>
          <a:p>
            <a:endParaRPr lang="en-US" dirty="0"/>
          </a:p>
          <a:p>
            <a:endParaRPr lang="en-US" dirty="0"/>
          </a:p>
        </p:txBody>
      </p:sp>
    </p:spTree>
    <p:extLst>
      <p:ext uri="{BB962C8B-B14F-4D97-AF65-F5344CB8AC3E}">
        <p14:creationId xmlns:p14="http://schemas.microsoft.com/office/powerpoint/2010/main" val="1563343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knobs control different parts of the car that he drives. And in order to be able to use them, Hamilton needs to know how the car works. </a:t>
            </a:r>
          </a:p>
          <a:p>
            <a:r>
              <a:rPr lang="en-US" dirty="0"/>
              <a:t>How the tires react under different weather conditions and speeds, how the aerodynamics affects the car, how the engine responds to pressing the gas pedal, </a:t>
            </a:r>
          </a:p>
          <a:p>
            <a:r>
              <a:rPr lang="en-US" dirty="0"/>
              <a:t>how switching gears would change the traction that his car has on a wet race track, etcetera. </a:t>
            </a:r>
          </a:p>
          <a:p>
            <a:endParaRPr lang="en-US" dirty="0"/>
          </a:p>
          <a:p>
            <a:r>
              <a:rPr lang="en-US" dirty="0"/>
              <a:t>Obviously Hamilton is no engineer. He is not the one designing the car’s engine, its tires etc. But he needs to understand how these subsystems work, and </a:t>
            </a:r>
          </a:p>
          <a:p>
            <a:r>
              <a:rPr lang="en-US" dirty="0"/>
              <a:t>interact with each other and the track. And those buttons allows him to set the parameters of these subsystems in order to get the maximum </a:t>
            </a:r>
          </a:p>
          <a:p>
            <a:r>
              <a:rPr lang="en-US" dirty="0"/>
              <a:t>performance from his car. </a:t>
            </a:r>
          </a:p>
          <a:p>
            <a:endParaRPr lang="en-US" dirty="0"/>
          </a:p>
          <a:p>
            <a:endParaRPr lang="en-US" dirty="0"/>
          </a:p>
          <a:p>
            <a:endParaRPr lang="en-US" dirty="0"/>
          </a:p>
        </p:txBody>
      </p:sp>
    </p:spTree>
    <p:extLst>
      <p:ext uri="{BB962C8B-B14F-4D97-AF65-F5344CB8AC3E}">
        <p14:creationId xmlns:p14="http://schemas.microsoft.com/office/powerpoint/2010/main" val="4114782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Guess what! The computer that you have been programming so far, also had all those colorful buttons. </a:t>
            </a:r>
          </a:p>
          <a:p>
            <a:r>
              <a:rPr lang="en-US" dirty="0"/>
              <a:t>Yet you did not see them. You were blind all the way, and I’m going to open up your eyes. </a:t>
            </a:r>
          </a:p>
          <a:p>
            <a:r>
              <a:rPr lang="en-US" dirty="0"/>
              <a:t>You have been driving it like a regular car, to get from point A to point B, without knowing how to make the most our of your it.</a:t>
            </a:r>
          </a:p>
          <a:p>
            <a:endParaRPr lang="en-US" dirty="0"/>
          </a:p>
          <a:p>
            <a:r>
              <a:rPr lang="en-US" dirty="0"/>
              <a:t>In this course we will cover how a computer works, how its subsystems, such as the CPU is designed from a bunch of logic gates, how the memory consists of a hierarchy of different technologies, how your programs get translated into machine code, and etc. </a:t>
            </a:r>
          </a:p>
          <a:p>
            <a:endParaRPr lang="en-US" dirty="0"/>
          </a:p>
        </p:txBody>
      </p:sp>
    </p:spTree>
    <p:extLst>
      <p:ext uri="{BB962C8B-B14F-4D97-AF65-F5344CB8AC3E}">
        <p14:creationId xmlns:p14="http://schemas.microsoft.com/office/powerpoint/2010/main" val="358868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short, this course will transition you from a noob programmer into a pro programmer in just 16 weeks.</a:t>
            </a:r>
          </a:p>
          <a:p>
            <a:endParaRPr lang="en-US" dirty="0"/>
          </a:p>
          <a:p>
            <a:r>
              <a:rPr lang="en-US" dirty="0"/>
              <a:t>After which you will have the power to make the hell out of your computer, when you need to. </a:t>
            </a:r>
          </a:p>
          <a:p>
            <a:r>
              <a:rPr lang="en-US" dirty="0"/>
              <a:t>Of course, when others dare to tell you that “everybody knows programming”, you will put a Hamilton smile and </a:t>
            </a:r>
          </a:p>
          <a:p>
            <a:r>
              <a:rPr lang="en-US" dirty="0"/>
              <a:t>respond “But I know how to program!”, and walk away.</a:t>
            </a:r>
          </a:p>
          <a:p>
            <a:endParaRPr lang="en-US" dirty="0"/>
          </a:p>
          <a:p>
            <a:r>
              <a:rPr lang="en-US" dirty="0"/>
              <a:t>Please signup to my channel and don’t forget to turn on the notifications!</a:t>
            </a:r>
          </a:p>
        </p:txBody>
      </p:sp>
    </p:spTree>
    <p:extLst>
      <p:ext uri="{BB962C8B-B14F-4D97-AF65-F5344CB8AC3E}">
        <p14:creationId xmlns:p14="http://schemas.microsoft.com/office/powerpoint/2010/main" val="4047877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now that we get you excited, let’s get started </a:t>
            </a:r>
          </a:p>
          <a:p>
            <a:endParaRPr lang="en-US" dirty="0"/>
          </a:p>
          <a:p>
            <a:r>
              <a:rPr lang="en-US" dirty="0"/>
              <a:t>We will first discuss the course theme, and the five realities of computers. </a:t>
            </a:r>
          </a:p>
          <a:p>
            <a:r>
              <a:rPr lang="en-US" dirty="0"/>
              <a:t>Then we will talk about how the course fits in the CENG curriculum, and discuss the specifics of the course.</a:t>
            </a:r>
          </a:p>
          <a:p>
            <a:endParaRPr lang="en-US" dirty="0"/>
          </a:p>
          <a:p>
            <a:r>
              <a:rPr lang="en-US" dirty="0"/>
              <a:t>Finally we will discuss academic integrity, which we assume no background knowledge, and will set the rules from the ground up.</a:t>
            </a:r>
          </a:p>
        </p:txBody>
      </p:sp>
    </p:spTree>
    <p:extLst>
      <p:ext uri="{BB962C8B-B14F-4D97-AF65-F5344CB8AC3E}">
        <p14:creationId xmlns:p14="http://schemas.microsoft.com/office/powerpoint/2010/main" val="417569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8538"/>
            <a:ext cx="19431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8538"/>
            <a:ext cx="56769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50800"/>
            <a:ext cx="2081212" cy="607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7188" y="50800"/>
            <a:ext cx="6096000" cy="607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0575"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98538"/>
            <a:ext cx="7772400" cy="2887662"/>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1026" name="Rectangle 2"/>
          <p:cNvSpPr>
            <a:spLocks noGrp="1" noChangeArrowheads="1"/>
          </p:cNvSpPr>
          <p:nvPr>
            <p:ph type="body" idx="1"/>
          </p:nvPr>
        </p:nvSpPr>
        <p:spPr bwMode="auto">
          <a:xfrm>
            <a:off x="685800" y="3886200"/>
            <a:ext cx="7677150" cy="29718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4" name="Rectangle 3"/>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sz="1000" dirty="0"/>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algn="l" rtl="0" fontAlgn="base">
        <a:spcBef>
          <a:spcPts val="500"/>
        </a:spcBef>
        <a:spcAft>
          <a:spcPct val="0"/>
        </a:spcAft>
        <a:defRPr sz="2000">
          <a:solidFill>
            <a:schemeClr val="tx1"/>
          </a:solidFill>
          <a:latin typeface="+mn-lt"/>
          <a:ea typeface="+mn-ea"/>
          <a:cs typeface="+mn-cs"/>
          <a:sym typeface="Calibri" charset="0"/>
        </a:defRPr>
      </a:lvl1pPr>
      <a:lvl2pPr marL="419100" algn="ctr" rtl="0" fontAlgn="base">
        <a:spcBef>
          <a:spcPts val="500"/>
        </a:spcBef>
        <a:spcAft>
          <a:spcPct val="0"/>
        </a:spcAft>
        <a:defRPr sz="2000">
          <a:solidFill>
            <a:schemeClr val="tx1"/>
          </a:solidFill>
          <a:latin typeface="+mn-lt"/>
          <a:ea typeface="+mn-ea"/>
          <a:cs typeface="+mn-cs"/>
          <a:sym typeface="Calibri" charset="0"/>
        </a:defRPr>
      </a:lvl2pPr>
      <a:lvl3pPr marL="876300" algn="ctr" rtl="0" fontAlgn="base">
        <a:spcBef>
          <a:spcPts val="500"/>
        </a:spcBef>
        <a:spcAft>
          <a:spcPct val="0"/>
        </a:spcAft>
        <a:defRPr sz="2000">
          <a:solidFill>
            <a:schemeClr val="tx1"/>
          </a:solidFill>
          <a:latin typeface="+mn-lt"/>
          <a:ea typeface="+mn-ea"/>
          <a:cs typeface="+mn-cs"/>
          <a:sym typeface="Calibri" charset="0"/>
        </a:defRPr>
      </a:lvl3pPr>
      <a:lvl4pPr marL="1333500" algn="ctr" rtl="0" fontAlgn="base">
        <a:spcBef>
          <a:spcPts val="500"/>
        </a:spcBef>
        <a:spcAft>
          <a:spcPct val="0"/>
        </a:spcAft>
        <a:defRPr sz="2000">
          <a:solidFill>
            <a:schemeClr val="tx1"/>
          </a:solidFill>
          <a:latin typeface="+mn-lt"/>
          <a:ea typeface="+mn-ea"/>
          <a:cs typeface="+mn-cs"/>
          <a:sym typeface="Calibri" charset="0"/>
        </a:defRPr>
      </a:lvl4pPr>
      <a:lvl5pPr marL="1790700" algn="ctr" rtl="0" fontAlgn="base">
        <a:spcBef>
          <a:spcPts val="500"/>
        </a:spcBef>
        <a:spcAft>
          <a:spcPct val="0"/>
        </a:spcAft>
        <a:defRPr sz="2000">
          <a:solidFill>
            <a:schemeClr val="tx1"/>
          </a:solidFill>
          <a:latin typeface="+mn-lt"/>
          <a:ea typeface="+mn-ea"/>
          <a:cs typeface="+mn-cs"/>
          <a:sym typeface="Calibri"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Bold"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5" name="Rectangle 4"/>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sz="1000" dirty="0"/>
          </a:p>
        </p:txBody>
      </p:sp>
      <p:sp>
        <p:nvSpPr>
          <p:cNvPr id="6" name="TextBox 5"/>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57188" y="50800"/>
            <a:ext cx="7591425" cy="15494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3" name="Rectangle 2"/>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sz="1000" dirty="0"/>
          </a:p>
        </p:txBody>
      </p:sp>
      <p:sp>
        <p:nvSpPr>
          <p:cNvPr id="4" name="TextBox 3"/>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342900" indent="-3429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742950" indent="-2857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1143000" indent="-2286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600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20574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25146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9718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3429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886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csapp.cs.cm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Value_(computer_science)" TargetMode="External"/><Relationship Id="rId2" Type="http://schemas.openxmlformats.org/officeDocument/2006/relationships/hyperlink" Target="https://en.wikipedia.org/wiki/Keyword_(computer_programming)" TargetMode="External"/><Relationship Id="rId1" Type="http://schemas.openxmlformats.org/officeDocument/2006/relationships/slideLayout" Target="../slideLayouts/slideLayout13.xml"/><Relationship Id="rId4" Type="http://schemas.openxmlformats.org/officeDocument/2006/relationships/hyperlink" Target="https://en.wikipedia.org/wiki/Optimizing_compil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s://odtuclass2021f.metu.edu.tr/course/view.php?id=3485" TargetMode="External"/><Relationship Id="rId2" Type="http://schemas.openxmlformats.org/officeDocument/2006/relationships/hyperlink" Target="https://kovan.ceng.metu.edu.tr/~erol/Courses/CENG331/" TargetMode="Externa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hyperlink" Target="https://calendar.google.com/calendar/u/0?cid=MXBzZTRtamo5ZmJiZnV0aGZycDdnbDZrc3NAZ3JvdXAuY2FsZW5kYXIuZ29vZ2xlLmNvbQ"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wis Hamilton, Mercedes-AMG One&amp;#39;ın direksiyonuna geçti">
            <a:extLst>
              <a:ext uri="{FF2B5EF4-FFF2-40B4-BE49-F238E27FC236}">
                <a16:creationId xmlns:a16="http://schemas.microsoft.com/office/drawing/2014/main" id="{308B3288-4F79-744A-8319-594C7419FC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9" r="17522"/>
          <a:stretch/>
        </p:blipFill>
        <p:spPr bwMode="auto">
          <a:xfrm>
            <a:off x="0" y="245165"/>
            <a:ext cx="9156700" cy="6400800"/>
          </a:xfrm>
          <a:prstGeom prst="rect">
            <a:avLst/>
          </a:prstGeom>
          <a:noFill/>
          <a:extLst>
            <a:ext uri="{909E8E84-426E-40DD-AFC4-6F175D3DCCD1}">
              <a14:hiddenFill xmlns:a14="http://schemas.microsoft.com/office/drawing/2010/main">
                <a:solidFill>
                  <a:srgbClr val="FFFFFF"/>
                </a:solidFill>
              </a14:hiddenFill>
            </a:ext>
          </a:extLst>
        </p:spPr>
      </p:pic>
      <p:sp>
        <p:nvSpPr>
          <p:cNvPr id="409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itle 1"/>
          <p:cNvSpPr txBox="1">
            <a:spLocks/>
          </p:cNvSpPr>
          <p:nvPr/>
        </p:nvSpPr>
        <p:spPr bwMode="auto">
          <a:xfrm>
            <a:off x="646922" y="990600"/>
            <a:ext cx="7772400" cy="1720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bg1"/>
                </a:solidFill>
                <a:effectLst/>
                <a:uLnTx/>
                <a:uFillTx/>
                <a:latin typeface="Calibri" pitchFamily="34" charset="0"/>
                <a:ea typeface="+mj-ea"/>
                <a:cs typeface="+mj-cs"/>
              </a:rPr>
              <a:t>Course Overview</a:t>
            </a:r>
            <a:br>
              <a:rPr kumimoji="0" lang="en-US" sz="3600" b="1" i="0" u="none" strike="noStrike" kern="0" cap="none" spc="0" normalizeH="0" baseline="0" noProof="0" dirty="0">
                <a:ln>
                  <a:noFill/>
                </a:ln>
                <a:solidFill>
                  <a:schemeClr val="bg1"/>
                </a:solidFill>
                <a:effectLst/>
                <a:uLnTx/>
                <a:uFillTx/>
                <a:latin typeface="Calibri" pitchFamily="34" charset="0"/>
                <a:ea typeface="+mj-ea"/>
                <a:cs typeface="+mj-cs"/>
              </a:rPr>
            </a:br>
            <a:br>
              <a:rPr kumimoji="0" lang="en-US" sz="3600" b="1" i="0" u="none" strike="noStrike" kern="0" cap="none" spc="0" normalizeH="0" baseline="0" noProof="0" dirty="0">
                <a:ln>
                  <a:noFill/>
                </a:ln>
                <a:solidFill>
                  <a:schemeClr val="bg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bg1"/>
                </a:solidFill>
                <a:effectLst/>
                <a:uLnTx/>
                <a:uFillTx/>
                <a:latin typeface="Calibri" pitchFamily="34" charset="0"/>
                <a:ea typeface="+mj-ea"/>
                <a:cs typeface="+mj-cs"/>
              </a:rPr>
              <a:t>CENG331  -</a:t>
            </a:r>
            <a:r>
              <a:rPr kumimoji="0" lang="en-US" sz="2000" b="0" i="0" u="none" strike="noStrike" kern="0" cap="none" spc="0" normalizeH="0" noProof="0" dirty="0">
                <a:ln>
                  <a:noFill/>
                </a:ln>
                <a:solidFill>
                  <a:schemeClr val="bg1"/>
                </a:solidFill>
                <a:effectLst/>
                <a:uLnTx/>
                <a:uFillTx/>
                <a:latin typeface="Calibri" pitchFamily="34" charset="0"/>
                <a:ea typeface="+mj-ea"/>
                <a:cs typeface="+mj-cs"/>
              </a:rPr>
              <a:t> Computer Organization </a:t>
            </a:r>
            <a:endParaRPr kumimoji="0" lang="en-US" sz="2000" b="0" i="0" u="none" strike="noStrike" kern="0" cap="none" spc="0" normalizeH="0" baseline="0" noProof="0" dirty="0">
              <a:ln>
                <a:noFill/>
              </a:ln>
              <a:solidFill>
                <a:schemeClr val="bg1"/>
              </a:solidFill>
              <a:effectLst/>
              <a:uLnTx/>
              <a:uFillTx/>
              <a:latin typeface="Calibri"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chemeClr val="bg1"/>
              </a:solidFill>
              <a:effectLst/>
              <a:uLnTx/>
              <a:uFillTx/>
              <a:latin typeface="Calibri" pitchFamily="34" charset="0"/>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Calibri" pitchFamily="34" charset="0"/>
                <a:ea typeface="+mj-ea"/>
                <a:cs typeface="+mj-cs"/>
              </a:rPr>
              <a:t>1</a:t>
            </a:r>
            <a:r>
              <a:rPr kumimoji="0" lang="en-US" sz="2000" b="0" i="0" u="none" strike="noStrike" kern="0" cap="none" spc="0" normalizeH="0" baseline="30000" noProof="0" dirty="0">
                <a:ln>
                  <a:noFill/>
                </a:ln>
                <a:solidFill>
                  <a:schemeClr val="bg1"/>
                </a:solidFill>
                <a:effectLst/>
                <a:uLnTx/>
                <a:uFillTx/>
                <a:latin typeface="Calibri" pitchFamily="34" charset="0"/>
                <a:ea typeface="+mj-ea"/>
                <a:cs typeface="+mj-cs"/>
              </a:rPr>
              <a:t>st</a:t>
            </a:r>
            <a:r>
              <a:rPr kumimoji="0" lang="en-US" sz="2000" b="0" i="0" u="none" strike="noStrike" kern="0" cap="none" spc="0" normalizeH="0" baseline="0" noProof="0" dirty="0">
                <a:ln>
                  <a:noFill/>
                </a:ln>
                <a:solidFill>
                  <a:schemeClr val="bg1"/>
                </a:solidFill>
                <a:effectLst/>
                <a:uLnTx/>
                <a:uFillTx/>
                <a:latin typeface="Calibri" pitchFamily="34" charset="0"/>
                <a:ea typeface="+mj-ea"/>
                <a:cs typeface="+mj-cs"/>
              </a:rPr>
              <a:t> Lecture</a:t>
            </a:r>
          </a:p>
        </p:txBody>
      </p:sp>
      <p:sp>
        <p:nvSpPr>
          <p:cNvPr id="10" name="Subtitle 2"/>
          <p:cNvSpPr txBox="1">
            <a:spLocks/>
          </p:cNvSpPr>
          <p:nvPr/>
        </p:nvSpPr>
        <p:spPr bwMode="auto">
          <a:xfrm>
            <a:off x="671804" y="4191000"/>
            <a:ext cx="7678738"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1" i="0" u="none" strike="noStrike" kern="0" cap="none" spc="0" normalizeH="0" baseline="0" noProof="0" dirty="0">
                <a:ln>
                  <a:noFill/>
                </a:ln>
                <a:solidFill>
                  <a:schemeClr val="bg1"/>
                </a:solidFill>
                <a:effectLst/>
                <a:uLnTx/>
                <a:uFillTx/>
                <a:latin typeface="Calibri" pitchFamily="34" charset="0"/>
                <a:ea typeface="+mn-ea"/>
                <a:cs typeface="+mn-cs"/>
              </a:rPr>
              <a:t>Instructor:</a:t>
            </a:r>
            <a:r>
              <a:rPr kumimoji="0" lang="en-US" sz="2000" b="0" i="0" u="none" strike="noStrike" kern="0" cap="none" spc="0" normalizeH="0" baseline="0" noProof="0" dirty="0">
                <a:ln>
                  <a:noFill/>
                </a:ln>
                <a:solidFill>
                  <a:schemeClr val="bg1"/>
                </a:solidFill>
                <a:effectLst/>
                <a:uLnTx/>
                <a:uFillTx/>
                <a:latin typeface="Calibri" pitchFamily="34" charset="0"/>
                <a:ea typeface="+mn-ea"/>
                <a:cs typeface="+mn-cs"/>
              </a:rPr>
              <a:t> </a:t>
            </a:r>
          </a:p>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0" i="0" u="none" strike="noStrike" kern="0" cap="none" spc="0" normalizeH="0" baseline="0" noProof="0" dirty="0">
                <a:ln>
                  <a:noFill/>
                </a:ln>
                <a:solidFill>
                  <a:schemeClr val="bg1"/>
                </a:solidFill>
                <a:effectLst/>
                <a:uLnTx/>
                <a:uFillTx/>
                <a:latin typeface="Calibri" pitchFamily="34" charset="0"/>
                <a:ea typeface="+mn-ea"/>
                <a:cs typeface="+mn-cs"/>
              </a:rPr>
              <a:t>Erol Sahin 		(Section</a:t>
            </a:r>
            <a:r>
              <a:rPr kumimoji="0" lang="en-US" sz="2000" b="0" i="0" u="none" strike="noStrike" kern="0" cap="none" spc="0" normalizeH="0" noProof="0" dirty="0">
                <a:ln>
                  <a:noFill/>
                </a:ln>
                <a:solidFill>
                  <a:schemeClr val="bg1"/>
                </a:solidFill>
                <a:effectLst/>
                <a:uLnTx/>
                <a:uFillTx/>
                <a:latin typeface="Calibri" pitchFamily="34" charset="0"/>
                <a:ea typeface="+mn-ea"/>
                <a:cs typeface="+mn-cs"/>
              </a:rPr>
              <a:t> 2) </a:t>
            </a:r>
            <a:endParaRPr kumimoji="0" lang="en-US" sz="2000" b="0" i="0" u="none" strike="noStrike" kern="0" cap="none" spc="0" normalizeH="0" baseline="0" noProof="0" dirty="0">
              <a:ln>
                <a:noFill/>
              </a:ln>
              <a:solidFill>
                <a:schemeClr val="bg1"/>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endParaRPr lang="en-US" sz="2000" kern="0" dirty="0">
              <a:solidFill>
                <a:schemeClr val="bg1"/>
              </a:solidFill>
              <a:latin typeface="Calibri" pitchFamily="34" charset="0"/>
              <a:ea typeface="+mn-ea"/>
              <a:cs typeface="+mn-cs"/>
            </a:endParaRPr>
          </a:p>
          <a:p>
            <a:pPr lvl="0" algn="l">
              <a:spcBef>
                <a:spcPct val="20000"/>
              </a:spcBef>
              <a:buClr>
                <a:srgbClr val="990000"/>
              </a:buClr>
              <a:buSzPct val="60000"/>
              <a:defRPr/>
            </a:pPr>
            <a:endParaRPr lang="en-US" sz="2000" kern="0" dirty="0">
              <a:solidFill>
                <a:schemeClr val="bg1"/>
              </a:solidFill>
              <a:latin typeface="Calibri" pitchFamily="34" charset="0"/>
              <a:ea typeface="+mn-ea"/>
              <a:cs typeface="+mn-cs"/>
            </a:endParaRPr>
          </a:p>
          <a:p>
            <a:pPr lvl="0" algn="l">
              <a:spcBef>
                <a:spcPct val="20000"/>
              </a:spcBef>
              <a:buClr>
                <a:srgbClr val="990000"/>
              </a:buClr>
              <a:buSzPct val="60000"/>
              <a:defRPr/>
            </a:pPr>
            <a:r>
              <a:rPr lang="en-US" sz="1600" kern="0" dirty="0">
                <a:solidFill>
                  <a:schemeClr val="bg1"/>
                </a:solidFill>
                <a:latin typeface="Calibri" pitchFamily="34" charset="0"/>
                <a:ea typeface="+mn-ea"/>
                <a:cs typeface="+mn-cs"/>
              </a:rPr>
              <a:t>A</a:t>
            </a:r>
            <a:r>
              <a:rPr kumimoji="0" lang="en-US" sz="1600" b="0" i="0" u="none" strike="noStrike" kern="0" cap="none" spc="0" normalizeH="0" noProof="0" dirty="0" err="1">
                <a:ln>
                  <a:noFill/>
                </a:ln>
                <a:solidFill>
                  <a:schemeClr val="bg1"/>
                </a:solidFill>
                <a:effectLst/>
                <a:uLnTx/>
                <a:uFillTx/>
                <a:latin typeface="Calibri" pitchFamily="34" charset="0"/>
                <a:ea typeface="+mn-ea"/>
                <a:cs typeface="+mn-cs"/>
              </a:rPr>
              <a:t>dapted</a:t>
            </a:r>
            <a:r>
              <a:rPr kumimoji="0" lang="en-US" sz="1600" b="0" i="0" u="none" strike="noStrike" kern="0" cap="none" spc="0" normalizeH="0" noProof="0" dirty="0">
                <a:ln>
                  <a:noFill/>
                </a:ln>
                <a:solidFill>
                  <a:schemeClr val="bg1"/>
                </a:solidFill>
                <a:effectLst/>
                <a:uLnTx/>
                <a:uFillTx/>
                <a:latin typeface="Calibri" pitchFamily="34" charset="0"/>
                <a:ea typeface="+mn-ea"/>
                <a:cs typeface="+mn-cs"/>
              </a:rPr>
              <a:t> from slides of </a:t>
            </a:r>
            <a:r>
              <a:rPr lang="en-US" sz="1600" kern="0" dirty="0">
                <a:solidFill>
                  <a:schemeClr val="bg1"/>
                </a:solidFill>
                <a:latin typeface="Calibri" pitchFamily="34" charset="0"/>
                <a:ea typeface="+mn-ea"/>
                <a:cs typeface="+mn-cs"/>
              </a:rPr>
              <a:t>the textbook: </a:t>
            </a:r>
            <a:r>
              <a:rPr lang="en-US" sz="1600" kern="0" dirty="0">
                <a:solidFill>
                  <a:schemeClr val="bg1"/>
                </a:solidFill>
                <a:latin typeface="Calibri" pitchFamily="34" charset="0"/>
                <a:ea typeface="+mn-ea"/>
                <a:cs typeface="+mn-cs"/>
                <a:hlinkClick r:id="rId4">
                  <a:extLst>
                    <a:ext uri="{A12FA001-AC4F-418D-AE19-62706E023703}">
                      <ahyp:hlinkClr xmlns:ahyp="http://schemas.microsoft.com/office/drawing/2018/hyperlinkcolor" val="tx"/>
                    </a:ext>
                  </a:extLst>
                </a:hlinkClick>
              </a:rPr>
              <a:t>http://csapp.cs.cmu.edu/</a:t>
            </a:r>
            <a:r>
              <a:rPr lang="en-US" sz="1600" kern="0" dirty="0">
                <a:solidFill>
                  <a:schemeClr val="bg1"/>
                </a:solidFill>
                <a:latin typeface="Calibri" pitchFamily="34" charset="0"/>
                <a:ea typeface="+mn-ea"/>
                <a:cs typeface="+mn-cs"/>
              </a:rPr>
              <a:t>  </a:t>
            </a:r>
            <a:endParaRPr kumimoji="0" lang="en-US" sz="1600" b="0" i="0" u="none" strike="noStrike" kern="0" cap="none" spc="0" normalizeH="0" baseline="0" noProof="0" dirty="0">
              <a:ln>
                <a:noFill/>
              </a:ln>
              <a:solidFill>
                <a:schemeClr val="bg1"/>
              </a:solidFill>
              <a:effectLst/>
              <a:uLnTx/>
              <a:uFillTx/>
              <a:latin typeface="Calibri" pitchFamily="34" charset="0"/>
              <a:ea typeface="+mn-ea"/>
              <a:cs typeface="+mn-cs"/>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6147" name="Rectangle 3"/>
          <p:cNvSpPr>
            <a:spLocks noGrp="1" noChangeArrowheads="1"/>
          </p:cNvSpPr>
          <p:nvPr>
            <p:ph type="title"/>
          </p:nvPr>
        </p:nvSpPr>
        <p:spPr>
          <a:xfrm>
            <a:off x="370740" y="736600"/>
            <a:ext cx="8620859" cy="1092200"/>
          </a:xfrm>
        </p:spPr>
        <p:txBody>
          <a:bodyPr/>
          <a:lstStyle/>
          <a:p>
            <a:r>
              <a:rPr lang="en-US" b="1" dirty="0"/>
              <a:t>Course Theme:</a:t>
            </a:r>
            <a:br>
              <a:rPr lang="en-US" b="1" dirty="0"/>
            </a:br>
            <a:r>
              <a:rPr lang="en-US" b="1" dirty="0"/>
              <a:t>Abstraction Is Good But Don’t Forget Reality</a:t>
            </a:r>
          </a:p>
        </p:txBody>
      </p:sp>
      <p:pic>
        <p:nvPicPr>
          <p:cNvPr id="2050" name="Picture 2" descr="With Lock Research, Another Battle Brews in the War Over Security Holes |  WIRED">
            <a:extLst>
              <a:ext uri="{FF2B5EF4-FFF2-40B4-BE49-F238E27FC236}">
                <a16:creationId xmlns:a16="http://schemas.microsoft.com/office/drawing/2014/main" id="{8CA0309D-5F06-470B-987C-F39950A41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069" y="2915088"/>
            <a:ext cx="4275083" cy="32063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500+ Driving Pictures [HD] | Download Free Images on Unsplash">
            <a:extLst>
              <a:ext uri="{FF2B5EF4-FFF2-40B4-BE49-F238E27FC236}">
                <a16:creationId xmlns:a16="http://schemas.microsoft.com/office/drawing/2014/main" id="{70CAE4F6-1EAC-422E-AABD-5DDF9FD5B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40" y="2209800"/>
            <a:ext cx="4114800" cy="2744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783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6147" name="Rectangle 3"/>
          <p:cNvSpPr>
            <a:spLocks noGrp="1" noChangeArrowheads="1"/>
          </p:cNvSpPr>
          <p:nvPr>
            <p:ph type="title"/>
          </p:nvPr>
        </p:nvSpPr>
        <p:spPr>
          <a:xfrm>
            <a:off x="381000" y="254000"/>
            <a:ext cx="8534400" cy="1092200"/>
          </a:xfrm>
        </p:spPr>
        <p:txBody>
          <a:bodyPr/>
          <a:lstStyle/>
          <a:p>
            <a:r>
              <a:rPr lang="en-US" b="1" dirty="0"/>
              <a:t>Lock/key abstraction/hacking</a:t>
            </a:r>
          </a:p>
        </p:txBody>
      </p:sp>
      <p:pic>
        <p:nvPicPr>
          <p:cNvPr id="1026" name="Picture 2" descr="How To Works A Lock GIFs - Get the best GIF on GIPHY">
            <a:extLst>
              <a:ext uri="{FF2B5EF4-FFF2-40B4-BE49-F238E27FC236}">
                <a16:creationId xmlns:a16="http://schemas.microsoft.com/office/drawing/2014/main" id="{7755CEA3-AB05-4603-A1CC-3F70EC88315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46200"/>
            <a:ext cx="38100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Do Locks Work? » Science ABC">
            <a:extLst>
              <a:ext uri="{FF2B5EF4-FFF2-40B4-BE49-F238E27FC236}">
                <a16:creationId xmlns:a16="http://schemas.microsoft.com/office/drawing/2014/main" id="{38579884-CA94-40EA-B2F4-9B42A2DEAA6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581400"/>
            <a:ext cx="66675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6147" name="Rectangle 3"/>
          <p:cNvSpPr>
            <a:spLocks noGrp="1" noChangeArrowheads="1"/>
          </p:cNvSpPr>
          <p:nvPr>
            <p:ph type="title"/>
          </p:nvPr>
        </p:nvSpPr>
        <p:spPr>
          <a:xfrm>
            <a:off x="381000" y="254000"/>
            <a:ext cx="8534400" cy="1092200"/>
          </a:xfrm>
        </p:spPr>
        <p:txBody>
          <a:bodyPr/>
          <a:lstStyle/>
          <a:p>
            <a:r>
              <a:rPr lang="en-US" b="1" dirty="0"/>
              <a:t>Abstraction Is Good But Don’t Forget Reality</a:t>
            </a:r>
          </a:p>
        </p:txBody>
      </p:sp>
      <p:sp>
        <p:nvSpPr>
          <p:cNvPr id="6148" name="Rectangle 4"/>
          <p:cNvSpPr>
            <a:spLocks noGrp="1" noChangeArrowheads="1"/>
          </p:cNvSpPr>
          <p:nvPr>
            <p:ph type="body" idx="1"/>
          </p:nvPr>
        </p:nvSpPr>
        <p:spPr/>
        <p:txBody>
          <a:bodyPr/>
          <a:lstStyle/>
          <a:p>
            <a:r>
              <a:rPr lang="en-US" b="1" dirty="0"/>
              <a:t>Most CENG courses emphasize abstraction</a:t>
            </a:r>
          </a:p>
          <a:p>
            <a:pPr lvl="1"/>
            <a:r>
              <a:rPr lang="en-US" dirty="0"/>
              <a:t>Abstract data types</a:t>
            </a:r>
          </a:p>
          <a:p>
            <a:pPr lvl="1"/>
            <a:r>
              <a:rPr lang="en-US" dirty="0"/>
              <a:t>Asymptotic analysis</a:t>
            </a:r>
          </a:p>
          <a:p>
            <a:r>
              <a:rPr lang="en-US" b="1" dirty="0"/>
              <a:t>These abstractions have limits</a:t>
            </a:r>
          </a:p>
          <a:p>
            <a:pPr lvl="1"/>
            <a:r>
              <a:rPr lang="en-US" dirty="0"/>
              <a:t>Especially in the presence of bugs</a:t>
            </a:r>
          </a:p>
          <a:p>
            <a:pPr lvl="1"/>
            <a:r>
              <a:rPr lang="en-US" dirty="0"/>
              <a:t>Need to understand details of underlying implementations</a:t>
            </a:r>
          </a:p>
          <a:p>
            <a:endParaRPr lang="en-US" dirty="0"/>
          </a:p>
        </p:txBody>
      </p:sp>
    </p:spTree>
    <p:extLst>
      <p:ext uri="{BB962C8B-B14F-4D97-AF65-F5344CB8AC3E}">
        <p14:creationId xmlns:p14="http://schemas.microsoft.com/office/powerpoint/2010/main" val="15938854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6147" name="Rectangle 3"/>
          <p:cNvSpPr>
            <a:spLocks noGrp="1" noChangeArrowheads="1"/>
          </p:cNvSpPr>
          <p:nvPr>
            <p:ph type="title"/>
          </p:nvPr>
        </p:nvSpPr>
        <p:spPr>
          <a:xfrm>
            <a:off x="381000" y="254000"/>
            <a:ext cx="8534400" cy="1092200"/>
          </a:xfrm>
        </p:spPr>
        <p:txBody>
          <a:bodyPr/>
          <a:lstStyle/>
          <a:p>
            <a:r>
              <a:rPr lang="en-US" b="1" dirty="0"/>
              <a:t>Computer Systems: A Programmer’s Perspective (CS:APP)</a:t>
            </a:r>
          </a:p>
        </p:txBody>
      </p:sp>
      <p:sp>
        <p:nvSpPr>
          <p:cNvPr id="6148" name="Rectangle 4"/>
          <p:cNvSpPr>
            <a:spLocks noGrp="1" noChangeArrowheads="1"/>
          </p:cNvSpPr>
          <p:nvPr>
            <p:ph type="body" idx="1"/>
          </p:nvPr>
        </p:nvSpPr>
        <p:spPr/>
        <p:txBody>
          <a:bodyPr/>
          <a:lstStyle/>
          <a:p>
            <a:r>
              <a:rPr lang="en-US" b="1" dirty="0"/>
              <a:t>Also known as Computer Architecture</a:t>
            </a:r>
          </a:p>
          <a:p>
            <a:pPr lvl="1"/>
            <a:r>
              <a:rPr lang="en-US" dirty="0"/>
              <a:t>Cover topics about how one can build a computer from scratch</a:t>
            </a:r>
          </a:p>
          <a:p>
            <a:pPr lvl="1"/>
            <a:r>
              <a:rPr lang="en-US" dirty="0"/>
              <a:t>Older/alternative coverage was a continuation of CENG232 </a:t>
            </a:r>
          </a:p>
          <a:p>
            <a:pPr lvl="1"/>
            <a:r>
              <a:rPr lang="en-US" dirty="0"/>
              <a:t>Designing circuits for CPU, cache, memory etc. </a:t>
            </a:r>
          </a:p>
          <a:p>
            <a:pPr lvl="1"/>
            <a:endParaRPr lang="en-US" dirty="0"/>
          </a:p>
          <a:p>
            <a:r>
              <a:rPr lang="en-US" b="1" dirty="0"/>
              <a:t>CS:APP: Useful outcomes from taking CENG331 </a:t>
            </a:r>
          </a:p>
          <a:p>
            <a:pPr lvl="1"/>
            <a:r>
              <a:rPr lang="en-US" dirty="0"/>
              <a:t>Become more effective programmers</a:t>
            </a:r>
          </a:p>
          <a:p>
            <a:pPr lvl="2"/>
            <a:r>
              <a:rPr lang="en-US" dirty="0"/>
              <a:t>Able to find and eliminate bugs efficiently</a:t>
            </a:r>
          </a:p>
          <a:p>
            <a:pPr lvl="2"/>
            <a:r>
              <a:rPr lang="en-US" dirty="0"/>
              <a:t>Able to understand and tune for program performance</a:t>
            </a:r>
          </a:p>
          <a:p>
            <a:pPr lvl="1"/>
            <a:r>
              <a:rPr lang="en-US" dirty="0"/>
              <a:t>Prepare for later “systems” classes in CS/CENG</a:t>
            </a:r>
          </a:p>
          <a:p>
            <a:pPr lvl="2"/>
            <a:r>
              <a:rPr lang="en-US" dirty="0"/>
              <a:t>Compilers, Operating Systems, Networks, Embedded Systems, etc.</a:t>
            </a:r>
          </a:p>
        </p:txBody>
      </p:sp>
    </p:spTree>
    <p:extLst>
      <p:ext uri="{BB962C8B-B14F-4D97-AF65-F5344CB8AC3E}">
        <p14:creationId xmlns:p14="http://schemas.microsoft.com/office/powerpoint/2010/main" val="363169990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171" name="Rectangle 3"/>
          <p:cNvSpPr>
            <a:spLocks noGrp="1" noChangeArrowheads="1"/>
          </p:cNvSpPr>
          <p:nvPr>
            <p:ph type="title"/>
          </p:nvPr>
        </p:nvSpPr>
        <p:spPr>
          <a:xfrm>
            <a:off x="381000" y="254000"/>
            <a:ext cx="8382000" cy="1143000"/>
          </a:xfrm>
          <a:ln/>
        </p:spPr>
        <p:txBody>
          <a:bodyPr/>
          <a:lstStyle/>
          <a:p>
            <a:pPr marL="119063" indent="-119063"/>
            <a:r>
              <a:rPr lang="en-US" b="1" dirty="0"/>
              <a:t>Great Reality #1: </a:t>
            </a:r>
            <a:br>
              <a:rPr lang="en-US" b="1" dirty="0"/>
            </a:br>
            <a:r>
              <a:rPr lang="en-US" b="1" dirty="0" err="1"/>
              <a:t>Ints</a:t>
            </a:r>
            <a:r>
              <a:rPr lang="en-US" b="1" dirty="0"/>
              <a:t> are not Integers, Floats are not </a:t>
            </a:r>
            <a:r>
              <a:rPr lang="en-US" b="1" dirty="0" err="1"/>
              <a:t>Reals</a:t>
            </a:r>
            <a:endParaRPr lang="en-US" b="1" dirty="0"/>
          </a:p>
        </p:txBody>
      </p:sp>
      <p:sp>
        <p:nvSpPr>
          <p:cNvPr id="7172" name="Rectangle 4"/>
          <p:cNvSpPr>
            <a:spLocks noGrp="1" noChangeArrowheads="1"/>
          </p:cNvSpPr>
          <p:nvPr>
            <p:ph type="body" idx="1"/>
          </p:nvPr>
        </p:nvSpPr>
        <p:spPr>
          <a:ln/>
        </p:spPr>
        <p:txBody>
          <a:bodyPr/>
          <a:lstStyle/>
          <a:p>
            <a:r>
              <a:rPr lang="en-US" b="1" dirty="0"/>
              <a:t>Example 1: Is x</a:t>
            </a:r>
            <a:r>
              <a:rPr lang="en-US" b="1" baseline="32000" dirty="0"/>
              <a:t>2</a:t>
            </a:r>
            <a:r>
              <a:rPr lang="en-US" b="1" dirty="0"/>
              <a:t> ≥ 0?</a:t>
            </a:r>
          </a:p>
          <a:p>
            <a:pPr marL="552450" lvl="1">
              <a:spcBef>
                <a:spcPts val="1600"/>
              </a:spcBef>
            </a:pPr>
            <a:r>
              <a:rPr lang="en-US" dirty="0"/>
              <a:t>Float’s: Yes!</a:t>
            </a:r>
          </a:p>
          <a:p>
            <a:pPr marL="552450" lvl="1">
              <a:spcBef>
                <a:spcPts val="9600"/>
              </a:spcBef>
            </a:pPr>
            <a:r>
              <a:rPr lang="en-US" dirty="0" err="1"/>
              <a:t>Int’s</a:t>
            </a:r>
            <a:r>
              <a:rPr lang="en-US" dirty="0"/>
              <a:t>:</a:t>
            </a:r>
          </a:p>
          <a:p>
            <a:pPr marL="838200" lvl="2"/>
            <a:r>
              <a:rPr lang="en-US" dirty="0">
                <a:ea typeface="Zapf Dingbats" charset="2"/>
                <a:cs typeface="Zapf Dingbats" charset="2"/>
              </a:rPr>
              <a:t> 40000 * 40000  --&gt; 1600000000</a:t>
            </a:r>
            <a:endParaRPr lang="en-US" dirty="0"/>
          </a:p>
          <a:p>
            <a:pPr marL="838200" lvl="2"/>
            <a:r>
              <a:rPr lang="en-US" dirty="0">
                <a:ea typeface="Zapf Dingbats" charset="2"/>
                <a:cs typeface="Zapf Dingbats" charset="2"/>
              </a:rPr>
              <a:t> 50000 * 50000  --&gt; ??</a:t>
            </a:r>
            <a:endParaRPr lang="en-US" dirty="0"/>
          </a:p>
          <a:p>
            <a:r>
              <a:rPr lang="en-US" b="1" dirty="0"/>
              <a:t>Example 2: Is (</a:t>
            </a:r>
            <a:r>
              <a:rPr lang="en-US" b="1" dirty="0" err="1"/>
              <a:t>x</a:t>
            </a:r>
            <a:r>
              <a:rPr lang="en-US" b="1" dirty="0"/>
              <a:t> + </a:t>
            </a:r>
            <a:r>
              <a:rPr lang="en-US" b="1" dirty="0" err="1"/>
              <a:t>y</a:t>
            </a:r>
            <a:r>
              <a:rPr lang="en-US" b="1" dirty="0"/>
              <a:t>) + </a:t>
            </a:r>
            <a:r>
              <a:rPr lang="en-US" b="1" dirty="0" err="1"/>
              <a:t>z</a:t>
            </a:r>
            <a:r>
              <a:rPr lang="en-US" b="1" dirty="0"/>
              <a:t>  =  </a:t>
            </a:r>
            <a:r>
              <a:rPr lang="en-US" b="1" dirty="0" err="1"/>
              <a:t>x</a:t>
            </a:r>
            <a:r>
              <a:rPr lang="en-US" b="1" dirty="0"/>
              <a:t> + (</a:t>
            </a:r>
            <a:r>
              <a:rPr lang="en-US" b="1" dirty="0" err="1"/>
              <a:t>y</a:t>
            </a:r>
            <a:r>
              <a:rPr lang="en-US" b="1" dirty="0"/>
              <a:t> + </a:t>
            </a:r>
            <a:r>
              <a:rPr lang="en-US" b="1" dirty="0" err="1"/>
              <a:t>z</a:t>
            </a:r>
            <a:r>
              <a:rPr lang="en-US" b="1" dirty="0"/>
              <a:t>)?</a:t>
            </a:r>
          </a:p>
          <a:p>
            <a:pPr marL="552450" lvl="1"/>
            <a:r>
              <a:rPr lang="en-US" dirty="0"/>
              <a:t>Unsigned &amp; Signed </a:t>
            </a:r>
            <a:r>
              <a:rPr lang="en-US" dirty="0" err="1"/>
              <a:t>Int’s</a:t>
            </a:r>
            <a:r>
              <a:rPr lang="en-US" dirty="0"/>
              <a:t>: Yes!</a:t>
            </a:r>
          </a:p>
          <a:p>
            <a:pPr marL="552450" lvl="1"/>
            <a:r>
              <a:rPr lang="en-US" dirty="0"/>
              <a:t>Float’s:	</a:t>
            </a:r>
          </a:p>
          <a:p>
            <a:pPr marL="838200" lvl="2"/>
            <a:r>
              <a:rPr lang="en-US" dirty="0"/>
              <a:t> (1e20 + -1e20) + 3.14 --&gt; 3.14</a:t>
            </a:r>
          </a:p>
          <a:p>
            <a:pPr marL="838200" lvl="2"/>
            <a:r>
              <a:rPr lang="en-US" dirty="0"/>
              <a:t> 1e20 + (-1e20 + 3.14) --&gt; ??</a:t>
            </a:r>
          </a:p>
        </p:txBody>
      </p:sp>
      <p:pic>
        <p:nvPicPr>
          <p:cNvPr id="7173" name="Picture 5"/>
          <p:cNvPicPr>
            <a:picLocks noChangeAspect="1" noChangeArrowheads="1"/>
          </p:cNvPicPr>
          <p:nvPr/>
        </p:nvPicPr>
        <p:blipFill>
          <a:blip r:embed="rId3"/>
          <a:srcRect/>
          <a:stretch>
            <a:fillRect/>
          </a:stretch>
        </p:blipFill>
        <p:spPr bwMode="auto">
          <a:xfrm>
            <a:off x="3098800" y="1900238"/>
            <a:ext cx="5524500" cy="1820862"/>
          </a:xfrm>
          <a:prstGeom prst="rect">
            <a:avLst/>
          </a:prstGeom>
          <a:noFill/>
          <a:ln w="12700" cap="flat">
            <a:noFill/>
            <a:miter lim="800000"/>
            <a:headEnd/>
            <a:tailEnd/>
          </a:ln>
        </p:spPr>
      </p:pic>
      <p:sp>
        <p:nvSpPr>
          <p:cNvPr id="7174" name="Rectangle 6"/>
          <p:cNvSpPr>
            <a:spLocks/>
          </p:cNvSpPr>
          <p:nvPr/>
        </p:nvSpPr>
        <p:spPr bwMode="auto">
          <a:xfrm>
            <a:off x="7342188" y="6578600"/>
            <a:ext cx="1727200" cy="254000"/>
          </a:xfrm>
          <a:prstGeom prst="rect">
            <a:avLst/>
          </a:prstGeom>
          <a:noFill/>
          <a:ln w="12700" cap="flat">
            <a:noFill/>
            <a:miter lim="800000"/>
            <a:headEnd type="none" w="med" len="med"/>
            <a:tailEnd type="none" w="med" len="med"/>
          </a:ln>
        </p:spPr>
        <p:txBody>
          <a:bodyPr lIns="0" tIns="0" rIns="0" bIns="0">
            <a:prstTxWarp prst="textNoShape">
              <a:avLst/>
            </a:prstTxWarp>
          </a:bodyPr>
          <a:lstStyle/>
          <a:p>
            <a:r>
              <a:rPr lang="en-US" sz="1200" dirty="0">
                <a:solidFill>
                  <a:schemeClr val="tx1"/>
                </a:solidFill>
                <a:latin typeface="Calibri" charset="0"/>
                <a:ea typeface="Calibri" charset="0"/>
                <a:cs typeface="Calibri" charset="0"/>
                <a:sym typeface="Calibri" charset="0"/>
              </a:rPr>
              <a:t>Source: xkcd.com/571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dissolve">
                                      <p:cBhvr>
                                        <p:cTn id="4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11267" name="Rectangle 3"/>
          <p:cNvSpPr>
            <a:spLocks noGrp="1" noChangeArrowheads="1"/>
          </p:cNvSpPr>
          <p:nvPr>
            <p:ph type="title"/>
          </p:nvPr>
        </p:nvSpPr>
        <p:spPr/>
        <p:txBody>
          <a:bodyPr/>
          <a:lstStyle/>
          <a:p>
            <a:r>
              <a:rPr lang="en-US" b="1" dirty="0"/>
              <a:t>Computer Arithmetic</a:t>
            </a:r>
          </a:p>
        </p:txBody>
      </p:sp>
      <p:sp>
        <p:nvSpPr>
          <p:cNvPr id="11268" name="Rectangle 4"/>
          <p:cNvSpPr>
            <a:spLocks noGrp="1" noChangeArrowheads="1"/>
          </p:cNvSpPr>
          <p:nvPr>
            <p:ph type="body" idx="1"/>
          </p:nvPr>
        </p:nvSpPr>
        <p:spPr/>
        <p:txBody>
          <a:bodyPr/>
          <a:lstStyle/>
          <a:p>
            <a:r>
              <a:rPr lang="en-US" b="1" dirty="0"/>
              <a:t>Does not generate random values</a:t>
            </a:r>
          </a:p>
          <a:p>
            <a:pPr lvl="1"/>
            <a:r>
              <a:rPr lang="en-US" dirty="0"/>
              <a:t>Arithmetic operations have important mathematical properties</a:t>
            </a:r>
          </a:p>
          <a:p>
            <a:r>
              <a:rPr lang="en-US" b="1" dirty="0"/>
              <a:t>Cannot assume all “usual” mathematical properties</a:t>
            </a:r>
          </a:p>
          <a:p>
            <a:pPr lvl="1"/>
            <a:r>
              <a:rPr lang="en-US" dirty="0"/>
              <a:t>Due to finiteness of representations</a:t>
            </a:r>
          </a:p>
          <a:p>
            <a:pPr lvl="1"/>
            <a:r>
              <a:rPr lang="en-US" dirty="0"/>
              <a:t>Integer operations satisfy “ring” properties</a:t>
            </a:r>
          </a:p>
          <a:p>
            <a:pPr lvl="2"/>
            <a:r>
              <a:rPr lang="en-US" dirty="0" err="1"/>
              <a:t>Commutativity</a:t>
            </a:r>
            <a:r>
              <a:rPr lang="en-US" dirty="0"/>
              <a:t>, </a:t>
            </a:r>
            <a:r>
              <a:rPr lang="en-US" dirty="0" err="1"/>
              <a:t>associativity</a:t>
            </a:r>
            <a:r>
              <a:rPr lang="en-US" dirty="0"/>
              <a:t>, </a:t>
            </a:r>
            <a:r>
              <a:rPr lang="en-US" dirty="0" err="1"/>
              <a:t>distributivity</a:t>
            </a:r>
            <a:endParaRPr lang="en-US" dirty="0"/>
          </a:p>
          <a:p>
            <a:pPr lvl="1"/>
            <a:r>
              <a:rPr lang="en-US" dirty="0"/>
              <a:t>Floating point operations satisfy “ordering” properties</a:t>
            </a:r>
          </a:p>
          <a:p>
            <a:pPr lvl="2"/>
            <a:r>
              <a:rPr lang="en-US" dirty="0" err="1"/>
              <a:t>Monotonicity</a:t>
            </a:r>
            <a:r>
              <a:rPr lang="en-US" dirty="0"/>
              <a:t>, values of signs</a:t>
            </a:r>
          </a:p>
          <a:p>
            <a:r>
              <a:rPr lang="en-US" b="1" dirty="0"/>
              <a:t>Observation</a:t>
            </a:r>
          </a:p>
          <a:p>
            <a:pPr lvl="1"/>
            <a:r>
              <a:rPr lang="en-US" dirty="0"/>
              <a:t>Need to understand which abstractions apply in which contexts</a:t>
            </a:r>
          </a:p>
          <a:p>
            <a:pPr lvl="1"/>
            <a:r>
              <a:rPr lang="en-US" dirty="0"/>
              <a:t>Important issues for compiler writers and serious application programmers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12291" name="Rectangle 3"/>
          <p:cNvSpPr>
            <a:spLocks noGrp="1" noChangeArrowheads="1"/>
          </p:cNvSpPr>
          <p:nvPr>
            <p:ph type="title"/>
          </p:nvPr>
        </p:nvSpPr>
        <p:spPr/>
        <p:txBody>
          <a:bodyPr/>
          <a:lstStyle/>
          <a:p>
            <a:r>
              <a:rPr lang="en-US" b="1" dirty="0"/>
              <a:t>Great Reality #2: </a:t>
            </a:r>
            <a:br>
              <a:rPr lang="en-US" b="1" dirty="0"/>
            </a:br>
            <a:r>
              <a:rPr lang="en-US" b="1" dirty="0"/>
              <a:t>You’ve Got to Know Assembly</a:t>
            </a:r>
          </a:p>
        </p:txBody>
      </p:sp>
      <p:sp>
        <p:nvSpPr>
          <p:cNvPr id="12292" name="Rectangle 4"/>
          <p:cNvSpPr>
            <a:spLocks noGrp="1" noChangeArrowheads="1"/>
          </p:cNvSpPr>
          <p:nvPr>
            <p:ph type="body" idx="1"/>
          </p:nvPr>
        </p:nvSpPr>
        <p:spPr/>
        <p:txBody>
          <a:bodyPr/>
          <a:lstStyle/>
          <a:p>
            <a:r>
              <a:rPr lang="en-US" b="1" dirty="0"/>
              <a:t>Chances are, you’ll never write programs in assembly</a:t>
            </a:r>
          </a:p>
          <a:p>
            <a:pPr lvl="1"/>
            <a:r>
              <a:rPr lang="en-US" dirty="0"/>
              <a:t>Compilers are much better &amp; more patient than you are</a:t>
            </a:r>
          </a:p>
          <a:p>
            <a:r>
              <a:rPr lang="en-US" b="1" dirty="0"/>
              <a:t>But: Understanding assembly is key to machine-level execution model</a:t>
            </a:r>
          </a:p>
          <a:p>
            <a:pPr lvl="1"/>
            <a:r>
              <a:rPr lang="en-US" dirty="0"/>
              <a:t>Behavior of programs in presence of bugs</a:t>
            </a:r>
          </a:p>
          <a:p>
            <a:pPr lvl="2"/>
            <a:r>
              <a:rPr lang="en-US" dirty="0"/>
              <a:t>High-level language models break down</a:t>
            </a:r>
          </a:p>
          <a:p>
            <a:pPr lvl="1"/>
            <a:r>
              <a:rPr lang="en-US" dirty="0"/>
              <a:t>Tuning program performance</a:t>
            </a:r>
          </a:p>
          <a:p>
            <a:pPr lvl="2"/>
            <a:r>
              <a:rPr lang="en-US" dirty="0"/>
              <a:t>Understand optimizations done / not done by the compiler</a:t>
            </a:r>
          </a:p>
          <a:p>
            <a:pPr lvl="2"/>
            <a:r>
              <a:rPr lang="en-US" dirty="0"/>
              <a:t>Understanding sources of program inefficiency</a:t>
            </a:r>
          </a:p>
          <a:p>
            <a:pPr lvl="1"/>
            <a:r>
              <a:rPr lang="en-US" dirty="0"/>
              <a:t>Implementing system software</a:t>
            </a:r>
          </a:p>
          <a:p>
            <a:pPr lvl="2"/>
            <a:r>
              <a:rPr lang="en-US" dirty="0"/>
              <a:t>Compiler has machine code as target</a:t>
            </a:r>
          </a:p>
          <a:p>
            <a:pPr lvl="2"/>
            <a:r>
              <a:rPr lang="en-US" dirty="0"/>
              <a:t>Operating systems must manage process state</a:t>
            </a:r>
          </a:p>
          <a:p>
            <a:pPr lvl="1"/>
            <a:r>
              <a:rPr lang="en-US" dirty="0"/>
              <a:t>Creating / fighting malware</a:t>
            </a:r>
          </a:p>
          <a:p>
            <a:pPr lvl="2"/>
            <a:r>
              <a:rPr lang="en-US" dirty="0"/>
              <a:t>x86 assembly is the language of choice!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17411" name="Rectangle 3"/>
          <p:cNvSpPr>
            <a:spLocks noGrp="1" noChangeArrowheads="1"/>
          </p:cNvSpPr>
          <p:nvPr>
            <p:ph type="title"/>
          </p:nvPr>
        </p:nvSpPr>
        <p:spPr>
          <a:ln/>
        </p:spPr>
        <p:txBody>
          <a:bodyPr/>
          <a:lstStyle/>
          <a:p>
            <a:pPr marL="119063" indent="-119063"/>
            <a:r>
              <a:rPr lang="en-US" b="1" dirty="0"/>
              <a:t>Great Reality #3: Memory Matters</a:t>
            </a:r>
            <a:br>
              <a:rPr lang="en-US" b="1" dirty="0"/>
            </a:br>
            <a:r>
              <a:rPr lang="en-US" sz="2900" b="1" dirty="0"/>
              <a:t>Random Access Memory Is an Unphysical Abstraction</a:t>
            </a:r>
          </a:p>
        </p:txBody>
      </p:sp>
      <p:sp>
        <p:nvSpPr>
          <p:cNvPr id="17412" name="Rectangle 4"/>
          <p:cNvSpPr>
            <a:spLocks noGrp="1" noChangeArrowheads="1"/>
          </p:cNvSpPr>
          <p:nvPr>
            <p:ph type="body" idx="1"/>
          </p:nvPr>
        </p:nvSpPr>
        <p:spPr>
          <a:ln/>
        </p:spPr>
        <p:txBody>
          <a:bodyPr/>
          <a:lstStyle/>
          <a:p>
            <a:pPr marL="838200" lvl="2"/>
            <a:endParaRPr lang="en-US" dirty="0"/>
          </a:p>
          <a:p>
            <a:r>
              <a:rPr lang="en-US" b="1" dirty="0"/>
              <a:t>Memory is not unbounded</a:t>
            </a:r>
          </a:p>
          <a:p>
            <a:pPr marL="552450" lvl="1"/>
            <a:r>
              <a:rPr lang="en-US" dirty="0"/>
              <a:t>It must be allocated and managed</a:t>
            </a:r>
          </a:p>
          <a:p>
            <a:pPr marL="552450" lvl="1"/>
            <a:r>
              <a:rPr lang="en-US" dirty="0"/>
              <a:t>Many applications are memory dominated</a:t>
            </a:r>
          </a:p>
          <a:p>
            <a:r>
              <a:rPr lang="en-US" b="1" dirty="0"/>
              <a:t>Memory referencing bugs especially pernicious</a:t>
            </a:r>
          </a:p>
          <a:p>
            <a:pPr marL="552450" lvl="1"/>
            <a:r>
              <a:rPr lang="en-US" dirty="0"/>
              <a:t>Effects are distant in both time and space</a:t>
            </a:r>
          </a:p>
          <a:p>
            <a:r>
              <a:rPr lang="en-US" b="1" dirty="0"/>
              <a:t>Memory performance is not uniform</a:t>
            </a:r>
          </a:p>
          <a:p>
            <a:pPr marL="552450" lvl="1"/>
            <a:r>
              <a:rPr lang="en-US" dirty="0"/>
              <a:t>Cache and virtual memory effects can greatly affect program performance</a:t>
            </a:r>
          </a:p>
          <a:p>
            <a:pPr marL="552450" lvl="1"/>
            <a:r>
              <a:rPr lang="en-US" dirty="0"/>
              <a:t>Adapting program to characteristics of memory system can lead to major speed improvements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18435"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8438" name="Rectangle 6"/>
          <p:cNvSpPr>
            <a:spLocks noGrp="1" noChangeArrowheads="1"/>
          </p:cNvSpPr>
          <p:nvPr>
            <p:ph idx="1"/>
          </p:nvPr>
        </p:nvSpPr>
        <p:spPr bwMode="auto">
          <a:xfrm>
            <a:off x="457200" y="6096000"/>
            <a:ext cx="8229600" cy="563563"/>
          </a:xfrm>
          <a:noFill/>
          <a:ln>
            <a:miter lim="800000"/>
            <a:headEnd/>
            <a:tailEnd/>
          </a:ln>
        </p:spPr>
        <p:txBody>
          <a:bodyPr wrap="square" lIns="38100" tIns="38100" rIns="38100" bIns="38100" numCol="1" anchor="t" anchorCtr="0" compatLnSpc="1">
            <a:prstTxWarp prst="textNoShape">
              <a:avLst/>
            </a:prstTxWarp>
          </a:bodyPr>
          <a:lstStyle/>
          <a:p>
            <a:pPr lvl="1" indent="-342900"/>
            <a:r>
              <a:rPr lang="en-US" dirty="0"/>
              <a:t>Result is system specific</a:t>
            </a:r>
          </a:p>
        </p:txBody>
      </p:sp>
      <p:sp>
        <p:nvSpPr>
          <p:cNvPr id="18437" name="Rectangle 5"/>
          <p:cNvSpPr>
            <a:spLocks/>
          </p:cNvSpPr>
          <p:nvPr/>
        </p:nvSpPr>
        <p:spPr bwMode="auto">
          <a:xfrm>
            <a:off x="825500" y="4267200"/>
            <a:ext cx="7327900" cy="18288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b="1" dirty="0">
                <a:solidFill>
                  <a:schemeClr val="tx1"/>
                </a:solidFill>
                <a:latin typeface="Courier New" charset="0"/>
                <a:ea typeface="Zapf Dingbats" charset="2"/>
                <a:cs typeface="Zapf Dingbats" charset="2"/>
                <a:sym typeface="Courier New" charset="0"/>
              </a:rPr>
              <a:t>fun(0)  =&gt;	3.14</a:t>
            </a:r>
            <a:endParaRPr lang="en-US" sz="2400" b="1" dirty="0">
              <a:solidFill>
                <a:schemeClr val="tx1"/>
              </a:solidFill>
              <a:latin typeface="Arial Narrow" charset="0"/>
              <a:ea typeface="Lucida Grande" charset="0"/>
              <a:cs typeface="Lucida Grande" charset="0"/>
              <a:sym typeface="Arial Narrow" charset="0"/>
            </a:endParaRPr>
          </a:p>
          <a:p>
            <a:pPr algn="l"/>
            <a:r>
              <a:rPr lang="en-US" sz="1800" b="1" dirty="0">
                <a:solidFill>
                  <a:schemeClr val="tx1"/>
                </a:solidFill>
                <a:latin typeface="Courier New" charset="0"/>
                <a:ea typeface="Courier New" charset="0"/>
                <a:cs typeface="Courier New" charset="0"/>
                <a:sym typeface="Courier New" charset="0"/>
              </a:rPr>
              <a:t>fun(1)  =&gt;</a:t>
            </a:r>
            <a:r>
              <a:rPr lang="en-US" sz="1800" b="1" dirty="0">
                <a:solidFill>
                  <a:schemeClr val="tx1"/>
                </a:solidFill>
                <a:latin typeface="Courier New" charset="0"/>
                <a:ea typeface="Monaco" charset="0"/>
                <a:cs typeface="Monaco" charset="0"/>
                <a:sym typeface="Courier New" charset="0"/>
              </a:rPr>
              <a:t>	3.14</a:t>
            </a:r>
            <a:endParaRPr lang="en-US" sz="2400" b="1" dirty="0">
              <a:solidFill>
                <a:schemeClr val="tx1"/>
              </a:solidFill>
              <a:latin typeface="Arial Narrow" charset="0"/>
              <a:ea typeface="Lucida Grande" charset="0"/>
              <a:cs typeface="Lucida Grande" charset="0"/>
              <a:sym typeface="Arial Narrow" charset="0"/>
            </a:endParaRPr>
          </a:p>
          <a:p>
            <a:pPr algn="l"/>
            <a:r>
              <a:rPr lang="en-US" sz="1800" b="1" dirty="0">
                <a:solidFill>
                  <a:schemeClr val="tx1"/>
                </a:solidFill>
                <a:latin typeface="Courier New" charset="0"/>
                <a:ea typeface="Courier New" charset="0"/>
                <a:cs typeface="Courier New" charset="0"/>
                <a:sym typeface="Courier New" charset="0"/>
              </a:rPr>
              <a:t>fun(2)  =&gt;</a:t>
            </a:r>
            <a:r>
              <a:rPr lang="en-US" sz="1800" b="1" dirty="0">
                <a:solidFill>
                  <a:schemeClr val="tx1"/>
                </a:solidFill>
                <a:latin typeface="Courier New" charset="0"/>
                <a:ea typeface="Monaco" charset="0"/>
                <a:cs typeface="Monaco" charset="0"/>
                <a:sym typeface="Courier New" charset="0"/>
              </a:rPr>
              <a:t>	3.1399998664856</a:t>
            </a:r>
            <a:endParaRPr lang="en-US" sz="2400" b="1" dirty="0">
              <a:solidFill>
                <a:schemeClr val="tx1"/>
              </a:solidFill>
              <a:latin typeface="Arial Narrow" charset="0"/>
              <a:ea typeface="Lucida Grande" charset="0"/>
              <a:cs typeface="Lucida Grande" charset="0"/>
              <a:sym typeface="Arial Narrow" charset="0"/>
            </a:endParaRPr>
          </a:p>
          <a:p>
            <a:pPr algn="l"/>
            <a:r>
              <a:rPr lang="en-US" sz="1800" b="1" dirty="0">
                <a:solidFill>
                  <a:schemeClr val="tx1"/>
                </a:solidFill>
                <a:latin typeface="Courier New" charset="0"/>
                <a:ea typeface="Courier New" charset="0"/>
                <a:cs typeface="Courier New" charset="0"/>
                <a:sym typeface="Courier New" charset="0"/>
              </a:rPr>
              <a:t>fun(3)  =&gt;</a:t>
            </a:r>
            <a:r>
              <a:rPr lang="en-US" sz="1800" b="1" dirty="0">
                <a:solidFill>
                  <a:schemeClr val="tx1"/>
                </a:solidFill>
                <a:latin typeface="Courier New" charset="0"/>
                <a:ea typeface="Monaco" charset="0"/>
                <a:cs typeface="Monaco" charset="0"/>
                <a:sym typeface="Courier New" charset="0"/>
              </a:rPr>
              <a:t>	2.00000061035156</a:t>
            </a:r>
            <a:endParaRPr lang="en-US" sz="2400" b="1" dirty="0">
              <a:solidFill>
                <a:schemeClr val="tx1"/>
              </a:solidFill>
              <a:latin typeface="Arial Narrow" charset="0"/>
              <a:ea typeface="Lucida Grande" charset="0"/>
              <a:cs typeface="Lucida Grande" charset="0"/>
              <a:sym typeface="Arial Narrow" charset="0"/>
            </a:endParaRPr>
          </a:p>
          <a:p>
            <a:pPr algn="l"/>
            <a:r>
              <a:rPr lang="en-US" sz="1800" b="1" dirty="0">
                <a:solidFill>
                  <a:schemeClr val="tx1"/>
                </a:solidFill>
                <a:latin typeface="Courier New" charset="0"/>
                <a:ea typeface="Courier New" charset="0"/>
                <a:cs typeface="Courier New" charset="0"/>
                <a:sym typeface="Courier New" charset="0"/>
              </a:rPr>
              <a:t>fun(4)  =&gt;</a:t>
            </a:r>
            <a:r>
              <a:rPr lang="en-US" sz="1800" b="1" dirty="0">
                <a:solidFill>
                  <a:schemeClr val="tx1"/>
                </a:solidFill>
                <a:latin typeface="Courier New" charset="0"/>
                <a:ea typeface="Monaco" charset="0"/>
                <a:cs typeface="Monaco" charset="0"/>
                <a:sym typeface="Courier New" charset="0"/>
              </a:rPr>
              <a:t>	3.14</a:t>
            </a:r>
          </a:p>
          <a:p>
            <a:pPr algn="l"/>
            <a:r>
              <a:rPr lang="en-US" sz="1800" b="1" dirty="0">
                <a:solidFill>
                  <a:schemeClr val="tx1"/>
                </a:solidFill>
                <a:latin typeface="Courier New" charset="0"/>
                <a:ea typeface="Courier New" charset="0"/>
                <a:cs typeface="Courier New" charset="0"/>
                <a:sym typeface="Courier New" charset="0"/>
              </a:rPr>
              <a:t>fun(6)  =&gt;</a:t>
            </a:r>
            <a:r>
              <a:rPr lang="en-US" sz="1800" b="1" dirty="0">
                <a:solidFill>
                  <a:schemeClr val="tx1"/>
                </a:solidFill>
                <a:latin typeface="Courier New" charset="0"/>
                <a:ea typeface="Monaco" charset="0"/>
                <a:cs typeface="Monaco" charset="0"/>
                <a:sym typeface="Courier New" charset="0"/>
              </a:rPr>
              <a:t>	</a:t>
            </a:r>
            <a:r>
              <a:rPr lang="en-US" sz="1800" b="1" dirty="0">
                <a:solidFill>
                  <a:schemeClr val="tx1"/>
                </a:solidFill>
                <a:latin typeface="Calibri"/>
                <a:ea typeface="Monaco" charset="0"/>
                <a:cs typeface="Calibri"/>
                <a:sym typeface="Courier New" charset="0"/>
              </a:rPr>
              <a:t>Segmentation fault</a:t>
            </a:r>
            <a:endParaRPr lang="en-US" sz="1800" b="1" dirty="0">
              <a:solidFill>
                <a:schemeClr val="tx1"/>
              </a:solidFill>
              <a:latin typeface="Courier New" charset="0"/>
              <a:ea typeface="Monaco" charset="0"/>
              <a:cs typeface="Monaco" charset="0"/>
              <a:sym typeface="Courier New" charset="0"/>
            </a:endParaRPr>
          </a:p>
        </p:txBody>
      </p:sp>
      <p:sp>
        <p:nvSpPr>
          <p:cNvPr id="18436" name="Rectangle 4"/>
          <p:cNvSpPr>
            <a:spLocks/>
          </p:cNvSpPr>
          <p:nvPr/>
        </p:nvSpPr>
        <p:spPr bwMode="auto">
          <a:xfrm>
            <a:off x="838200" y="1295400"/>
            <a:ext cx="6553200" cy="2844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double fun(</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volatile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 s;</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 = 3.14;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s.a</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 1073741824; /* Possibly out of bounds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
        <p:nvSpPr>
          <p:cNvPr id="2" name="Rectangle 1"/>
          <p:cNvSpPr/>
          <p:nvPr/>
        </p:nvSpPr>
        <p:spPr>
          <a:xfrm>
            <a:off x="5257800" y="4419600"/>
            <a:ext cx="3810000" cy="2062103"/>
          </a:xfrm>
          <a:prstGeom prst="rect">
            <a:avLst/>
          </a:prstGeom>
          <a:solidFill>
            <a:schemeClr val="accent3">
              <a:lumMod val="85000"/>
            </a:schemeClr>
          </a:solidFill>
        </p:spPr>
        <p:txBody>
          <a:bodyPr wrap="square">
            <a:spAutoFit/>
          </a:bodyPr>
          <a:lstStyle/>
          <a:p>
            <a:pPr algn="l"/>
            <a:r>
              <a:rPr lang="en-US" sz="1600" b="1" dirty="0">
                <a:solidFill>
                  <a:srgbClr val="252525"/>
                </a:solidFill>
                <a:latin typeface="Arial" charset="0"/>
              </a:rPr>
              <a:t>volatile</a:t>
            </a:r>
            <a:r>
              <a:rPr lang="en-US" sz="1600" dirty="0">
                <a:solidFill>
                  <a:srgbClr val="252525"/>
                </a:solidFill>
                <a:latin typeface="Arial" charset="0"/>
              </a:rPr>
              <a:t> </a:t>
            </a:r>
            <a:r>
              <a:rPr lang="en-US" sz="1600" dirty="0">
                <a:solidFill>
                  <a:srgbClr val="0B0080"/>
                </a:solidFill>
                <a:latin typeface="Arial" charset="0"/>
                <a:hlinkClick r:id="rId2" tooltip="Keyword (computer programming)"/>
              </a:rPr>
              <a:t>keyword</a:t>
            </a:r>
            <a:r>
              <a:rPr lang="en-US" sz="1600" dirty="0">
                <a:solidFill>
                  <a:srgbClr val="252525"/>
                </a:solidFill>
                <a:latin typeface="Arial" charset="0"/>
              </a:rPr>
              <a:t> indicates that a </a:t>
            </a:r>
            <a:r>
              <a:rPr lang="en-US" sz="1600" dirty="0">
                <a:solidFill>
                  <a:srgbClr val="0B0080"/>
                </a:solidFill>
                <a:latin typeface="Arial" charset="0"/>
                <a:hlinkClick r:id="rId3" tooltip="Value (computer science)"/>
              </a:rPr>
              <a:t>value</a:t>
            </a:r>
            <a:r>
              <a:rPr lang="en-US" sz="1600" dirty="0">
                <a:solidFill>
                  <a:srgbClr val="252525"/>
                </a:solidFill>
                <a:latin typeface="Arial" charset="0"/>
              </a:rPr>
              <a:t> may change between different accesses, even if it does not appear to be modified. This keyword prevents an </a:t>
            </a:r>
            <a:r>
              <a:rPr lang="en-US" sz="1600" dirty="0">
                <a:solidFill>
                  <a:srgbClr val="0B0080"/>
                </a:solidFill>
                <a:latin typeface="Arial" charset="0"/>
                <a:hlinkClick r:id="rId4" tooltip="Optimizing compiler"/>
              </a:rPr>
              <a:t>optimizing compiler</a:t>
            </a:r>
            <a:r>
              <a:rPr lang="en-US" sz="1600" dirty="0">
                <a:solidFill>
                  <a:srgbClr val="252525"/>
                </a:solidFill>
                <a:latin typeface="Arial" charset="0"/>
              </a:rPr>
              <a:t> from optimizing away subsequent reads or writes and thus incorrectly reusing a stale value or omitting writes</a:t>
            </a:r>
            <a:endParaRPr lang="en-US" sz="1600" dirty="0"/>
          </a:p>
        </p:txBody>
      </p:sp>
    </p:spTree>
    <p:extLst>
      <p:ext uri="{BB962C8B-B14F-4D97-AF65-F5344CB8AC3E}">
        <p14:creationId xmlns:p14="http://schemas.microsoft.com/office/powerpoint/2010/main" val="327919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19459"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9460" name="Rectangle 4"/>
          <p:cNvSpPr>
            <a:spLocks/>
          </p:cNvSpPr>
          <p:nvPr/>
        </p:nvSpPr>
        <p:spPr bwMode="auto">
          <a:xfrm>
            <a:off x="762000" y="1270000"/>
            <a:ext cx="2209800" cy="1320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p:txBody>
      </p:sp>
      <p:sp>
        <p:nvSpPr>
          <p:cNvPr id="19461" name="Rectangle 5"/>
          <p:cNvSpPr>
            <a:spLocks/>
          </p:cNvSpPr>
          <p:nvPr/>
        </p:nvSpPr>
        <p:spPr bwMode="auto">
          <a:xfrm>
            <a:off x="3581400" y="1295400"/>
            <a:ext cx="4419600" cy="13716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b="1" dirty="0">
                <a:solidFill>
                  <a:schemeClr val="tx1"/>
                </a:solidFill>
                <a:latin typeface="Courier New" charset="0"/>
                <a:ea typeface="Zapf Dingbats" charset="2"/>
                <a:cs typeface="Zapf Dingbats" charset="2"/>
                <a:sym typeface="Courier New" charset="0"/>
              </a:rPr>
              <a:t>fun(0)  =&gt;	3.14</a:t>
            </a:r>
            <a:endParaRPr lang="en-US" sz="2400" b="1" dirty="0">
              <a:solidFill>
                <a:schemeClr val="tx1"/>
              </a:solidFill>
              <a:latin typeface="Arial Narrow" charset="0"/>
              <a:ea typeface="Lucida Grande" charset="0"/>
              <a:cs typeface="Lucida Grande" charset="0"/>
              <a:sym typeface="Arial Narrow" charset="0"/>
            </a:endParaRPr>
          </a:p>
          <a:p>
            <a:pPr algn="l"/>
            <a:r>
              <a:rPr lang="en-US" sz="1800" b="1" dirty="0">
                <a:solidFill>
                  <a:schemeClr val="tx1"/>
                </a:solidFill>
                <a:latin typeface="Courier New" charset="0"/>
                <a:ea typeface="Courier New" charset="0"/>
                <a:cs typeface="Courier New" charset="0"/>
                <a:sym typeface="Courier New" charset="0"/>
              </a:rPr>
              <a:t>fun(1)  =&gt;</a:t>
            </a:r>
            <a:r>
              <a:rPr lang="en-US" sz="1800" b="1" dirty="0">
                <a:solidFill>
                  <a:schemeClr val="tx1"/>
                </a:solidFill>
                <a:latin typeface="Courier New" charset="0"/>
                <a:ea typeface="Monaco" charset="0"/>
                <a:cs typeface="Monaco" charset="0"/>
                <a:sym typeface="Courier New" charset="0"/>
              </a:rPr>
              <a:t>	3.14</a:t>
            </a:r>
            <a:endParaRPr lang="en-US" sz="2400" b="1" dirty="0">
              <a:solidFill>
                <a:schemeClr val="tx1"/>
              </a:solidFill>
              <a:latin typeface="Arial Narrow" charset="0"/>
              <a:ea typeface="Lucida Grande" charset="0"/>
              <a:cs typeface="Lucida Grande" charset="0"/>
              <a:sym typeface="Arial Narrow" charset="0"/>
            </a:endParaRPr>
          </a:p>
          <a:p>
            <a:pPr algn="l"/>
            <a:r>
              <a:rPr lang="en-US" sz="1800" b="1" dirty="0">
                <a:solidFill>
                  <a:schemeClr val="tx1"/>
                </a:solidFill>
                <a:latin typeface="Courier New" charset="0"/>
                <a:ea typeface="Courier New" charset="0"/>
                <a:cs typeface="Courier New" charset="0"/>
                <a:sym typeface="Courier New" charset="0"/>
              </a:rPr>
              <a:t>fun(2)  =&gt;</a:t>
            </a:r>
            <a:r>
              <a:rPr lang="en-US" sz="1800" b="1" dirty="0">
                <a:solidFill>
                  <a:schemeClr val="tx1"/>
                </a:solidFill>
                <a:latin typeface="Courier New" charset="0"/>
                <a:ea typeface="Monaco" charset="0"/>
                <a:cs typeface="Monaco" charset="0"/>
                <a:sym typeface="Courier New" charset="0"/>
              </a:rPr>
              <a:t>	3.1399998664856</a:t>
            </a:r>
            <a:endParaRPr lang="en-US" sz="2400" b="1" dirty="0">
              <a:solidFill>
                <a:schemeClr val="tx1"/>
              </a:solidFill>
              <a:latin typeface="Arial Narrow" charset="0"/>
              <a:ea typeface="Lucida Grande" charset="0"/>
              <a:cs typeface="Lucida Grande" charset="0"/>
              <a:sym typeface="Arial Narrow" charset="0"/>
            </a:endParaRPr>
          </a:p>
          <a:p>
            <a:pPr algn="l"/>
            <a:r>
              <a:rPr lang="en-US" sz="1800" b="1" dirty="0">
                <a:solidFill>
                  <a:schemeClr val="tx1"/>
                </a:solidFill>
                <a:latin typeface="Courier New" charset="0"/>
                <a:ea typeface="Courier New" charset="0"/>
                <a:cs typeface="Courier New" charset="0"/>
                <a:sym typeface="Courier New" charset="0"/>
              </a:rPr>
              <a:t>fun(3)  =&gt;</a:t>
            </a:r>
            <a:r>
              <a:rPr lang="en-US" sz="1800" b="1" dirty="0">
                <a:solidFill>
                  <a:schemeClr val="tx1"/>
                </a:solidFill>
                <a:latin typeface="Courier New" charset="0"/>
                <a:ea typeface="Monaco" charset="0"/>
                <a:cs typeface="Monaco" charset="0"/>
                <a:sym typeface="Courier New" charset="0"/>
              </a:rPr>
              <a:t>	2.00000061035156</a:t>
            </a:r>
            <a:endParaRPr lang="en-US" sz="2400" b="1" dirty="0">
              <a:solidFill>
                <a:schemeClr val="tx1"/>
              </a:solidFill>
              <a:latin typeface="Arial Narrow" charset="0"/>
              <a:ea typeface="Lucida Grande" charset="0"/>
              <a:cs typeface="Lucida Grande" charset="0"/>
              <a:sym typeface="Arial Narrow" charset="0"/>
            </a:endParaRPr>
          </a:p>
          <a:p>
            <a:pPr algn="l"/>
            <a:r>
              <a:rPr lang="en-US" sz="1800" b="1" dirty="0">
                <a:solidFill>
                  <a:schemeClr val="tx1"/>
                </a:solidFill>
                <a:latin typeface="Courier New" charset="0"/>
                <a:ea typeface="Courier New" charset="0"/>
                <a:cs typeface="Courier New" charset="0"/>
                <a:sym typeface="Courier New" charset="0"/>
              </a:rPr>
              <a:t>fun(4)  =&gt;</a:t>
            </a:r>
            <a:r>
              <a:rPr lang="en-US" sz="1800" b="1" dirty="0">
                <a:solidFill>
                  <a:schemeClr val="tx1"/>
                </a:solidFill>
                <a:latin typeface="Courier New" charset="0"/>
                <a:ea typeface="Monaco" charset="0"/>
                <a:cs typeface="Monaco" charset="0"/>
                <a:sym typeface="Courier New" charset="0"/>
              </a:rPr>
              <a:t>	3.14</a:t>
            </a:r>
          </a:p>
          <a:p>
            <a:pPr algn="l"/>
            <a:r>
              <a:rPr lang="en-US" sz="1800" b="1" dirty="0">
                <a:solidFill>
                  <a:schemeClr val="tx1"/>
                </a:solidFill>
                <a:latin typeface="Courier New" charset="0"/>
                <a:ea typeface="Monaco" charset="0"/>
                <a:cs typeface="Monaco" charset="0"/>
                <a:sym typeface="Courier New" charset="0"/>
              </a:rPr>
              <a:t>fun(6)</a:t>
            </a:r>
            <a:r>
              <a:rPr lang="en-US" sz="1800" b="1" dirty="0">
                <a:solidFill>
                  <a:schemeClr val="tx1"/>
                </a:solidFill>
                <a:latin typeface="Courier New" charset="0"/>
                <a:ea typeface="Courier New" charset="0"/>
                <a:cs typeface="Courier New" charset="0"/>
                <a:sym typeface="Courier New" charset="0"/>
              </a:rPr>
              <a:t>  =&gt;</a:t>
            </a:r>
            <a:r>
              <a:rPr lang="en-US" sz="1800" b="1" dirty="0">
                <a:solidFill>
                  <a:schemeClr val="tx1"/>
                </a:solidFill>
                <a:latin typeface="Courier New" charset="0"/>
                <a:ea typeface="Monaco" charset="0"/>
                <a:cs typeface="Monaco" charset="0"/>
                <a:sym typeface="Courier New" charset="0"/>
              </a:rPr>
              <a:t>	</a:t>
            </a:r>
            <a:r>
              <a:rPr lang="en-US" sz="1800" b="1" dirty="0">
                <a:solidFill>
                  <a:schemeClr val="tx1"/>
                </a:solidFill>
                <a:latin typeface="Calibri"/>
                <a:ea typeface="Monaco" charset="0"/>
                <a:cs typeface="Calibri"/>
                <a:sym typeface="Courier New" charset="0"/>
              </a:rPr>
              <a:t>Segmentation fault</a:t>
            </a:r>
            <a:endParaRPr lang="en-US" sz="1800" b="1" dirty="0">
              <a:solidFill>
                <a:schemeClr val="tx1"/>
              </a:solidFill>
              <a:latin typeface="Courier New" charset="0"/>
              <a:ea typeface="Monaco" charset="0"/>
              <a:cs typeface="Monaco" charset="0"/>
              <a:sym typeface="Courier New" charset="0"/>
            </a:endParaRPr>
          </a:p>
        </p:txBody>
      </p:sp>
      <p:sp>
        <p:nvSpPr>
          <p:cNvPr id="19462" name="AutoShape 6"/>
          <p:cNvSpPr>
            <a:spLocks/>
          </p:cNvSpPr>
          <p:nvPr/>
        </p:nvSpPr>
        <p:spPr bwMode="auto">
          <a:xfrm>
            <a:off x="4648200" y="3733800"/>
            <a:ext cx="304800" cy="2667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b="1"/>
          </a:p>
        </p:txBody>
      </p:sp>
      <p:sp>
        <p:nvSpPr>
          <p:cNvPr id="19463" name="Rectangle 7"/>
          <p:cNvSpPr>
            <a:spLocks/>
          </p:cNvSpPr>
          <p:nvPr/>
        </p:nvSpPr>
        <p:spPr bwMode="auto">
          <a:xfrm>
            <a:off x="5105400" y="4800600"/>
            <a:ext cx="2120900" cy="647700"/>
          </a:xfrm>
          <a:prstGeom prst="rect">
            <a:avLst/>
          </a:prstGeom>
          <a:noFill/>
          <a:ln w="19050" cap="flat">
            <a:noFill/>
            <a:miter lim="800000"/>
            <a:headEnd type="none" w="med" len="med"/>
            <a:tailEnd type="none" w="med" len="med"/>
          </a:ln>
        </p:spPr>
        <p:txBody>
          <a:bodyPr lIns="38100" tIns="38100" rIns="38100" bIns="38100">
            <a:prstTxWarp prst="textNoShape">
              <a:avLst/>
            </a:prstTxWarp>
          </a:bodyPr>
          <a:lstStyle/>
          <a:p>
            <a:pPr algn="l">
              <a:lnSpc>
                <a:spcPct val="110000"/>
              </a:lnSpc>
            </a:pPr>
            <a:r>
              <a:rPr lang="en-US" sz="1800" b="1" dirty="0">
                <a:solidFill>
                  <a:schemeClr val="tx1"/>
                </a:solidFill>
                <a:latin typeface="Calibri" charset="0"/>
                <a:ea typeface="Calibri" charset="0"/>
                <a:cs typeface="Calibri" charset="0"/>
                <a:sym typeface="Calibri" charset="0"/>
              </a:rPr>
              <a:t>Location accessed by </a:t>
            </a:r>
            <a:r>
              <a:rPr lang="en-US" sz="1800" b="1" dirty="0">
                <a:solidFill>
                  <a:schemeClr val="tx1"/>
                </a:solidFill>
                <a:latin typeface="Courier New" charset="0"/>
                <a:ea typeface="Courier New" charset="0"/>
                <a:cs typeface="Courier New" charset="0"/>
                <a:sym typeface="Courier New" charset="0"/>
              </a:rPr>
              <a:t>fun(</a:t>
            </a:r>
            <a:r>
              <a:rPr lang="en-US" sz="1800" b="1" dirty="0" err="1">
                <a:solidFill>
                  <a:schemeClr val="tx1"/>
                </a:solidFill>
                <a:latin typeface="Courier New" charset="0"/>
                <a:ea typeface="Courier New" charset="0"/>
                <a:cs typeface="Courier New" charset="0"/>
                <a:sym typeface="Courier New" charset="0"/>
              </a:rPr>
              <a:t>i</a:t>
            </a:r>
            <a:r>
              <a:rPr lang="en-US" sz="1800" b="1" dirty="0">
                <a:solidFill>
                  <a:schemeClr val="tx1"/>
                </a:solidFill>
                <a:latin typeface="Courier New" charset="0"/>
                <a:ea typeface="Courier New" charset="0"/>
                <a:cs typeface="Courier New" charset="0"/>
                <a:sym typeface="Courier New" charset="0"/>
              </a:rPr>
              <a:t>)</a:t>
            </a:r>
          </a:p>
        </p:txBody>
      </p:sp>
      <p:sp>
        <p:nvSpPr>
          <p:cNvPr id="19464" name="Rectangle 8"/>
          <p:cNvSpPr>
            <a:spLocks/>
          </p:cNvSpPr>
          <p:nvPr/>
        </p:nvSpPr>
        <p:spPr bwMode="auto">
          <a:xfrm>
            <a:off x="797775" y="3200400"/>
            <a:ext cx="1596912" cy="369332"/>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sz="2400" b="1" dirty="0">
                <a:solidFill>
                  <a:schemeClr val="tx1"/>
                </a:solidFill>
                <a:latin typeface="Calibri Bold" charset="0"/>
                <a:ea typeface="Calibri Bold" charset="0"/>
                <a:cs typeface="Calibri Bold" charset="0"/>
                <a:sym typeface="Calibri Bold" charset="0"/>
              </a:rPr>
              <a:t>Explanation:</a:t>
            </a:r>
          </a:p>
        </p:txBody>
      </p:sp>
      <p:graphicFrame>
        <p:nvGraphicFramePr>
          <p:cNvPr id="19465" name="Group 9"/>
          <p:cNvGraphicFramePr>
            <a:graphicFrameLocks noGrp="1"/>
          </p:cNvGraphicFramePr>
          <p:nvPr>
            <p:extLst>
              <p:ext uri="{D42A27DB-BD31-4B8C-83A1-F6EECF244321}">
                <p14:modId xmlns:p14="http://schemas.microsoft.com/office/powerpoint/2010/main" val="1767535673"/>
              </p:ext>
            </p:extLst>
          </p:nvPr>
        </p:nvGraphicFramePr>
        <p:xfrm>
          <a:off x="2514600" y="3733800"/>
          <a:ext cx="2070100" cy="2667000"/>
        </p:xfrm>
        <a:graphic>
          <a:graphicData uri="http://schemas.openxmlformats.org/drawingml/2006/table">
            <a:tbl>
              <a:tblPr/>
              <a:tblGrid>
                <a:gridCol w="16383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6</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mn-lt"/>
                          <a:ea typeface="Monaco" charset="0"/>
                          <a:cs typeface="Courier New"/>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5</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mn-lt"/>
                          <a:ea typeface="Monaco" charset="0"/>
                          <a:cs typeface="Courier New"/>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d7 ... d4</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3</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d3 ... d0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0</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AutoShape 6"/>
          <p:cNvSpPr>
            <a:spLocks/>
          </p:cNvSpPr>
          <p:nvPr/>
        </p:nvSpPr>
        <p:spPr bwMode="auto">
          <a:xfrm flipH="1">
            <a:off x="2057400" y="4876800"/>
            <a:ext cx="304800" cy="1524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b="1"/>
          </a:p>
        </p:txBody>
      </p:sp>
      <p:sp>
        <p:nvSpPr>
          <p:cNvPr id="2" name="Rectangle 1"/>
          <p:cNvSpPr/>
          <p:nvPr/>
        </p:nvSpPr>
        <p:spPr>
          <a:xfrm>
            <a:off x="609600" y="5486400"/>
            <a:ext cx="1292842" cy="369332"/>
          </a:xfrm>
          <a:prstGeom prst="rect">
            <a:avLst/>
          </a:prstGeom>
        </p:spPr>
        <p:txBody>
          <a:bodyPr wrap="none">
            <a:spAutoFit/>
          </a:bodyPr>
          <a:lstStyle/>
          <a:p>
            <a:r>
              <a:rPr lang="en-US" sz="1800" b="1" dirty="0" err="1">
                <a:solidFill>
                  <a:schemeClr val="tx1"/>
                </a:solidFill>
                <a:latin typeface="Courier New" charset="0"/>
                <a:ea typeface="Courier New" charset="0"/>
                <a:cs typeface="Courier New" charset="0"/>
                <a:sym typeface="Courier New" charset="0"/>
              </a:rPr>
              <a:t>struct_t</a:t>
            </a:r>
            <a:endParaRPr lang="en-US" sz="1800" b="1" dirty="0"/>
          </a:p>
        </p:txBody>
      </p:sp>
    </p:spTree>
    <p:extLst>
      <p:ext uri="{BB962C8B-B14F-4D97-AF65-F5344CB8AC3E}">
        <p14:creationId xmlns:p14="http://schemas.microsoft.com/office/powerpoint/2010/main" val="83879941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67C3-CB0D-4AD6-97AF-73DAFDEA21F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050E91-8739-43CC-B83B-F5D60CA7C4A5}"/>
              </a:ext>
            </a:extLst>
          </p:cNvPr>
          <p:cNvSpPr>
            <a:spLocks noGrp="1"/>
          </p:cNvSpPr>
          <p:nvPr>
            <p:ph idx="1"/>
          </p:nvPr>
        </p:nvSpPr>
        <p:spPr/>
        <p:txBody>
          <a:bodyPr/>
          <a:lstStyle/>
          <a:p>
            <a:endParaRPr lang="en-US"/>
          </a:p>
        </p:txBody>
      </p:sp>
      <p:pic>
        <p:nvPicPr>
          <p:cNvPr id="1026" name="Picture 2" descr="500+ Driving Pictures [HD] | Download Free Images on Unsplash">
            <a:extLst>
              <a:ext uri="{FF2B5EF4-FFF2-40B4-BE49-F238E27FC236}">
                <a16:creationId xmlns:a16="http://schemas.microsoft.com/office/drawing/2014/main" id="{DA9E93D6-B462-485E-9C7A-C8F035D01C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0" y="254000"/>
            <a:ext cx="9027380" cy="602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99558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20483" name="Rectangle 3"/>
          <p:cNvSpPr>
            <a:spLocks noGrp="1" noChangeArrowheads="1"/>
          </p:cNvSpPr>
          <p:nvPr>
            <p:ph type="title"/>
          </p:nvPr>
        </p:nvSpPr>
        <p:spPr>
          <a:ln/>
        </p:spPr>
        <p:txBody>
          <a:bodyPr/>
          <a:lstStyle/>
          <a:p>
            <a:pPr marL="119063" indent="-119063"/>
            <a:r>
              <a:rPr lang="en-US" b="1" dirty="0"/>
              <a:t>Memory Referencing Errors</a:t>
            </a:r>
          </a:p>
        </p:txBody>
      </p:sp>
      <p:sp>
        <p:nvSpPr>
          <p:cNvPr id="20484" name="Rectangle 4"/>
          <p:cNvSpPr>
            <a:spLocks noGrp="1" noChangeArrowheads="1"/>
          </p:cNvSpPr>
          <p:nvPr>
            <p:ph type="body" idx="1"/>
          </p:nvPr>
        </p:nvSpPr>
        <p:spPr>
          <a:ln/>
        </p:spPr>
        <p:txBody>
          <a:bodyPr/>
          <a:lstStyle/>
          <a:p>
            <a:r>
              <a:rPr lang="en-US" b="1" dirty="0"/>
              <a:t>C and C++ do not provide any memory protection</a:t>
            </a:r>
          </a:p>
          <a:p>
            <a:pPr marL="552450" lvl="1"/>
            <a:r>
              <a:rPr lang="en-US" dirty="0"/>
              <a:t>Out of bounds array references</a:t>
            </a:r>
          </a:p>
          <a:p>
            <a:pPr marL="552450" lvl="1"/>
            <a:r>
              <a:rPr lang="en-US" dirty="0"/>
              <a:t>Invalid pointer values</a:t>
            </a:r>
          </a:p>
          <a:p>
            <a:pPr marL="552450" lvl="1"/>
            <a:r>
              <a:rPr lang="en-US" dirty="0"/>
              <a:t>Abuses of </a:t>
            </a:r>
            <a:r>
              <a:rPr lang="en-US" dirty="0" err="1"/>
              <a:t>malloc</a:t>
            </a:r>
            <a:r>
              <a:rPr lang="en-US" dirty="0"/>
              <a:t>/free</a:t>
            </a:r>
          </a:p>
          <a:p>
            <a:r>
              <a:rPr lang="en-US" b="1" dirty="0"/>
              <a:t>Can lead to nasty bugs</a:t>
            </a:r>
          </a:p>
          <a:p>
            <a:pPr marL="552450" lvl="1"/>
            <a:r>
              <a:rPr lang="en-US" dirty="0"/>
              <a:t>Whether or not bug has any effect depends on system and compiler</a:t>
            </a:r>
          </a:p>
          <a:p>
            <a:pPr marL="552450" lvl="1"/>
            <a:r>
              <a:rPr lang="en-US" dirty="0"/>
              <a:t>Action at a distance</a:t>
            </a:r>
          </a:p>
          <a:p>
            <a:pPr marL="838200" lvl="2"/>
            <a:r>
              <a:rPr lang="en-US" dirty="0"/>
              <a:t>Corrupted object logically unrelated to one being accessed</a:t>
            </a:r>
          </a:p>
          <a:p>
            <a:pPr marL="838200" lvl="2"/>
            <a:r>
              <a:rPr lang="en-US" dirty="0"/>
              <a:t>Effect of bug may be first observed long after it is generated</a:t>
            </a:r>
          </a:p>
          <a:p>
            <a:r>
              <a:rPr lang="en-US" b="1" dirty="0"/>
              <a:t>How can I deal with this?</a:t>
            </a:r>
          </a:p>
          <a:p>
            <a:pPr marL="552450" lvl="1"/>
            <a:r>
              <a:rPr lang="en-US" dirty="0"/>
              <a:t>Program in Java, Ruby, Python, ML, …</a:t>
            </a:r>
          </a:p>
          <a:p>
            <a:pPr marL="552450" lvl="1"/>
            <a:r>
              <a:rPr lang="en-US" dirty="0"/>
              <a:t>Understand what possible interactions may occur</a:t>
            </a:r>
          </a:p>
          <a:p>
            <a:pPr marL="552450" lvl="1"/>
            <a:r>
              <a:rPr lang="en-US" dirty="0"/>
              <a:t>Use or develop tools to detect referencing errors (e.g. </a:t>
            </a:r>
            <a:r>
              <a:rPr lang="en-US" dirty="0" err="1"/>
              <a:t>Valgrind</a:t>
            </a:r>
            <a:r>
              <a:rPr lang="en-US" dirty="0"/>
              <a: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23554"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23555" name="Rectangle 3"/>
          <p:cNvSpPr>
            <a:spLocks noGrp="1" noChangeArrowheads="1"/>
          </p:cNvSpPr>
          <p:nvPr>
            <p:ph type="title"/>
          </p:nvPr>
        </p:nvSpPr>
        <p:spPr>
          <a:xfrm>
            <a:off x="381000" y="457200"/>
            <a:ext cx="8382000" cy="1066800"/>
          </a:xfrm>
          <a:ln/>
        </p:spPr>
        <p:txBody>
          <a:bodyPr>
            <a:normAutofit fontScale="90000"/>
          </a:bodyPr>
          <a:lstStyle/>
          <a:p>
            <a:pPr marL="119063" indent="-119063"/>
            <a:r>
              <a:rPr lang="en-US" sz="4000" b="1" dirty="0"/>
              <a:t>Great Reality #4: There’s more to performance than asymptotic complexity</a:t>
            </a:r>
            <a:br>
              <a:rPr lang="en-US" dirty="0"/>
            </a:br>
            <a:endParaRPr lang="en-US" dirty="0"/>
          </a:p>
        </p:txBody>
      </p:sp>
      <p:sp>
        <p:nvSpPr>
          <p:cNvPr id="23556" name="Rectangle 4"/>
          <p:cNvSpPr>
            <a:spLocks noGrp="1" noChangeArrowheads="1"/>
          </p:cNvSpPr>
          <p:nvPr>
            <p:ph type="body" idx="1"/>
          </p:nvPr>
        </p:nvSpPr>
        <p:spPr>
          <a:xfrm>
            <a:off x="381000" y="1651000"/>
            <a:ext cx="8382000" cy="5181600"/>
          </a:xfrm>
          <a:ln/>
        </p:spPr>
        <p:txBody>
          <a:bodyPr/>
          <a:lstStyle/>
          <a:p>
            <a:r>
              <a:rPr lang="en-US" b="1" dirty="0"/>
              <a:t>Constant factors matter too!</a:t>
            </a:r>
          </a:p>
          <a:p>
            <a:r>
              <a:rPr lang="en-US" b="1" dirty="0"/>
              <a:t>And even exact op count does not predict performance</a:t>
            </a:r>
          </a:p>
          <a:p>
            <a:pPr marL="552450" lvl="1"/>
            <a:r>
              <a:rPr lang="en-US" dirty="0"/>
              <a:t>Easily see 10:1 performance range depending on how code written</a:t>
            </a:r>
          </a:p>
          <a:p>
            <a:pPr marL="552450" lvl="1"/>
            <a:r>
              <a:rPr lang="en-US" dirty="0"/>
              <a:t>Must optimize at multiple levels: algorithm, data representations, procedures, and loops</a:t>
            </a:r>
          </a:p>
          <a:p>
            <a:r>
              <a:rPr lang="en-US" b="1" dirty="0"/>
              <a:t>Must understand system to optimize performance</a:t>
            </a:r>
          </a:p>
          <a:p>
            <a:pPr marL="552450" lvl="1"/>
            <a:r>
              <a:rPr lang="en-US" dirty="0"/>
              <a:t>How programs compiled and executed</a:t>
            </a:r>
          </a:p>
          <a:p>
            <a:pPr marL="552450" lvl="1"/>
            <a:r>
              <a:rPr lang="en-US" dirty="0"/>
              <a:t>How to measure program performance and identify bottlenecks</a:t>
            </a:r>
          </a:p>
          <a:p>
            <a:pPr marL="552450" lvl="1"/>
            <a:r>
              <a:rPr lang="en-US" dirty="0"/>
              <a:t>How to improve performance without destroying code modularity and generality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21507" name="Rectangle 3"/>
          <p:cNvSpPr>
            <a:spLocks noGrp="1" noChangeArrowheads="1"/>
          </p:cNvSpPr>
          <p:nvPr>
            <p:ph type="title"/>
          </p:nvPr>
        </p:nvSpPr>
        <p:spPr>
          <a:ln/>
        </p:spPr>
        <p:txBody>
          <a:bodyPr/>
          <a:lstStyle/>
          <a:p>
            <a:pPr marL="119063" indent="-119063"/>
            <a:r>
              <a:rPr lang="en-US" b="1" dirty="0"/>
              <a:t>Memory System Performance Example</a:t>
            </a:r>
          </a:p>
        </p:txBody>
      </p:sp>
      <p:sp>
        <p:nvSpPr>
          <p:cNvPr id="21508" name="Rectangle 4"/>
          <p:cNvSpPr>
            <a:spLocks noGrp="1" noChangeArrowheads="1"/>
          </p:cNvSpPr>
          <p:nvPr>
            <p:ph type="body" idx="1"/>
          </p:nvPr>
        </p:nvSpPr>
        <p:spPr>
          <a:xfrm>
            <a:off x="381000" y="4610100"/>
            <a:ext cx="8382000" cy="2222500"/>
          </a:xfrm>
          <a:ln/>
        </p:spPr>
        <p:txBody>
          <a:bodyPr/>
          <a:lstStyle/>
          <a:p>
            <a:r>
              <a:rPr lang="en-US" dirty="0"/>
              <a:t>Hierarchical memory organization</a:t>
            </a:r>
          </a:p>
          <a:p>
            <a:r>
              <a:rPr lang="en-US" dirty="0"/>
              <a:t>Performance depends on access patterns</a:t>
            </a:r>
          </a:p>
          <a:p>
            <a:pPr marL="552450" lvl="1"/>
            <a:r>
              <a:rPr lang="en-US" dirty="0"/>
              <a:t>Including how step through multi-dimensional array</a:t>
            </a:r>
          </a:p>
        </p:txBody>
      </p:sp>
      <p:sp>
        <p:nvSpPr>
          <p:cNvPr id="21509" name="Rectangle 5"/>
          <p:cNvSpPr>
            <a:spLocks/>
          </p:cNvSpPr>
          <p:nvPr/>
        </p:nvSpPr>
        <p:spPr bwMode="auto">
          <a:xfrm>
            <a:off x="4622800" y="1603375"/>
            <a:ext cx="4114800" cy="2273300"/>
          </a:xfrm>
          <a:prstGeom prst="rect">
            <a:avLst/>
          </a:prstGeom>
          <a:solidFill>
            <a:srgbClr val="D3F2D3"/>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copyji(int</a:t>
            </a:r>
            <a:r>
              <a:rPr lang="en-US" sz="1600" b="1" dirty="0">
                <a:solidFill>
                  <a:schemeClr val="tx1"/>
                </a:solidFill>
                <a:latin typeface="Courier New"/>
                <a:ea typeface="Monaco" charset="0"/>
                <a:cs typeface="Courier New"/>
                <a:sym typeface="Monaco" charset="0"/>
              </a:rPr>
              <a:t> src[2048][2048],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dst[2048][2048])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 0;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&lt; 2048;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dst[i][j</a:t>
            </a:r>
            <a:r>
              <a:rPr lang="en-US" sz="1600" b="1" dirty="0">
                <a:solidFill>
                  <a:schemeClr val="tx1"/>
                </a:solidFill>
                <a:latin typeface="Courier New"/>
                <a:ea typeface="Monaco" charset="0"/>
                <a:cs typeface="Courier New"/>
                <a:sym typeface="Monaco" charset="0"/>
              </a:rPr>
              <a:t>] = </a:t>
            </a:r>
            <a:r>
              <a:rPr lang="en-US" sz="1600" b="1" dirty="0" err="1">
                <a:solidFill>
                  <a:schemeClr val="tx1"/>
                </a:solidFill>
                <a:latin typeface="Courier New"/>
                <a:ea typeface="Monaco" charset="0"/>
                <a:cs typeface="Courier New"/>
                <a:sym typeface="Monaco" charset="0"/>
              </a:rPr>
              <a:t>src[i][j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
        <p:nvSpPr>
          <p:cNvPr id="21510" name="Rectangle 6"/>
          <p:cNvSpPr>
            <a:spLocks/>
          </p:cNvSpPr>
          <p:nvPr/>
        </p:nvSpPr>
        <p:spPr bwMode="auto">
          <a:xfrm>
            <a:off x="393700" y="1603375"/>
            <a:ext cx="4114800" cy="22733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copyij</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(j = 0; j &lt; 2048; j++)</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 =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grpSp>
        <p:nvGrpSpPr>
          <p:cNvPr id="21511" name="Group 7"/>
          <p:cNvGrpSpPr>
            <a:grpSpLocks/>
          </p:cNvGrpSpPr>
          <p:nvPr/>
        </p:nvGrpSpPr>
        <p:grpSpPr bwMode="auto">
          <a:xfrm>
            <a:off x="4130675" y="2860675"/>
            <a:ext cx="762000" cy="228600"/>
            <a:chOff x="0" y="0"/>
            <a:chExt cx="480" cy="144"/>
          </a:xfrm>
        </p:grpSpPr>
        <p:sp>
          <p:nvSpPr>
            <p:cNvPr id="21512" name="Line 8"/>
            <p:cNvSpPr>
              <a:spLocks noChangeShapeType="1"/>
            </p:cNvSpPr>
            <p:nvPr/>
          </p:nvSpPr>
          <p:spPr bwMode="auto">
            <a:xfrm>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sp>
          <p:nvSpPr>
            <p:cNvPr id="21513" name="Line 9"/>
            <p:cNvSpPr>
              <a:spLocks noChangeShapeType="1"/>
            </p:cNvSpPr>
            <p:nvPr/>
          </p:nvSpPr>
          <p:spPr bwMode="auto">
            <a:xfrm rot="10800000" flipH="1">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grpSp>
      <p:grpSp>
        <p:nvGrpSpPr>
          <p:cNvPr id="3" name="Group 2"/>
          <p:cNvGrpSpPr/>
          <p:nvPr/>
        </p:nvGrpSpPr>
        <p:grpSpPr>
          <a:xfrm>
            <a:off x="1875047" y="3886200"/>
            <a:ext cx="5871668" cy="674876"/>
            <a:chOff x="1875047" y="3886200"/>
            <a:chExt cx="5871668" cy="674876"/>
          </a:xfrm>
        </p:grpSpPr>
        <p:sp>
          <p:nvSpPr>
            <p:cNvPr id="21514" name="Rectangle 10"/>
            <p:cNvSpPr>
              <a:spLocks/>
            </p:cNvSpPr>
            <p:nvPr/>
          </p:nvSpPr>
          <p:spPr bwMode="auto">
            <a:xfrm>
              <a:off x="6605878" y="3886200"/>
              <a:ext cx="1140837" cy="507831"/>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800" dirty="0">
                  <a:solidFill>
                    <a:schemeClr val="tx1"/>
                  </a:solidFill>
                  <a:latin typeface="+mn-lt"/>
                  <a:ea typeface="Calibri" charset="0"/>
                  <a:cs typeface="Calibri" charset="0"/>
                  <a:sym typeface="Calibri" charset="0"/>
                </a:rPr>
                <a:t>81.8ms</a:t>
              </a:r>
            </a:p>
          </p:txBody>
        </p:sp>
        <p:sp>
          <p:nvSpPr>
            <p:cNvPr id="2" name="TextBox 1"/>
            <p:cNvSpPr txBox="1"/>
            <p:nvPr/>
          </p:nvSpPr>
          <p:spPr>
            <a:xfrm>
              <a:off x="1875047" y="3886200"/>
              <a:ext cx="1066568" cy="523220"/>
            </a:xfrm>
            <a:prstGeom prst="rect">
              <a:avLst/>
            </a:prstGeom>
            <a:noFill/>
          </p:spPr>
          <p:txBody>
            <a:bodyPr wrap="none" rtlCol="0">
              <a:spAutoFit/>
            </a:bodyPr>
            <a:lstStyle/>
            <a:p>
              <a:r>
                <a:rPr lang="en-US" sz="2800" dirty="0">
                  <a:latin typeface="+mn-lt"/>
                </a:rPr>
                <a:t>4.3ms</a:t>
              </a:r>
            </a:p>
          </p:txBody>
        </p:sp>
        <p:sp>
          <p:nvSpPr>
            <p:cNvPr id="13" name="Rectangle 10"/>
            <p:cNvSpPr>
              <a:spLocks/>
            </p:cNvSpPr>
            <p:nvPr/>
          </p:nvSpPr>
          <p:spPr bwMode="auto">
            <a:xfrm>
              <a:off x="2870694" y="4114800"/>
              <a:ext cx="3675585" cy="446276"/>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400" dirty="0">
                  <a:solidFill>
                    <a:schemeClr val="tx1"/>
                  </a:solidFill>
                  <a:latin typeface="+mn-lt"/>
                  <a:ea typeface="Calibri" charset="0"/>
                  <a:cs typeface="Calibri" charset="0"/>
                  <a:sym typeface="Calibri" charset="0"/>
                </a:rPr>
                <a:t>2.0 GHz Intel Core i7 </a:t>
              </a:r>
              <a:r>
                <a:rPr lang="en-US" sz="2400" dirty="0" err="1">
                  <a:solidFill>
                    <a:schemeClr val="tx1"/>
                  </a:solidFill>
                  <a:latin typeface="+mn-lt"/>
                  <a:ea typeface="Calibri" charset="0"/>
                  <a:cs typeface="Calibri" charset="0"/>
                  <a:sym typeface="Calibri" charset="0"/>
                </a:rPr>
                <a:t>Haswell</a:t>
              </a:r>
              <a:endParaRPr lang="en-US" sz="2400" dirty="0">
                <a:solidFill>
                  <a:schemeClr val="tx1"/>
                </a:solidFill>
                <a:latin typeface="+mn-lt"/>
                <a:ea typeface="Calibri" charset="0"/>
                <a:cs typeface="Calibri" charset="0"/>
                <a:sym typeface="Calibri" charset="0"/>
              </a:endParaRPr>
            </a:p>
          </p:txBody>
        </p:sp>
      </p:grpSp>
    </p:spTree>
    <p:extLst>
      <p:ext uri="{BB962C8B-B14F-4D97-AF65-F5344CB8AC3E}">
        <p14:creationId xmlns:p14="http://schemas.microsoft.com/office/powerpoint/2010/main" val="3676039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Performance Differs</a:t>
            </a:r>
          </a:p>
        </p:txBody>
      </p:sp>
      <p:graphicFrame>
        <p:nvGraphicFramePr>
          <p:cNvPr id="4" name="Chart 3"/>
          <p:cNvGraphicFramePr>
            <a:graphicFrameLocks noGrp="1" noChangeAspect="1"/>
          </p:cNvGraphicFramePr>
          <p:nvPr>
            <p:extLst>
              <p:ext uri="{D42A27DB-BD31-4B8C-83A1-F6EECF244321}">
                <p14:modId xmlns:p14="http://schemas.microsoft.com/office/powerpoint/2010/main" val="2130756887"/>
              </p:ext>
            </p:extLst>
          </p:nvPr>
        </p:nvGraphicFramePr>
        <p:xfrm>
          <a:off x="457200" y="1061112"/>
          <a:ext cx="85725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bwMode="auto">
          <a:xfrm>
            <a:off x="1828800" y="1295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copyij</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sp>
        <p:nvSpPr>
          <p:cNvPr id="6" name="Rectangle 5"/>
          <p:cNvSpPr/>
          <p:nvPr/>
        </p:nvSpPr>
        <p:spPr bwMode="auto">
          <a:xfrm>
            <a:off x="4724400" y="4724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copyji</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cxnSp>
        <p:nvCxnSpPr>
          <p:cNvPr id="8" name="Straight Arrow Connector 7"/>
          <p:cNvCxnSpPr>
            <a:stCxn id="5" idx="2"/>
          </p:cNvCxnSpPr>
          <p:nvPr/>
        </p:nvCxnSpPr>
        <p:spPr bwMode="auto">
          <a:xfrm flipH="1">
            <a:off x="1981200" y="1828800"/>
            <a:ext cx="457200" cy="1828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Straight Arrow Connector 8"/>
          <p:cNvCxnSpPr>
            <a:stCxn id="6" idx="2"/>
          </p:cNvCxnSpPr>
          <p:nvPr/>
        </p:nvCxnSpPr>
        <p:spPr bwMode="auto">
          <a:xfrm flipH="1">
            <a:off x="4495800" y="5257800"/>
            <a:ext cx="838200" cy="685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35201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26627" name="Rectangle 3"/>
          <p:cNvSpPr>
            <a:spLocks noGrp="1" noChangeArrowheads="1"/>
          </p:cNvSpPr>
          <p:nvPr>
            <p:ph type="title"/>
          </p:nvPr>
        </p:nvSpPr>
        <p:spPr>
          <a:xfrm>
            <a:off x="381000" y="254000"/>
            <a:ext cx="8534400" cy="1168400"/>
          </a:xfrm>
          <a:ln/>
        </p:spPr>
        <p:txBody>
          <a:bodyPr/>
          <a:lstStyle/>
          <a:p>
            <a:pPr marL="119063" indent="-119063"/>
            <a:r>
              <a:rPr lang="en-US" b="1" dirty="0"/>
              <a:t>Great Reality #5:</a:t>
            </a:r>
            <a:br>
              <a:rPr lang="en-US" b="1" dirty="0"/>
            </a:br>
            <a:r>
              <a:rPr lang="en-US" b="1" dirty="0"/>
              <a:t>Computers do more than execute programs</a:t>
            </a:r>
          </a:p>
        </p:txBody>
      </p:sp>
      <p:sp>
        <p:nvSpPr>
          <p:cNvPr id="26628" name="Rectangle 4"/>
          <p:cNvSpPr>
            <a:spLocks noGrp="1" noChangeArrowheads="1"/>
          </p:cNvSpPr>
          <p:nvPr>
            <p:ph type="body" idx="1"/>
          </p:nvPr>
        </p:nvSpPr>
        <p:spPr>
          <a:xfrm>
            <a:off x="381000" y="1600200"/>
            <a:ext cx="8382000" cy="5232400"/>
          </a:xfrm>
          <a:ln/>
        </p:spPr>
        <p:txBody>
          <a:bodyPr/>
          <a:lstStyle/>
          <a:p>
            <a:r>
              <a:rPr lang="en-US" b="1" dirty="0"/>
              <a:t>They need to get data in and out</a:t>
            </a:r>
          </a:p>
          <a:p>
            <a:pPr marL="552450" lvl="1"/>
            <a:r>
              <a:rPr lang="en-US" dirty="0"/>
              <a:t>I/O system critical to program reliability and performance</a:t>
            </a:r>
          </a:p>
          <a:p>
            <a:endParaRPr lang="en-US" dirty="0"/>
          </a:p>
          <a:p>
            <a:r>
              <a:rPr lang="en-US" b="1" dirty="0"/>
              <a:t>They communicate with each other over networks</a:t>
            </a:r>
          </a:p>
          <a:p>
            <a:pPr marL="552450" lvl="1"/>
            <a:r>
              <a:rPr lang="en-US" dirty="0"/>
              <a:t>Many system-level issues arise in presence of network</a:t>
            </a:r>
          </a:p>
          <a:p>
            <a:pPr marL="838200" lvl="2"/>
            <a:r>
              <a:rPr lang="en-US" dirty="0"/>
              <a:t>Concurrent operations by autonomous processes</a:t>
            </a:r>
          </a:p>
          <a:p>
            <a:pPr marL="838200" lvl="2"/>
            <a:r>
              <a:rPr lang="en-US" dirty="0"/>
              <a:t>Coping with unreliable media</a:t>
            </a:r>
          </a:p>
          <a:p>
            <a:pPr marL="838200" lvl="2"/>
            <a:r>
              <a:rPr lang="en-US" dirty="0"/>
              <a:t>Cross platform compatibility</a:t>
            </a:r>
          </a:p>
          <a:p>
            <a:pPr marL="838200" lvl="2"/>
            <a:r>
              <a:rPr lang="en-US" dirty="0"/>
              <a:t>Complex performance issues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28675" name="Rectangle 3"/>
          <p:cNvSpPr>
            <a:spLocks noGrp="1" noChangeArrowheads="1"/>
          </p:cNvSpPr>
          <p:nvPr>
            <p:ph type="title"/>
          </p:nvPr>
        </p:nvSpPr>
        <p:spPr/>
        <p:txBody>
          <a:bodyPr/>
          <a:lstStyle/>
          <a:p>
            <a:r>
              <a:rPr lang="en-US" dirty="0"/>
              <a:t>Course Perspective</a:t>
            </a:r>
          </a:p>
        </p:txBody>
      </p:sp>
      <p:sp>
        <p:nvSpPr>
          <p:cNvPr id="28676" name="Rectangle 4"/>
          <p:cNvSpPr>
            <a:spLocks noGrp="1" noChangeArrowheads="1"/>
          </p:cNvSpPr>
          <p:nvPr>
            <p:ph type="body" idx="1"/>
          </p:nvPr>
        </p:nvSpPr>
        <p:spPr/>
        <p:txBody>
          <a:bodyPr/>
          <a:lstStyle/>
          <a:p>
            <a:r>
              <a:rPr lang="en-US" dirty="0"/>
              <a:t>Computer Architecture</a:t>
            </a:r>
          </a:p>
          <a:p>
            <a:pPr lvl="1"/>
            <a:r>
              <a:rPr lang="en-US" dirty="0"/>
              <a:t>Older versions of the course had focus from a designers perspective </a:t>
            </a:r>
          </a:p>
          <a:p>
            <a:r>
              <a:rPr lang="en-US" dirty="0"/>
              <a:t>Most Systems Courses are Builder-Centric</a:t>
            </a:r>
          </a:p>
          <a:p>
            <a:pPr lvl="1"/>
            <a:r>
              <a:rPr lang="en-US" dirty="0"/>
              <a:t>Operating Systems</a:t>
            </a:r>
          </a:p>
          <a:p>
            <a:pPr lvl="2"/>
            <a:r>
              <a:rPr lang="en-US" dirty="0"/>
              <a:t>Implement sample portions of operating system</a:t>
            </a:r>
          </a:p>
          <a:p>
            <a:pPr lvl="1"/>
            <a:r>
              <a:rPr lang="en-US" dirty="0"/>
              <a:t>Compilers</a:t>
            </a:r>
          </a:p>
          <a:p>
            <a:pPr lvl="2"/>
            <a:r>
              <a:rPr lang="en-US" dirty="0"/>
              <a:t>Write compiler for simple language</a:t>
            </a:r>
          </a:p>
          <a:p>
            <a:pPr lvl="1"/>
            <a:r>
              <a:rPr lang="en-US" dirty="0"/>
              <a:t>Networking</a:t>
            </a:r>
          </a:p>
          <a:p>
            <a:pPr lvl="2"/>
            <a:r>
              <a:rPr lang="en-US" dirty="0"/>
              <a:t>Implement and simulate network protocols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29699" name="Rectangle 3"/>
          <p:cNvSpPr>
            <a:spLocks noGrp="1" noChangeArrowheads="1"/>
          </p:cNvSpPr>
          <p:nvPr>
            <p:ph type="title"/>
          </p:nvPr>
        </p:nvSpPr>
        <p:spPr/>
        <p:txBody>
          <a:bodyPr/>
          <a:lstStyle/>
          <a:p>
            <a:r>
              <a:rPr lang="en-US" dirty="0"/>
              <a:t>Course Perspective (Cont.)</a:t>
            </a:r>
          </a:p>
        </p:txBody>
      </p:sp>
      <p:sp>
        <p:nvSpPr>
          <p:cNvPr id="29700" name="Rectangle 4"/>
          <p:cNvSpPr>
            <a:spLocks noGrp="1" noChangeArrowheads="1"/>
          </p:cNvSpPr>
          <p:nvPr>
            <p:ph type="body" idx="1"/>
          </p:nvPr>
        </p:nvSpPr>
        <p:spPr/>
        <p:txBody>
          <a:bodyPr/>
          <a:lstStyle/>
          <a:p>
            <a:r>
              <a:rPr lang="en-US" dirty="0"/>
              <a:t>Our Course is Programmer-Centric</a:t>
            </a:r>
          </a:p>
          <a:p>
            <a:pPr lvl="1"/>
            <a:r>
              <a:rPr lang="en-US" dirty="0"/>
              <a:t>Purpose is to show that by knowing more about the underlying system, one can be more effective as a programmer</a:t>
            </a:r>
          </a:p>
          <a:p>
            <a:pPr lvl="1"/>
            <a:r>
              <a:rPr lang="en-US" dirty="0"/>
              <a:t>Enable you to</a:t>
            </a:r>
          </a:p>
          <a:p>
            <a:pPr lvl="2"/>
            <a:r>
              <a:rPr lang="en-US" dirty="0"/>
              <a:t>Write programs that are more reliable and efficient</a:t>
            </a:r>
          </a:p>
          <a:p>
            <a:pPr lvl="2"/>
            <a:r>
              <a:rPr lang="en-US" dirty="0"/>
              <a:t>Incorporate features that require hooks into OS</a:t>
            </a:r>
          </a:p>
          <a:p>
            <a:pPr lvl="3"/>
            <a:r>
              <a:rPr lang="en-US" dirty="0"/>
              <a:t>E.g., concurrency, signal handlers</a:t>
            </a:r>
          </a:p>
          <a:p>
            <a:pPr lvl="1"/>
            <a:r>
              <a:rPr lang="en-US" dirty="0"/>
              <a:t>Cover material in this course that you won’t see elsewhere</a:t>
            </a:r>
          </a:p>
          <a:p>
            <a:pPr lvl="1"/>
            <a:r>
              <a:rPr lang="en-US" dirty="0"/>
              <a:t>Not just a course for dedicated hackers</a:t>
            </a:r>
          </a:p>
          <a:p>
            <a:pPr lvl="2"/>
            <a:r>
              <a:rPr lang="en-US" b="1" dirty="0"/>
              <a:t>We bring out the hidden hacker in everyone!</a:t>
            </a:r>
          </a:p>
          <a:p>
            <a:pPr lvl="1"/>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296DB64-22CE-4455-9018-F2CC32807D5C}"/>
                  </a:ext>
                </a:extLst>
              </p14:cNvPr>
              <p14:cNvContentPartPr/>
              <p14:nvPr/>
            </p14:nvContentPartPr>
            <p14:xfrm>
              <a:off x="5225125" y="3270134"/>
              <a:ext cx="156600" cy="14040"/>
            </p14:xfrm>
          </p:contentPart>
        </mc:Choice>
        <mc:Fallback>
          <p:pic>
            <p:nvPicPr>
              <p:cNvPr id="2" name="Ink 1">
                <a:extLst>
                  <a:ext uri="{FF2B5EF4-FFF2-40B4-BE49-F238E27FC236}">
                    <a16:creationId xmlns:a16="http://schemas.microsoft.com/office/drawing/2014/main" id="{D296DB64-22CE-4455-9018-F2CC32807D5C}"/>
                  </a:ext>
                </a:extLst>
              </p:cNvPr>
              <p:cNvPicPr/>
              <p:nvPr/>
            </p:nvPicPr>
            <p:blipFill>
              <a:blip r:embed="rId3"/>
              <a:stretch>
                <a:fillRect/>
              </a:stretch>
            </p:blipFill>
            <p:spPr>
              <a:xfrm>
                <a:off x="5207485" y="3252134"/>
                <a:ext cx="192240" cy="49680"/>
              </a:xfrm>
              <a:prstGeom prst="rect">
                <a:avLst/>
              </a:prstGeom>
            </p:spPr>
          </p:pic>
        </mc:Fallback>
      </mc:AlternateContent>
    </p:spTree>
    <p:extLst>
      <p:ext uri="{BB962C8B-B14F-4D97-AF65-F5344CB8AC3E}">
        <p14:creationId xmlns:p14="http://schemas.microsoft.com/office/powerpoint/2010/main" val="6672876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ine 26"/>
          <p:cNvSpPr>
            <a:spLocks noChangeShapeType="1"/>
          </p:cNvSpPr>
          <p:nvPr/>
        </p:nvSpPr>
        <p:spPr bwMode="auto">
          <a:xfrm flipH="1">
            <a:off x="5394697" y="2740026"/>
            <a:ext cx="2195141" cy="152400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49"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27651" name="Rectangle 3"/>
          <p:cNvSpPr>
            <a:spLocks noGrp="1" noChangeArrowheads="1"/>
          </p:cNvSpPr>
          <p:nvPr>
            <p:ph type="title"/>
          </p:nvPr>
        </p:nvSpPr>
        <p:spPr>
          <a:ln/>
        </p:spPr>
        <p:txBody>
          <a:bodyPr/>
          <a:lstStyle/>
          <a:p>
            <a:pPr marL="119063" indent="-119063"/>
            <a:r>
              <a:rPr lang="en-US" dirty="0"/>
              <a:t>Role within CENG Curriculum</a:t>
            </a:r>
          </a:p>
        </p:txBody>
      </p:sp>
      <p:sp>
        <p:nvSpPr>
          <p:cNvPr id="27652" name="Rectangle 4"/>
          <p:cNvSpPr>
            <a:spLocks/>
          </p:cNvSpPr>
          <p:nvPr/>
        </p:nvSpPr>
        <p:spPr bwMode="auto">
          <a:xfrm>
            <a:off x="2332038" y="2054225"/>
            <a:ext cx="793750" cy="685800"/>
          </a:xfrm>
          <a:prstGeom prst="rect">
            <a:avLst/>
          </a:prstGeom>
          <a:solidFill>
            <a:srgbClr val="FFC000"/>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dirty="0">
                <a:solidFill>
                  <a:schemeClr val="tx1"/>
                </a:solidFill>
                <a:latin typeface="Calibri" charset="0"/>
                <a:ea typeface="Lucida Grande" charset="0"/>
                <a:cs typeface="Lucida Grande" charset="0"/>
                <a:sym typeface="Calibri" charset="0"/>
              </a:rPr>
              <a:t>CENG334</a:t>
            </a:r>
            <a:endParaRPr lang="en-US" sz="2400" dirty="0">
              <a:solidFill>
                <a:schemeClr val="tx1"/>
              </a:solidFill>
              <a:latin typeface="Arial Narrow" charset="0"/>
              <a:ea typeface="Lucida Grande" charset="0"/>
              <a:cs typeface="Lucida Grande" charset="0"/>
              <a:sym typeface="Arial Narrow" charset="0"/>
            </a:endParaRPr>
          </a:p>
          <a:p>
            <a:r>
              <a:rPr lang="en-US" sz="1400" dirty="0">
                <a:solidFill>
                  <a:schemeClr val="tx1"/>
                </a:solidFill>
                <a:latin typeface="Calibri" charset="0"/>
                <a:ea typeface="Calibri" charset="0"/>
                <a:cs typeface="Calibri" charset="0"/>
                <a:sym typeface="Calibri" charset="0"/>
              </a:rPr>
              <a:t>Operating</a:t>
            </a:r>
            <a:endParaRPr lang="en-US" sz="2400" dirty="0">
              <a:solidFill>
                <a:schemeClr val="tx1"/>
              </a:solidFill>
              <a:latin typeface="Arial Narrow" charset="0"/>
              <a:ea typeface="Lucida Grande" charset="0"/>
              <a:cs typeface="Lucida Grande" charset="0"/>
              <a:sym typeface="Arial Narrow" charset="0"/>
            </a:endParaRPr>
          </a:p>
          <a:p>
            <a:r>
              <a:rPr lang="en-US" sz="1400" dirty="0">
                <a:solidFill>
                  <a:schemeClr val="tx1"/>
                </a:solidFill>
                <a:latin typeface="Calibri" charset="0"/>
                <a:ea typeface="Calibri" charset="0"/>
                <a:cs typeface="Calibri" charset="0"/>
                <a:sym typeface="Calibri" charset="0"/>
              </a:rPr>
              <a:t>Systems</a:t>
            </a:r>
          </a:p>
        </p:txBody>
      </p:sp>
      <p:sp>
        <p:nvSpPr>
          <p:cNvPr id="27653" name="Rectangle 5"/>
          <p:cNvSpPr>
            <a:spLocks/>
          </p:cNvSpPr>
          <p:nvPr/>
        </p:nvSpPr>
        <p:spPr bwMode="auto">
          <a:xfrm>
            <a:off x="3590668" y="2032000"/>
            <a:ext cx="798512" cy="673100"/>
          </a:xfrm>
          <a:prstGeom prst="rect">
            <a:avLst/>
          </a:prstGeom>
          <a:solidFill>
            <a:srgbClr val="FFC000"/>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dirty="0">
                <a:solidFill>
                  <a:schemeClr val="tx1"/>
                </a:solidFill>
                <a:latin typeface="Calibri" charset="0"/>
                <a:ea typeface="Calibri" charset="0"/>
                <a:cs typeface="Calibri" charset="0"/>
                <a:sym typeface="Calibri" charset="0"/>
              </a:rPr>
              <a:t>CENG444</a:t>
            </a:r>
          </a:p>
          <a:p>
            <a:r>
              <a:rPr lang="en-US" sz="1400" dirty="0">
                <a:solidFill>
                  <a:schemeClr val="tx1"/>
                </a:solidFill>
                <a:latin typeface="Calibri" charset="0"/>
                <a:ea typeface="Calibri" charset="0"/>
                <a:cs typeface="Calibri" charset="0"/>
                <a:sym typeface="Calibri" charset="0"/>
              </a:rPr>
              <a:t>Language </a:t>
            </a:r>
          </a:p>
          <a:p>
            <a:r>
              <a:rPr lang="en-US" sz="1400" dirty="0">
                <a:solidFill>
                  <a:schemeClr val="tx1"/>
                </a:solidFill>
                <a:latin typeface="Calibri" charset="0"/>
                <a:ea typeface="Calibri" charset="0"/>
                <a:cs typeface="Calibri" charset="0"/>
                <a:sym typeface="Calibri" charset="0"/>
              </a:rPr>
              <a:t>Processors</a:t>
            </a:r>
          </a:p>
        </p:txBody>
      </p:sp>
      <p:sp>
        <p:nvSpPr>
          <p:cNvPr id="27655" name="Line 7"/>
          <p:cNvSpPr>
            <a:spLocks noChangeShapeType="1"/>
          </p:cNvSpPr>
          <p:nvPr/>
        </p:nvSpPr>
        <p:spPr bwMode="auto">
          <a:xfrm>
            <a:off x="2814638" y="2743200"/>
            <a:ext cx="992188" cy="114935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56" name="Rectangle 8"/>
          <p:cNvSpPr>
            <a:spLocks/>
          </p:cNvSpPr>
          <p:nvPr/>
        </p:nvSpPr>
        <p:spPr bwMode="auto">
          <a:xfrm>
            <a:off x="2925763" y="2895600"/>
            <a:ext cx="1009650" cy="508000"/>
          </a:xfrm>
          <a:prstGeom prst="rect">
            <a:avLst/>
          </a:prstGeom>
          <a:solidFill>
            <a:srgbClr val="FFFFFF"/>
          </a:solidFill>
          <a:ln w="12700" cap="flat">
            <a:noFill/>
            <a:miter lim="800000"/>
            <a:headEnd type="none" w="med" len="med"/>
            <a:tailEnd type="none" w="med" len="med"/>
          </a:ln>
        </p:spPr>
        <p:txBody>
          <a:bodyPr wrap="none" lIns="38100" tIns="38100" rIns="38100" bIns="38100">
            <a:prstTxWarp prst="textNoShape">
              <a:avLst/>
            </a:prstTxWarp>
            <a:spAutoFit/>
          </a:bodyPr>
          <a:lstStyle/>
          <a:p>
            <a:pPr algn="l"/>
            <a:r>
              <a:rPr lang="en-US" sz="1400" dirty="0">
                <a:solidFill>
                  <a:schemeClr val="tx1"/>
                </a:solidFill>
                <a:latin typeface="Calibri Bold" charset="0"/>
                <a:ea typeface="Calibri Bold" charset="0"/>
                <a:cs typeface="Calibri Bold" charset="0"/>
                <a:sym typeface="Calibri Bold" charset="0"/>
              </a:rPr>
              <a:t>Processes</a:t>
            </a:r>
          </a:p>
          <a:p>
            <a:pPr algn="l"/>
            <a:r>
              <a:rPr lang="en-US" sz="1400" dirty="0">
                <a:solidFill>
                  <a:schemeClr val="tx1"/>
                </a:solidFill>
                <a:latin typeface="Calibri Bold" charset="0"/>
                <a:ea typeface="Calibri Bold" charset="0"/>
                <a:cs typeface="Calibri Bold" charset="0"/>
                <a:sym typeface="Calibri Bold" charset="0"/>
              </a:rPr>
              <a:t>Mem. </a:t>
            </a:r>
            <a:r>
              <a:rPr lang="en-US" sz="1400" dirty="0" err="1">
                <a:solidFill>
                  <a:schemeClr val="tx1"/>
                </a:solidFill>
                <a:latin typeface="Calibri Bold" charset="0"/>
                <a:ea typeface="Calibri Bold" charset="0"/>
                <a:cs typeface="Calibri Bold" charset="0"/>
                <a:sym typeface="Calibri Bold" charset="0"/>
              </a:rPr>
              <a:t>Mgmt</a:t>
            </a:r>
            <a:endParaRPr lang="en-US" sz="1400" dirty="0">
              <a:solidFill>
                <a:schemeClr val="tx1"/>
              </a:solidFill>
              <a:latin typeface="Calibri Bold" charset="0"/>
              <a:ea typeface="Calibri Bold" charset="0"/>
              <a:cs typeface="Calibri Bold" charset="0"/>
              <a:sym typeface="Calibri Bold" charset="0"/>
            </a:endParaRPr>
          </a:p>
        </p:txBody>
      </p:sp>
      <p:sp>
        <p:nvSpPr>
          <p:cNvPr id="27657" name="Line 9"/>
          <p:cNvSpPr>
            <a:spLocks noChangeShapeType="1"/>
          </p:cNvSpPr>
          <p:nvPr/>
        </p:nvSpPr>
        <p:spPr bwMode="auto">
          <a:xfrm>
            <a:off x="4114800" y="2733675"/>
            <a:ext cx="76200" cy="1158875"/>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61" name="Rectangle 13"/>
          <p:cNvSpPr>
            <a:spLocks/>
          </p:cNvSpPr>
          <p:nvPr/>
        </p:nvSpPr>
        <p:spPr bwMode="auto">
          <a:xfrm>
            <a:off x="6065838" y="2032000"/>
            <a:ext cx="855662" cy="673100"/>
          </a:xfrm>
          <a:prstGeom prst="rect">
            <a:avLst/>
          </a:prstGeom>
          <a:solidFill>
            <a:srgbClr val="FFC000"/>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dirty="0">
                <a:solidFill>
                  <a:schemeClr val="tx1"/>
                </a:solidFill>
                <a:latin typeface="Calibri" charset="0"/>
                <a:ea typeface="Calibri" charset="0"/>
                <a:cs typeface="Calibri" charset="0"/>
                <a:sym typeface="Calibri" charset="0"/>
              </a:rPr>
              <a:t>CENG336</a:t>
            </a:r>
            <a:endParaRPr lang="en-US" sz="2400" dirty="0">
              <a:solidFill>
                <a:schemeClr val="tx1"/>
              </a:solidFill>
              <a:latin typeface="Arial Narrow" charset="0"/>
              <a:ea typeface="Lucida Grande" charset="0"/>
              <a:cs typeface="Lucida Grande" charset="0"/>
              <a:sym typeface="Arial Narrow" charset="0"/>
            </a:endParaRPr>
          </a:p>
          <a:p>
            <a:r>
              <a:rPr lang="en-US" sz="1400" dirty="0">
                <a:solidFill>
                  <a:schemeClr val="tx1"/>
                </a:solidFill>
                <a:latin typeface="Calibri" charset="0"/>
                <a:ea typeface="Calibri" charset="0"/>
                <a:cs typeface="Calibri" charset="0"/>
                <a:sym typeface="Calibri" charset="0"/>
              </a:rPr>
              <a:t>Embedded</a:t>
            </a:r>
            <a:endParaRPr lang="en-US" sz="2400" dirty="0">
              <a:solidFill>
                <a:schemeClr val="tx1"/>
              </a:solidFill>
              <a:latin typeface="Arial Narrow" charset="0"/>
              <a:ea typeface="Lucida Grande" charset="0"/>
              <a:cs typeface="Lucida Grande" charset="0"/>
              <a:sym typeface="Arial Narrow" charset="0"/>
            </a:endParaRPr>
          </a:p>
          <a:p>
            <a:r>
              <a:rPr lang="en-US" sz="1400" dirty="0">
                <a:solidFill>
                  <a:schemeClr val="tx1"/>
                </a:solidFill>
                <a:latin typeface="Calibri" charset="0"/>
                <a:ea typeface="Calibri" charset="0"/>
                <a:cs typeface="Calibri" charset="0"/>
                <a:sym typeface="Calibri" charset="0"/>
              </a:rPr>
              <a:t>Systems</a:t>
            </a:r>
          </a:p>
        </p:txBody>
      </p:sp>
      <p:sp>
        <p:nvSpPr>
          <p:cNvPr id="27663" name="Rectangle 15"/>
          <p:cNvSpPr>
            <a:spLocks/>
          </p:cNvSpPr>
          <p:nvPr/>
        </p:nvSpPr>
        <p:spPr bwMode="auto">
          <a:xfrm>
            <a:off x="3867718" y="5694621"/>
            <a:ext cx="1382712" cy="838200"/>
          </a:xfrm>
          <a:prstGeom prst="rect">
            <a:avLst/>
          </a:prstGeom>
          <a:solidFill>
            <a:srgbClr val="F2F2F2"/>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38100" tIns="38100" rIns="38100" bIns="38100" anchor="ctr">
            <a:prstTxWarp prst="textNoShape">
              <a:avLst/>
            </a:prstTxWarp>
          </a:bodyPr>
          <a:lstStyle/>
          <a:p>
            <a:r>
              <a:rPr lang="en-US" sz="1600" dirty="0">
                <a:solidFill>
                  <a:schemeClr val="tx1"/>
                </a:solidFill>
                <a:latin typeface="Calibri" charset="0"/>
                <a:ea typeface="Calibri" charset="0"/>
                <a:cs typeface="Calibri" charset="0"/>
                <a:sym typeface="Calibri" charset="0"/>
              </a:rPr>
              <a:t>CENG232 </a:t>
            </a:r>
          </a:p>
          <a:p>
            <a:r>
              <a:rPr lang="en-US" sz="1600" dirty="0">
                <a:solidFill>
                  <a:schemeClr val="tx1"/>
                </a:solidFill>
                <a:latin typeface="Calibri" charset="0"/>
                <a:ea typeface="Calibri" charset="0"/>
                <a:cs typeface="Calibri" charset="0"/>
                <a:sym typeface="Calibri" charset="0"/>
              </a:rPr>
              <a:t>Logic Design </a:t>
            </a:r>
          </a:p>
        </p:txBody>
      </p:sp>
      <p:sp>
        <p:nvSpPr>
          <p:cNvPr id="27664" name="Rectangle 16"/>
          <p:cNvSpPr>
            <a:spLocks/>
          </p:cNvSpPr>
          <p:nvPr/>
        </p:nvSpPr>
        <p:spPr bwMode="auto">
          <a:xfrm>
            <a:off x="1027113" y="2060575"/>
            <a:ext cx="817562" cy="673100"/>
          </a:xfrm>
          <a:prstGeom prst="rect">
            <a:avLst/>
          </a:prstGeom>
          <a:solidFill>
            <a:srgbClr val="FFC000"/>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dirty="0">
                <a:solidFill>
                  <a:schemeClr val="tx1"/>
                </a:solidFill>
                <a:latin typeface="Calibri" charset="0"/>
                <a:ea typeface="Calibri" charset="0"/>
                <a:cs typeface="Calibri" charset="0"/>
                <a:sym typeface="Calibri" charset="0"/>
              </a:rPr>
              <a:t>CENG351</a:t>
            </a:r>
            <a:endParaRPr lang="en-US" sz="2400" dirty="0">
              <a:solidFill>
                <a:schemeClr val="tx1"/>
              </a:solidFill>
              <a:latin typeface="Arial Narrow" charset="0"/>
              <a:ea typeface="Lucida Grande" charset="0"/>
              <a:cs typeface="Lucida Grande" charset="0"/>
              <a:sym typeface="Arial Narrow" charset="0"/>
            </a:endParaRPr>
          </a:p>
          <a:p>
            <a:pPr algn="l"/>
            <a:r>
              <a:rPr lang="en-US" sz="1400" dirty="0">
                <a:solidFill>
                  <a:schemeClr val="tx1"/>
                </a:solidFill>
                <a:latin typeface="Calibri" charset="0"/>
                <a:ea typeface="Calibri" charset="0"/>
                <a:cs typeface="Calibri" charset="0"/>
                <a:sym typeface="Calibri" charset="0"/>
              </a:rPr>
              <a:t>Databases</a:t>
            </a:r>
          </a:p>
        </p:txBody>
      </p:sp>
      <p:sp>
        <p:nvSpPr>
          <p:cNvPr id="27665" name="Line 17"/>
          <p:cNvSpPr>
            <a:spLocks noChangeShapeType="1"/>
          </p:cNvSpPr>
          <p:nvPr/>
        </p:nvSpPr>
        <p:spPr bwMode="auto">
          <a:xfrm>
            <a:off x="1447800" y="2743200"/>
            <a:ext cx="2452688" cy="152400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66" name="Rectangle 18"/>
          <p:cNvSpPr>
            <a:spLocks/>
          </p:cNvSpPr>
          <p:nvPr/>
        </p:nvSpPr>
        <p:spPr bwMode="auto">
          <a:xfrm>
            <a:off x="1513697" y="2940050"/>
            <a:ext cx="1241425" cy="508000"/>
          </a:xfrm>
          <a:prstGeom prst="rect">
            <a:avLst/>
          </a:prstGeom>
          <a:solidFill>
            <a:srgbClr val="FFFFFF"/>
          </a:solidFill>
          <a:ln w="12700" cap="flat">
            <a:noFill/>
            <a:miter lim="800000"/>
            <a:headEnd type="none" w="med" len="med"/>
            <a:tailEnd type="none" w="med" len="med"/>
          </a:ln>
        </p:spPr>
        <p:txBody>
          <a:bodyPr wrap="none" lIns="38100" tIns="38100" rIns="38100" bIns="38100">
            <a:prstTxWarp prst="textNoShape">
              <a:avLst/>
            </a:prstTxWarp>
            <a:spAutoFit/>
          </a:bodyPr>
          <a:lstStyle/>
          <a:p>
            <a:pPr algn="l"/>
            <a:r>
              <a:rPr lang="en-US" sz="1400" dirty="0">
                <a:solidFill>
                  <a:schemeClr val="tx1"/>
                </a:solidFill>
                <a:latin typeface="Calibri Bold" charset="0"/>
                <a:ea typeface="Calibri Bold" charset="0"/>
                <a:cs typeface="Calibri Bold" charset="0"/>
                <a:sym typeface="Calibri Bold" charset="0"/>
              </a:rPr>
              <a:t>Data Reps.</a:t>
            </a:r>
          </a:p>
          <a:p>
            <a:pPr algn="l"/>
            <a:r>
              <a:rPr lang="en-US" sz="1400" dirty="0">
                <a:solidFill>
                  <a:schemeClr val="tx1"/>
                </a:solidFill>
                <a:latin typeface="Calibri Bold" charset="0"/>
                <a:ea typeface="Calibri Bold" charset="0"/>
                <a:cs typeface="Calibri Bold" charset="0"/>
                <a:sym typeface="Calibri Bold" charset="0"/>
              </a:rPr>
              <a:t>Memory Model</a:t>
            </a:r>
          </a:p>
        </p:txBody>
      </p:sp>
      <p:sp>
        <p:nvSpPr>
          <p:cNvPr id="27667" name="Rectangle 19"/>
          <p:cNvSpPr>
            <a:spLocks/>
          </p:cNvSpPr>
          <p:nvPr/>
        </p:nvSpPr>
        <p:spPr bwMode="auto">
          <a:xfrm>
            <a:off x="4618038" y="2060575"/>
            <a:ext cx="1020762" cy="673100"/>
          </a:xfrm>
          <a:prstGeom prst="rect">
            <a:avLst/>
          </a:prstGeom>
          <a:solidFill>
            <a:srgbClr val="FFC000"/>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r>
              <a:rPr lang="en-US" sz="1400" dirty="0">
                <a:solidFill>
                  <a:schemeClr val="tx1"/>
                </a:solidFill>
                <a:latin typeface="Calibri" charset="0"/>
                <a:ea typeface="Calibri" charset="0"/>
                <a:cs typeface="Calibri" charset="0"/>
                <a:sym typeface="Calibri" charset="0"/>
              </a:rPr>
              <a:t>CENG371 </a:t>
            </a:r>
          </a:p>
          <a:p>
            <a:r>
              <a:rPr lang="en-US" sz="1400" dirty="0">
                <a:solidFill>
                  <a:schemeClr val="tx1"/>
                </a:solidFill>
                <a:latin typeface="Calibri" charset="0"/>
                <a:ea typeface="Calibri" charset="0"/>
                <a:cs typeface="Calibri" charset="0"/>
                <a:sym typeface="Calibri" charset="0"/>
              </a:rPr>
              <a:t>Scientific </a:t>
            </a:r>
          </a:p>
          <a:p>
            <a:r>
              <a:rPr lang="en-US" sz="1400" dirty="0">
                <a:solidFill>
                  <a:schemeClr val="tx1"/>
                </a:solidFill>
                <a:latin typeface="Calibri" charset="0"/>
                <a:ea typeface="Calibri" charset="0"/>
                <a:cs typeface="Calibri" charset="0"/>
                <a:sym typeface="Calibri" charset="0"/>
              </a:rPr>
              <a:t>Computing</a:t>
            </a:r>
          </a:p>
        </p:txBody>
      </p:sp>
      <p:sp>
        <p:nvSpPr>
          <p:cNvPr id="27668" name="Line 20"/>
          <p:cNvSpPr>
            <a:spLocks noChangeShapeType="1"/>
          </p:cNvSpPr>
          <p:nvPr/>
        </p:nvSpPr>
        <p:spPr bwMode="auto">
          <a:xfrm flipH="1">
            <a:off x="4541838" y="2736850"/>
            <a:ext cx="714375" cy="115570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69" name="Rectangle 21"/>
          <p:cNvSpPr>
            <a:spLocks/>
          </p:cNvSpPr>
          <p:nvPr/>
        </p:nvSpPr>
        <p:spPr bwMode="auto">
          <a:xfrm>
            <a:off x="3962400" y="2895600"/>
            <a:ext cx="730250" cy="508000"/>
          </a:xfrm>
          <a:prstGeom prst="rect">
            <a:avLst/>
          </a:prstGeom>
          <a:solidFill>
            <a:srgbClr val="FFFFFF"/>
          </a:solidFill>
          <a:ln w="12700" cap="flat">
            <a:noFill/>
            <a:miter lim="800000"/>
            <a:headEnd type="none" w="med" len="med"/>
            <a:tailEnd type="none" w="med" len="med"/>
          </a:ln>
        </p:spPr>
        <p:txBody>
          <a:bodyPr wrap="none" lIns="38100" tIns="38100" rIns="38100" bIns="38100">
            <a:prstTxWarp prst="textNoShape">
              <a:avLst/>
            </a:prstTxWarp>
            <a:spAutoFit/>
          </a:bodyPr>
          <a:lstStyle/>
          <a:p>
            <a:pPr algn="l"/>
            <a:r>
              <a:rPr lang="en-US" sz="1400">
                <a:solidFill>
                  <a:schemeClr val="tx1"/>
                </a:solidFill>
                <a:latin typeface="Calibri Bold" charset="0"/>
                <a:ea typeface="Calibri Bold" charset="0"/>
                <a:cs typeface="Calibri Bold" charset="0"/>
                <a:sym typeface="Calibri Bold" charset="0"/>
              </a:rPr>
              <a:t>Machine</a:t>
            </a:r>
          </a:p>
          <a:p>
            <a:pPr algn="l"/>
            <a:r>
              <a:rPr lang="en-US" sz="1400">
                <a:solidFill>
                  <a:schemeClr val="tx1"/>
                </a:solidFill>
                <a:latin typeface="Calibri Bold" charset="0"/>
                <a:ea typeface="Calibri Bold" charset="0"/>
                <a:cs typeface="Calibri Bold" charset="0"/>
                <a:sym typeface="Calibri Bold" charset="0"/>
              </a:rPr>
              <a:t>Code</a:t>
            </a:r>
          </a:p>
        </p:txBody>
      </p:sp>
      <p:sp>
        <p:nvSpPr>
          <p:cNvPr id="27670" name="Rectangle 22"/>
          <p:cNvSpPr>
            <a:spLocks/>
          </p:cNvSpPr>
          <p:nvPr/>
        </p:nvSpPr>
        <p:spPr bwMode="auto">
          <a:xfrm>
            <a:off x="4526417" y="3267075"/>
            <a:ext cx="871538" cy="292100"/>
          </a:xfrm>
          <a:prstGeom prst="rect">
            <a:avLst/>
          </a:prstGeom>
          <a:solidFill>
            <a:srgbClr val="FFFFFF"/>
          </a:solidFill>
          <a:ln w="12700" cap="flat">
            <a:noFill/>
            <a:miter lim="800000"/>
            <a:headEnd type="none" w="med" len="med"/>
            <a:tailEnd type="none" w="med" len="med"/>
          </a:ln>
        </p:spPr>
        <p:txBody>
          <a:bodyPr wrap="none" lIns="38100" tIns="38100" rIns="38100" bIns="38100">
            <a:prstTxWarp prst="textNoShape">
              <a:avLst/>
            </a:prstTxWarp>
            <a:spAutoFit/>
          </a:bodyPr>
          <a:lstStyle/>
          <a:p>
            <a:pPr algn="l"/>
            <a:r>
              <a:rPr lang="en-US" sz="1400" dirty="0">
                <a:solidFill>
                  <a:schemeClr val="tx1"/>
                </a:solidFill>
                <a:latin typeface="Calibri Bold" charset="0"/>
                <a:ea typeface="Calibri Bold" charset="0"/>
                <a:cs typeface="Calibri Bold" charset="0"/>
                <a:sym typeface="Calibri Bold" charset="0"/>
              </a:rPr>
              <a:t>Arithmetic</a:t>
            </a:r>
          </a:p>
        </p:txBody>
      </p:sp>
      <p:sp>
        <p:nvSpPr>
          <p:cNvPr id="27674" name="Line 26"/>
          <p:cNvSpPr>
            <a:spLocks noChangeShapeType="1"/>
          </p:cNvSpPr>
          <p:nvPr/>
        </p:nvSpPr>
        <p:spPr bwMode="auto">
          <a:xfrm flipH="1">
            <a:off x="5335588" y="2714625"/>
            <a:ext cx="1109663" cy="1368425"/>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76" name="Rectangle 28"/>
          <p:cNvSpPr>
            <a:spLocks/>
          </p:cNvSpPr>
          <p:nvPr/>
        </p:nvSpPr>
        <p:spPr bwMode="auto">
          <a:xfrm>
            <a:off x="5688305" y="2951474"/>
            <a:ext cx="2180149" cy="723275"/>
          </a:xfrm>
          <a:prstGeom prst="rect">
            <a:avLst/>
          </a:prstGeom>
          <a:solidFill>
            <a:srgbClr val="FFFFFF"/>
          </a:solidFill>
          <a:ln w="12700" cap="flat">
            <a:noFill/>
            <a:miter lim="800000"/>
            <a:headEnd type="none" w="med" len="med"/>
            <a:tailEnd type="none" w="med" len="med"/>
          </a:ln>
        </p:spPr>
        <p:txBody>
          <a:bodyPr wrap="none" lIns="38100" tIns="38100" rIns="38100" bIns="38100">
            <a:prstTxWarp prst="textNoShape">
              <a:avLst/>
            </a:prstTxWarp>
            <a:spAutoFit/>
          </a:bodyPr>
          <a:lstStyle/>
          <a:p>
            <a:pPr algn="l"/>
            <a:r>
              <a:rPr lang="en-US" sz="1400" dirty="0">
                <a:solidFill>
                  <a:schemeClr val="tx1"/>
                </a:solidFill>
                <a:latin typeface="Calibri Bold" charset="0"/>
                <a:ea typeface="Calibri Bold" charset="0"/>
                <a:cs typeface="Calibri Bold" charset="0"/>
                <a:sym typeface="Calibri Bold" charset="0"/>
              </a:rPr>
              <a:t>Execution Model</a:t>
            </a:r>
          </a:p>
          <a:p>
            <a:pPr algn="l"/>
            <a:r>
              <a:rPr lang="en-US" sz="1400" dirty="0">
                <a:solidFill>
                  <a:schemeClr val="tx1"/>
                </a:solidFill>
                <a:latin typeface="Calibri Bold" charset="0"/>
                <a:ea typeface="Calibri Bold" charset="0"/>
                <a:cs typeface="Calibri Bold" charset="0"/>
                <a:sym typeface="Calibri Bold" charset="0"/>
              </a:rPr>
              <a:t>Memory System</a:t>
            </a:r>
          </a:p>
          <a:p>
            <a:pPr algn="l"/>
            <a:r>
              <a:rPr lang="en-US" sz="1400" dirty="0">
                <a:solidFill>
                  <a:schemeClr val="tx1"/>
                </a:solidFill>
                <a:latin typeface="Calibri Bold" charset="0"/>
                <a:ea typeface="Calibri Bold" charset="0"/>
                <a:cs typeface="Calibri Bold" charset="0"/>
                <a:sym typeface="Calibri Bold" charset="0"/>
              </a:rPr>
              <a:t>&amp; Pipelining/multithreading</a:t>
            </a:r>
          </a:p>
        </p:txBody>
      </p:sp>
      <p:sp>
        <p:nvSpPr>
          <p:cNvPr id="27677" name="Line 29"/>
          <p:cNvSpPr>
            <a:spLocks noChangeShapeType="1"/>
          </p:cNvSpPr>
          <p:nvPr/>
        </p:nvSpPr>
        <p:spPr bwMode="auto">
          <a:xfrm>
            <a:off x="4559074" y="4778375"/>
            <a:ext cx="0" cy="928687"/>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78" name="Rectangle 30"/>
          <p:cNvSpPr>
            <a:spLocks/>
          </p:cNvSpPr>
          <p:nvPr/>
        </p:nvSpPr>
        <p:spPr bwMode="auto">
          <a:xfrm>
            <a:off x="3833813" y="3775075"/>
            <a:ext cx="1485900" cy="1003300"/>
          </a:xfrm>
          <a:prstGeom prst="rect">
            <a:avLst/>
          </a:prstGeom>
          <a:solidFill>
            <a:srgbClr val="C00000"/>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lIns="0" tIns="0" rIns="0" bIns="0" anchor="ctr">
            <a:prstTxWarp prst="textNoShape">
              <a:avLst/>
            </a:prstTxWarp>
          </a:bodyPr>
          <a:lstStyle/>
          <a:p>
            <a:r>
              <a:rPr lang="en-US" sz="2800" dirty="0">
                <a:solidFill>
                  <a:srgbClr val="FFFFFF"/>
                </a:solidFill>
                <a:latin typeface="Calibri" charset="0"/>
                <a:ea typeface="Calibri" charset="0"/>
                <a:cs typeface="Calibri" charset="0"/>
                <a:sym typeface="Calibri" charset="0"/>
              </a:rPr>
              <a:t>CENG331</a:t>
            </a:r>
          </a:p>
        </p:txBody>
      </p:sp>
      <p:sp>
        <p:nvSpPr>
          <p:cNvPr id="37" name="Rectangle 13"/>
          <p:cNvSpPr>
            <a:spLocks/>
          </p:cNvSpPr>
          <p:nvPr/>
        </p:nvSpPr>
        <p:spPr bwMode="auto">
          <a:xfrm>
            <a:off x="7348538" y="2041525"/>
            <a:ext cx="855662" cy="673100"/>
          </a:xfrm>
          <a:prstGeom prst="rect">
            <a:avLst/>
          </a:prstGeom>
          <a:solidFill>
            <a:srgbClr val="FFC000"/>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0" tIns="0" rIns="0" bIns="0" anchor="ctr">
            <a:prstTxWarp prst="textNoShape">
              <a:avLst/>
            </a:prstTxWarp>
          </a:bodyPr>
          <a:lstStyle/>
          <a:p>
            <a:endParaRPr lang="en-US" sz="1400" dirty="0">
              <a:solidFill>
                <a:schemeClr val="tx1"/>
              </a:solidFill>
              <a:latin typeface="Calibri" charset="0"/>
              <a:ea typeface="Calibri" charset="0"/>
              <a:cs typeface="Calibri" charset="0"/>
              <a:sym typeface="Calibri" charset="0"/>
            </a:endParaRPr>
          </a:p>
          <a:p>
            <a:r>
              <a:rPr lang="en-US" sz="1400" dirty="0">
                <a:solidFill>
                  <a:schemeClr val="tx1"/>
                </a:solidFill>
                <a:latin typeface="Calibri" charset="0"/>
                <a:ea typeface="Calibri" charset="0"/>
                <a:cs typeface="Calibri" charset="0"/>
                <a:sym typeface="Calibri" charset="0"/>
              </a:rPr>
              <a:t>CENG478</a:t>
            </a:r>
          </a:p>
          <a:p>
            <a:r>
              <a:rPr lang="en-US" sz="1400" dirty="0">
                <a:solidFill>
                  <a:schemeClr val="tx1"/>
                </a:solidFill>
                <a:latin typeface="Calibri" charset="0"/>
                <a:ea typeface="Calibri" charset="0"/>
                <a:cs typeface="Calibri" charset="0"/>
                <a:sym typeface="Calibri" charset="0"/>
              </a:rPr>
              <a:t>Parallel</a:t>
            </a:r>
          </a:p>
          <a:p>
            <a:r>
              <a:rPr lang="en-US" sz="1400" dirty="0">
                <a:solidFill>
                  <a:schemeClr val="tx1"/>
                </a:solidFill>
                <a:latin typeface="Calibri" charset="0"/>
                <a:ea typeface="Calibri" charset="0"/>
                <a:cs typeface="Calibri" charset="0"/>
                <a:sym typeface="Calibri" charset="0"/>
              </a:rPr>
              <a:t>Computing</a:t>
            </a:r>
          </a:p>
          <a:p>
            <a:endParaRPr lang="en-US" sz="1400" dirty="0">
              <a:solidFill>
                <a:schemeClr val="tx1"/>
              </a:solidFill>
              <a:latin typeface="Calibri" charset="0"/>
              <a:ea typeface="Calibri" charset="0"/>
              <a:cs typeface="Calibri" charset="0"/>
              <a:sym typeface="Calibri"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1747" name="Rectangle 3"/>
          <p:cNvSpPr>
            <a:spLocks noGrp="1" noChangeArrowheads="1"/>
          </p:cNvSpPr>
          <p:nvPr>
            <p:ph type="title"/>
          </p:nvPr>
        </p:nvSpPr>
        <p:spPr/>
        <p:txBody>
          <a:bodyPr/>
          <a:lstStyle/>
          <a:p>
            <a:r>
              <a:rPr lang="en-US" dirty="0"/>
              <a:t>Textbook</a:t>
            </a:r>
          </a:p>
        </p:txBody>
      </p:sp>
      <p:sp>
        <p:nvSpPr>
          <p:cNvPr id="31748" name="Rectangle 4"/>
          <p:cNvSpPr>
            <a:spLocks noGrp="1" noChangeArrowheads="1"/>
          </p:cNvSpPr>
          <p:nvPr>
            <p:ph type="body" idx="1"/>
          </p:nvPr>
        </p:nvSpPr>
        <p:spPr>
          <a:xfrm>
            <a:off x="381000" y="1397000"/>
            <a:ext cx="4419600" cy="5435600"/>
          </a:xfrm>
        </p:spPr>
        <p:txBody>
          <a:bodyPr/>
          <a:lstStyle/>
          <a:p>
            <a:r>
              <a:rPr lang="en-US" dirty="0"/>
              <a:t>Randal E. Bryant and David R. </a:t>
            </a:r>
            <a:r>
              <a:rPr lang="en-US" dirty="0" err="1"/>
              <a:t>O’Hallaron</a:t>
            </a:r>
            <a:r>
              <a:rPr lang="en-US" dirty="0"/>
              <a:t>, </a:t>
            </a:r>
          </a:p>
          <a:p>
            <a:pPr lvl="1"/>
            <a:r>
              <a:rPr lang="en-US" i="1" dirty="0"/>
              <a:t>Computer Systems: A Programmer’s Perspective</a:t>
            </a:r>
            <a:r>
              <a:rPr lang="en-US" dirty="0"/>
              <a:t>, </a:t>
            </a:r>
            <a:r>
              <a:rPr lang="en-US" b="1" dirty="0">
                <a:solidFill>
                  <a:srgbClr val="FF0000"/>
                </a:solidFill>
              </a:rPr>
              <a:t>Third Edition </a:t>
            </a:r>
            <a:r>
              <a:rPr lang="en-US" dirty="0"/>
              <a:t>(CS:APP3e), Pearson, 2016</a:t>
            </a:r>
          </a:p>
          <a:p>
            <a:pPr lvl="1"/>
            <a:r>
              <a:rPr lang="en-US" dirty="0"/>
              <a:t>http://</a:t>
            </a:r>
            <a:r>
              <a:rPr lang="en-US" dirty="0" err="1"/>
              <a:t>csapp.cs.cmu.edu</a:t>
            </a:r>
            <a:endParaRPr lang="en-US" dirty="0"/>
          </a:p>
          <a:p>
            <a:pPr lvl="1"/>
            <a:r>
              <a:rPr lang="en-US" dirty="0"/>
              <a:t>This book really matters for the course!</a:t>
            </a:r>
          </a:p>
          <a:p>
            <a:pPr lvl="2"/>
            <a:r>
              <a:rPr lang="en-US" dirty="0"/>
              <a:t>How to solve labs</a:t>
            </a:r>
          </a:p>
          <a:p>
            <a:pPr lvl="2"/>
            <a:r>
              <a:rPr lang="en-US" dirty="0"/>
              <a:t>Practice problems typical of exam problems</a:t>
            </a:r>
          </a:p>
          <a:p>
            <a:pPr marL="0" indent="0">
              <a:buNone/>
            </a:pPr>
            <a:endParaRPr lang="en-US" dirty="0"/>
          </a:p>
        </p:txBody>
      </p:sp>
      <p:pic>
        <p:nvPicPr>
          <p:cNvPr id="2" name="Picture 1"/>
          <p:cNvPicPr>
            <a:picLocks noChangeAspect="1"/>
          </p:cNvPicPr>
          <p:nvPr/>
        </p:nvPicPr>
        <p:blipFill>
          <a:blip r:embed="rId2"/>
          <a:stretch>
            <a:fillRect/>
          </a:stretch>
        </p:blipFill>
        <p:spPr>
          <a:xfrm>
            <a:off x="4953000" y="800100"/>
            <a:ext cx="3947296" cy="4885267"/>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2771" name="Rectangle 3"/>
          <p:cNvSpPr>
            <a:spLocks noGrp="1" noChangeArrowheads="1"/>
          </p:cNvSpPr>
          <p:nvPr>
            <p:ph type="title"/>
          </p:nvPr>
        </p:nvSpPr>
        <p:spPr>
          <a:ln/>
        </p:spPr>
        <p:txBody>
          <a:bodyPr/>
          <a:lstStyle/>
          <a:p>
            <a:pPr marL="119063" indent="-119063"/>
            <a:r>
              <a:rPr lang="en-US"/>
              <a:t>Course Components</a:t>
            </a:r>
          </a:p>
        </p:txBody>
      </p:sp>
      <p:sp>
        <p:nvSpPr>
          <p:cNvPr id="32772" name="Rectangle 4"/>
          <p:cNvSpPr>
            <a:spLocks noGrp="1" noChangeArrowheads="1"/>
          </p:cNvSpPr>
          <p:nvPr>
            <p:ph type="body" idx="1"/>
          </p:nvPr>
        </p:nvSpPr>
        <p:spPr>
          <a:ln/>
        </p:spPr>
        <p:txBody>
          <a:bodyPr/>
          <a:lstStyle/>
          <a:p>
            <a:r>
              <a:rPr lang="en-US" dirty="0"/>
              <a:t>Lectures (online) </a:t>
            </a:r>
          </a:p>
          <a:p>
            <a:pPr marL="552450" lvl="1"/>
            <a:r>
              <a:rPr lang="en-US" dirty="0"/>
              <a:t>Higher level concepts</a:t>
            </a:r>
          </a:p>
          <a:p>
            <a:r>
              <a:rPr lang="en-US" dirty="0"/>
              <a:t>Take-home labs (4)</a:t>
            </a:r>
          </a:p>
          <a:p>
            <a:pPr marL="552450" lvl="1"/>
            <a:r>
              <a:rPr lang="en-US" dirty="0"/>
              <a:t>The heart of the course</a:t>
            </a:r>
          </a:p>
          <a:p>
            <a:pPr marL="552450" lvl="1"/>
            <a:r>
              <a:rPr lang="en-US" dirty="0"/>
              <a:t>Provide in-depth understanding of an aspect of systems</a:t>
            </a:r>
          </a:p>
          <a:p>
            <a:pPr marL="552450" lvl="1"/>
            <a:r>
              <a:rPr lang="en-US" dirty="0"/>
              <a:t>Programming and measurement</a:t>
            </a:r>
          </a:p>
          <a:p>
            <a:r>
              <a:rPr lang="en-US" dirty="0"/>
              <a:t>Exams (midterm + final)</a:t>
            </a:r>
          </a:p>
          <a:p>
            <a:pPr marL="552450" lvl="1"/>
            <a:r>
              <a:rPr lang="en-US" dirty="0"/>
              <a:t>Test your understanding of concepts &amp; mathematical principles</a:t>
            </a:r>
          </a:p>
          <a:p>
            <a:pPr marL="292100"/>
            <a:r>
              <a:rPr lang="en-US" dirty="0"/>
              <a:t>Quizzes</a:t>
            </a:r>
          </a:p>
          <a:p>
            <a:pPr marL="552450" lvl="1"/>
            <a:r>
              <a:rPr lang="en-US" dirty="0"/>
              <a:t>Simple questions to test your understanding within that lecture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9FFB-0F6B-4420-99C9-8484C6EC07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A57780-F773-48B4-AB19-2C2A7A0318BE}"/>
              </a:ext>
            </a:extLst>
          </p:cNvPr>
          <p:cNvSpPr>
            <a:spLocks noGrp="1"/>
          </p:cNvSpPr>
          <p:nvPr>
            <p:ph idx="1"/>
          </p:nvPr>
        </p:nvSpPr>
        <p:spPr/>
        <p:txBody>
          <a:bodyPr/>
          <a:lstStyle/>
          <a:p>
            <a:endParaRPr lang="en-US"/>
          </a:p>
        </p:txBody>
      </p:sp>
      <p:pic>
        <p:nvPicPr>
          <p:cNvPr id="2050" name="Picture 2" descr="The Science of Traffic - JSTOR Daily">
            <a:extLst>
              <a:ext uri="{FF2B5EF4-FFF2-40B4-BE49-F238E27FC236}">
                <a16:creationId xmlns:a16="http://schemas.microsoft.com/office/drawing/2014/main" id="{8ED9A0BF-8DF4-4A86-837F-C3A9E87BF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44325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3795" name="Rectangle 3"/>
          <p:cNvSpPr>
            <a:spLocks noGrp="1" noChangeArrowheads="1"/>
          </p:cNvSpPr>
          <p:nvPr>
            <p:ph type="title"/>
          </p:nvPr>
        </p:nvSpPr>
        <p:spPr>
          <a:ln/>
        </p:spPr>
        <p:txBody>
          <a:bodyPr/>
          <a:lstStyle/>
          <a:p>
            <a:pPr marL="119063" indent="-119063"/>
            <a:r>
              <a:rPr lang="en-US" dirty="0"/>
              <a:t>Communication</a:t>
            </a:r>
          </a:p>
        </p:txBody>
      </p:sp>
      <p:sp>
        <p:nvSpPr>
          <p:cNvPr id="33796" name="Rectangle 4"/>
          <p:cNvSpPr>
            <a:spLocks noGrp="1" noChangeArrowheads="1"/>
          </p:cNvSpPr>
          <p:nvPr>
            <p:ph type="body" idx="1"/>
          </p:nvPr>
        </p:nvSpPr>
        <p:spPr>
          <a:ln/>
        </p:spPr>
        <p:txBody>
          <a:bodyPr/>
          <a:lstStyle/>
          <a:p>
            <a:r>
              <a:rPr lang="en-US" dirty="0" err="1"/>
              <a:t>ODTUClass</a:t>
            </a:r>
            <a:r>
              <a:rPr lang="en-US" dirty="0"/>
              <a:t> [Also has a mobile app]</a:t>
            </a:r>
            <a:endParaRPr lang="en-US" b="1" dirty="0">
              <a:solidFill>
                <a:srgbClr val="FF0000"/>
              </a:solidFill>
            </a:endParaRPr>
          </a:p>
          <a:p>
            <a:pPr lvl="2"/>
            <a:r>
              <a:rPr lang="en-US" dirty="0"/>
              <a:t>Announcements</a:t>
            </a:r>
          </a:p>
          <a:p>
            <a:pPr lvl="2"/>
            <a:r>
              <a:rPr lang="en-US" dirty="0"/>
              <a:t>Resource sharing</a:t>
            </a:r>
          </a:p>
          <a:p>
            <a:pPr lvl="2"/>
            <a:r>
              <a:rPr lang="en-US" dirty="0"/>
              <a:t>Discussions</a:t>
            </a:r>
          </a:p>
          <a:p>
            <a:pPr lvl="2"/>
            <a:r>
              <a:rPr lang="en-US" dirty="0"/>
              <a:t>E-mail: </a:t>
            </a:r>
            <a:r>
              <a:rPr lang="en-US" dirty="0" err="1"/>
              <a:t>erol@metu</a:t>
            </a:r>
            <a:endParaRPr lang="en-US" dirty="0"/>
          </a:p>
          <a:p>
            <a:pPr lvl="3"/>
            <a:r>
              <a:rPr lang="en-US" dirty="0"/>
              <a:t>Subject Line: CENG331</a:t>
            </a:r>
          </a:p>
          <a:p>
            <a:pPr lvl="1"/>
            <a:endParaRPr lang="en-US" dirty="0"/>
          </a:p>
          <a:p>
            <a:pPr lvl="1"/>
            <a:r>
              <a:rPr lang="en-US" dirty="0"/>
              <a:t>Web page (to be updated until Add/drop period is over)</a:t>
            </a:r>
          </a:p>
          <a:p>
            <a:pPr lvl="2"/>
            <a:r>
              <a:rPr lang="en-US" dirty="0">
                <a:hlinkClick r:id="rId2"/>
              </a:rPr>
              <a:t>https://kovan.ceng.metu.edu.tr/~erol/Courses/CENG331/</a:t>
            </a:r>
            <a:r>
              <a:rPr lang="en-US" dirty="0"/>
              <a:t> </a:t>
            </a:r>
          </a:p>
          <a:p>
            <a:pPr lvl="1"/>
            <a:r>
              <a:rPr lang="en-US" dirty="0" err="1"/>
              <a:t>ODTUClass</a:t>
            </a:r>
            <a:endParaRPr lang="en-US" dirty="0"/>
          </a:p>
          <a:p>
            <a:pPr lvl="2"/>
            <a:r>
              <a:rPr lang="en-US" dirty="0">
                <a:hlinkClick r:id="rId3"/>
              </a:rPr>
              <a:t>https://odtuclass2021f.metu.edu.tr/course/view.php?id=3485</a:t>
            </a:r>
            <a:r>
              <a:rPr lang="en-US" dirty="0"/>
              <a:t> </a:t>
            </a:r>
          </a:p>
          <a:p>
            <a:pPr lvl="1"/>
            <a:r>
              <a:rPr lang="en-US" dirty="0"/>
              <a:t>(Google) Course Calendar -  you can add it to your own calendar</a:t>
            </a:r>
          </a:p>
          <a:p>
            <a:pPr lvl="2"/>
            <a:r>
              <a:rPr lang="en-US" dirty="0">
                <a:hlinkClick r:id="rId4"/>
              </a:rPr>
              <a:t>https://calendar.google.com/calendar/u/0?cid=MXBzZTRtamo5ZmJiZnV0aGZycDdnbDZrc3NAZ3JvdXAuY2FsZW5kYXIuZ29vZ2xlLmNvbQ</a:t>
            </a:r>
            <a:endParaRPr lang="en-US" dirty="0"/>
          </a:p>
          <a:p>
            <a:pPr lvl="2"/>
            <a:endParaRPr lang="en-US" dirty="0"/>
          </a:p>
          <a:p>
            <a:pPr lvl="3"/>
            <a:endParaRPr lang="en-US" dirty="0"/>
          </a:p>
        </p:txBody>
      </p:sp>
      <p:pic>
        <p:nvPicPr>
          <p:cNvPr id="3" name="Picture 2">
            <a:extLst>
              <a:ext uri="{FF2B5EF4-FFF2-40B4-BE49-F238E27FC236}">
                <a16:creationId xmlns:a16="http://schemas.microsoft.com/office/drawing/2014/main" id="{3B60B945-7995-B449-9AEB-EDC93D90386D}"/>
              </a:ext>
            </a:extLst>
          </p:cNvPr>
          <p:cNvPicPr>
            <a:picLocks noChangeAspect="1"/>
          </p:cNvPicPr>
          <p:nvPr/>
        </p:nvPicPr>
        <p:blipFill>
          <a:blip r:embed="rId5"/>
          <a:stretch>
            <a:fillRect/>
          </a:stretch>
        </p:blipFill>
        <p:spPr>
          <a:xfrm>
            <a:off x="5867400" y="1066800"/>
            <a:ext cx="2590800" cy="2590800"/>
          </a:xfrm>
          <a:prstGeom prst="rect">
            <a:avLst/>
          </a:prstGeom>
        </p:spPr>
      </p:pic>
      <p:sp>
        <p:nvSpPr>
          <p:cNvPr id="4" name="Rectangle 3">
            <a:extLst>
              <a:ext uri="{FF2B5EF4-FFF2-40B4-BE49-F238E27FC236}">
                <a16:creationId xmlns:a16="http://schemas.microsoft.com/office/drawing/2014/main" id="{6CA3ACF1-8229-6848-99ED-DFD068AD2095}"/>
              </a:ext>
            </a:extLst>
          </p:cNvPr>
          <p:cNvSpPr/>
          <p:nvPr/>
        </p:nvSpPr>
        <p:spPr>
          <a:xfrm>
            <a:off x="5459704" y="3581400"/>
            <a:ext cx="3336426" cy="461665"/>
          </a:xfrm>
          <a:prstGeom prst="rect">
            <a:avLst/>
          </a:prstGeom>
        </p:spPr>
        <p:txBody>
          <a:bodyPr wrap="none">
            <a:spAutoFit/>
          </a:bodyPr>
          <a:lstStyle/>
          <a:p>
            <a:r>
              <a:rPr lang="en-US" sz="2400" b="1" dirty="0">
                <a:solidFill>
                  <a:schemeClr val="tx1"/>
                </a:solidFill>
                <a:latin typeface="+mj-lt"/>
              </a:rPr>
              <a:t>QR code for Moodle App</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err="1"/>
              <a:t>Take-home</a:t>
            </a:r>
            <a:r>
              <a:rPr lang="tr-TR" dirty="0"/>
              <a:t> </a:t>
            </a:r>
            <a:r>
              <a:rPr lang="en-US" dirty="0"/>
              <a:t>Labs</a:t>
            </a:r>
            <a:endParaRPr lang="tr-TR" dirty="0"/>
          </a:p>
        </p:txBody>
      </p:sp>
      <p:sp>
        <p:nvSpPr>
          <p:cNvPr id="3" name="Content Placeholder 2"/>
          <p:cNvSpPr>
            <a:spLocks noGrp="1"/>
          </p:cNvSpPr>
          <p:nvPr>
            <p:ph idx="1"/>
          </p:nvPr>
        </p:nvSpPr>
        <p:spPr/>
        <p:txBody>
          <a:bodyPr/>
          <a:lstStyle/>
          <a:p>
            <a:pPr marL="552450" lvl="1"/>
            <a:r>
              <a:rPr lang="en-US" b="1" dirty="0"/>
              <a:t>Bomb lab</a:t>
            </a:r>
            <a:r>
              <a:rPr lang="en-US" dirty="0"/>
              <a:t>		</a:t>
            </a:r>
          </a:p>
          <a:p>
            <a:pPr marL="838200" lvl="2"/>
            <a:r>
              <a:rPr lang="en-US" dirty="0"/>
              <a:t>Followed by an online quiz after submission</a:t>
            </a:r>
          </a:p>
          <a:p>
            <a:pPr marL="838200" lvl="2"/>
            <a:r>
              <a:rPr lang="en-US" dirty="0"/>
              <a:t>Lab submission grade will be modulated with the quiz grade</a:t>
            </a:r>
          </a:p>
          <a:p>
            <a:pPr marL="552450" lvl="1"/>
            <a:r>
              <a:rPr lang="en-US" b="1" dirty="0"/>
              <a:t>Attack lab 		</a:t>
            </a:r>
          </a:p>
          <a:p>
            <a:pPr marL="838200" lvl="2"/>
            <a:r>
              <a:rPr lang="en-US" dirty="0"/>
              <a:t>Followed by an online quiz after submission</a:t>
            </a:r>
          </a:p>
          <a:p>
            <a:pPr marL="838200" lvl="2"/>
            <a:r>
              <a:rPr lang="en-US" dirty="0"/>
              <a:t>Lab submission grade will be modulated with the quiz grade</a:t>
            </a:r>
          </a:p>
          <a:p>
            <a:pPr marL="552450" lvl="1"/>
            <a:r>
              <a:rPr lang="en-US" b="1" dirty="0"/>
              <a:t>Architecture lab	</a:t>
            </a:r>
          </a:p>
          <a:p>
            <a:pPr marL="838200" lvl="2"/>
            <a:r>
              <a:rPr lang="en-US" dirty="0"/>
              <a:t>Similarity will be evaluated using MOSS</a:t>
            </a:r>
          </a:p>
          <a:p>
            <a:pPr marL="838200" lvl="2"/>
            <a:r>
              <a:rPr lang="en-US" dirty="0"/>
              <a:t>Oral exams will be conducted in suspicious cases</a:t>
            </a:r>
          </a:p>
          <a:p>
            <a:pPr marL="552450" lvl="1"/>
            <a:r>
              <a:rPr lang="en-US" b="1" dirty="0"/>
              <a:t>Performance lab	</a:t>
            </a:r>
          </a:p>
          <a:p>
            <a:pPr marL="838200" lvl="2"/>
            <a:r>
              <a:rPr lang="en-US" dirty="0"/>
              <a:t>Similarity will be evaluated using MOSS</a:t>
            </a:r>
          </a:p>
          <a:p>
            <a:pPr marL="838200" lvl="2"/>
            <a:r>
              <a:rPr lang="en-US" dirty="0"/>
              <a:t>Oral exams will be conducted in suspicious cases</a:t>
            </a:r>
          </a:p>
          <a:p>
            <a:pPr marL="635000" lvl="2" indent="0">
              <a:buNone/>
            </a:pPr>
            <a:endParaRPr lang="tr-TR" dirty="0"/>
          </a:p>
        </p:txBody>
      </p:sp>
    </p:spTree>
    <p:extLst>
      <p:ext uri="{BB962C8B-B14F-4D97-AF65-F5344CB8AC3E}">
        <p14:creationId xmlns:p14="http://schemas.microsoft.com/office/powerpoint/2010/main" val="86466363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4819" name="Rectangle 3"/>
          <p:cNvSpPr>
            <a:spLocks noGrp="1" noChangeArrowheads="1"/>
          </p:cNvSpPr>
          <p:nvPr>
            <p:ph type="title"/>
          </p:nvPr>
        </p:nvSpPr>
        <p:spPr>
          <a:ln/>
        </p:spPr>
        <p:txBody>
          <a:bodyPr/>
          <a:lstStyle/>
          <a:p>
            <a:pPr marL="119063" indent="-119063"/>
            <a:r>
              <a:rPr lang="en-US" dirty="0"/>
              <a:t>Teaching Assistants</a:t>
            </a:r>
          </a:p>
        </p:txBody>
      </p:sp>
      <p:sp>
        <p:nvSpPr>
          <p:cNvPr id="34820" name="Rectangle 4"/>
          <p:cNvSpPr>
            <a:spLocks noGrp="1" noChangeArrowheads="1"/>
          </p:cNvSpPr>
          <p:nvPr>
            <p:ph type="body" idx="1"/>
          </p:nvPr>
        </p:nvSpPr>
        <p:spPr>
          <a:xfrm>
            <a:off x="381000" y="1193800"/>
            <a:ext cx="8382000" cy="5435600"/>
          </a:xfrm>
          <a:ln/>
        </p:spPr>
        <p:txBody>
          <a:bodyPr>
            <a:normAutofit/>
          </a:bodyPr>
          <a:lstStyle/>
          <a:p>
            <a:r>
              <a:rPr lang="en-US" dirty="0" err="1"/>
              <a:t>Çağrı</a:t>
            </a:r>
            <a:r>
              <a:rPr lang="en-US" dirty="0"/>
              <a:t> </a:t>
            </a:r>
            <a:r>
              <a:rPr lang="en-US" dirty="0" err="1"/>
              <a:t>Utku</a:t>
            </a:r>
            <a:r>
              <a:rPr lang="en-US" dirty="0"/>
              <a:t> </a:t>
            </a:r>
            <a:r>
              <a:rPr lang="en-US" dirty="0" err="1"/>
              <a:t>Akpak</a:t>
            </a:r>
            <a:r>
              <a:rPr lang="en-US" dirty="0"/>
              <a:t>. </a:t>
            </a:r>
          </a:p>
          <a:p>
            <a:pPr lvl="1"/>
            <a:r>
              <a:rPr lang="en-US" dirty="0"/>
              <a:t>E-mail: </a:t>
            </a:r>
            <a:r>
              <a:rPr lang="en-US" dirty="0" err="1"/>
              <a:t>cakpak@ceng</a:t>
            </a:r>
            <a:endParaRPr lang="en-US" dirty="0"/>
          </a:p>
          <a:p>
            <a:r>
              <a:rPr lang="en-US" dirty="0" err="1"/>
              <a:t>Merve</a:t>
            </a:r>
            <a:r>
              <a:rPr lang="en-US" dirty="0"/>
              <a:t> </a:t>
            </a:r>
            <a:r>
              <a:rPr lang="en-US" dirty="0" err="1"/>
              <a:t>Taplı</a:t>
            </a:r>
            <a:r>
              <a:rPr lang="en-US" dirty="0"/>
              <a:t>. </a:t>
            </a:r>
          </a:p>
          <a:p>
            <a:pPr lvl="1"/>
            <a:r>
              <a:rPr lang="en-US" dirty="0"/>
              <a:t>E-mail: </a:t>
            </a:r>
            <a:r>
              <a:rPr lang="en-US" dirty="0" err="1"/>
              <a:t>mtapli@ceng</a:t>
            </a:r>
            <a:endParaRPr lang="en-US" dirty="0"/>
          </a:p>
          <a:p>
            <a:r>
              <a:rPr lang="en-US" dirty="0"/>
              <a:t>Deniz </a:t>
            </a:r>
            <a:r>
              <a:rPr lang="en-US" dirty="0" err="1"/>
              <a:t>Sayin</a:t>
            </a:r>
            <a:endParaRPr lang="en-US" dirty="0"/>
          </a:p>
          <a:p>
            <a:pPr lvl="1"/>
            <a:r>
              <a:rPr lang="en-US" dirty="0"/>
              <a:t>E-mail: </a:t>
            </a:r>
            <a:r>
              <a:rPr lang="en-US" dirty="0" err="1"/>
              <a:t>sayin@ceng</a:t>
            </a:r>
            <a:endParaRPr lang="en-US" dirty="0"/>
          </a:p>
          <a:p>
            <a:r>
              <a:rPr lang="en-US" dirty="0" err="1"/>
              <a:t>Cem</a:t>
            </a:r>
            <a:r>
              <a:rPr lang="en-US" dirty="0"/>
              <a:t> </a:t>
            </a:r>
            <a:r>
              <a:rPr lang="tr-TR" dirty="0"/>
              <a:t>Önem</a:t>
            </a:r>
            <a:endParaRPr lang="en-US" dirty="0"/>
          </a:p>
          <a:p>
            <a:pPr lvl="1"/>
            <a:r>
              <a:rPr lang="en-US" dirty="0"/>
              <a:t>E-mail: </a:t>
            </a:r>
            <a:r>
              <a:rPr lang="tr-TR" dirty="0" err="1"/>
              <a:t>onem</a:t>
            </a:r>
            <a:r>
              <a:rPr lang="en-US" dirty="0"/>
              <a:t>@</a:t>
            </a:r>
            <a:r>
              <a:rPr lang="en-US" dirty="0" err="1"/>
              <a:t>ceng</a:t>
            </a:r>
            <a:endParaRPr lang="en-US" dirty="0"/>
          </a:p>
          <a:p>
            <a:pPr marL="292100"/>
            <a:r>
              <a:rPr lang="en-US" dirty="0"/>
              <a:t>Office hours:</a:t>
            </a:r>
          </a:p>
          <a:p>
            <a:pPr marL="552450" lvl="1"/>
            <a:r>
              <a:rPr lang="en-US" dirty="0"/>
              <a:t>All:  By appointment</a:t>
            </a:r>
          </a:p>
          <a:p>
            <a:pPr marL="38100" indent="0">
              <a:buNone/>
            </a:pPr>
            <a:endParaRPr 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6867" name="Rectangle 3"/>
          <p:cNvSpPr>
            <a:spLocks noGrp="1" noChangeArrowheads="1"/>
          </p:cNvSpPr>
          <p:nvPr>
            <p:ph type="title"/>
          </p:nvPr>
        </p:nvSpPr>
        <p:spPr>
          <a:xfrm>
            <a:off x="381000" y="228600"/>
            <a:ext cx="8382000" cy="1092200"/>
          </a:xfrm>
          <a:ln/>
        </p:spPr>
        <p:txBody>
          <a:bodyPr/>
          <a:lstStyle/>
          <a:p>
            <a:pPr marL="119063" indent="-119063"/>
            <a:r>
              <a:rPr lang="en-US" dirty="0"/>
              <a:t>Policies: Assignments And Exams</a:t>
            </a:r>
          </a:p>
        </p:txBody>
      </p:sp>
      <p:sp>
        <p:nvSpPr>
          <p:cNvPr id="36868" name="Rectangle 4"/>
          <p:cNvSpPr>
            <a:spLocks noGrp="1" noChangeArrowheads="1"/>
          </p:cNvSpPr>
          <p:nvPr>
            <p:ph type="body" idx="1"/>
          </p:nvPr>
        </p:nvSpPr>
        <p:spPr>
          <a:ln/>
        </p:spPr>
        <p:txBody>
          <a:bodyPr/>
          <a:lstStyle/>
          <a:p>
            <a:r>
              <a:rPr lang="en-US" dirty="0"/>
              <a:t>Work groups</a:t>
            </a:r>
          </a:p>
          <a:p>
            <a:pPr marL="552450" lvl="1"/>
            <a:r>
              <a:rPr lang="en-US" dirty="0"/>
              <a:t>You must work alone on all  assignments unless otherwise announced</a:t>
            </a:r>
          </a:p>
          <a:p>
            <a:r>
              <a:rPr lang="en-US" dirty="0"/>
              <a:t>Exams</a:t>
            </a:r>
          </a:p>
          <a:p>
            <a:pPr marL="552450" lvl="1"/>
            <a:r>
              <a:rPr lang="tr-TR" b="1" dirty="0" err="1"/>
              <a:t>Face</a:t>
            </a:r>
            <a:r>
              <a:rPr lang="en-US" b="1" dirty="0"/>
              <a:t>-to-face exams in person </a:t>
            </a:r>
          </a:p>
          <a:p>
            <a:pPr marL="552450" lvl="1"/>
            <a:r>
              <a:rPr lang="en-US" dirty="0"/>
              <a:t>Midterm </a:t>
            </a:r>
            <a:r>
              <a:rPr lang="en-US" dirty="0">
                <a:sym typeface="Wingdings" panose="05000000000000000000" pitchFamily="2" charset="2"/>
              </a:rPr>
              <a:t> To-be-announced later</a:t>
            </a:r>
          </a:p>
          <a:p>
            <a:pPr marL="552450" lvl="1"/>
            <a:r>
              <a:rPr lang="en-US" dirty="0">
                <a:sym typeface="Wingdings" panose="05000000000000000000" pitchFamily="2" charset="2"/>
              </a:rPr>
              <a:t>Final   will be announced by METU  </a:t>
            </a:r>
            <a:endParaRPr lang="en-US"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1987" name="Rectangle 3"/>
          <p:cNvSpPr>
            <a:spLocks noGrp="1" noChangeArrowheads="1"/>
          </p:cNvSpPr>
          <p:nvPr>
            <p:ph type="title"/>
          </p:nvPr>
        </p:nvSpPr>
        <p:spPr>
          <a:ln/>
        </p:spPr>
        <p:txBody>
          <a:bodyPr/>
          <a:lstStyle/>
          <a:p>
            <a:pPr marL="119063" indent="-119063"/>
            <a:r>
              <a:rPr lang="en-US"/>
              <a:t>Policies: Grading</a:t>
            </a:r>
          </a:p>
        </p:txBody>
      </p:sp>
      <p:sp>
        <p:nvSpPr>
          <p:cNvPr id="41988" name="Rectangle 4"/>
          <p:cNvSpPr>
            <a:spLocks noGrp="1" noChangeArrowheads="1"/>
          </p:cNvSpPr>
          <p:nvPr>
            <p:ph type="body" idx="1"/>
          </p:nvPr>
        </p:nvSpPr>
        <p:spPr>
          <a:ln/>
        </p:spPr>
        <p:txBody>
          <a:bodyPr/>
          <a:lstStyle/>
          <a:p>
            <a:r>
              <a:rPr lang="en-US" dirty="0"/>
              <a:t>Midterm: 30% </a:t>
            </a:r>
          </a:p>
          <a:p>
            <a:r>
              <a:rPr lang="en-US" dirty="0"/>
              <a:t>Take-home Labs: 24% </a:t>
            </a:r>
          </a:p>
          <a:p>
            <a:r>
              <a:rPr lang="en-US" dirty="0"/>
              <a:t>Attendance/Quizzes: 10% </a:t>
            </a:r>
          </a:p>
          <a:p>
            <a:r>
              <a:rPr lang="en-US" dirty="0"/>
              <a:t>Final Examination: 36% </a:t>
            </a:r>
          </a:p>
          <a:p>
            <a:endParaRPr lang="en-US" dirty="0"/>
          </a:p>
          <a:p>
            <a:pPr marL="0" indent="0">
              <a:buNone/>
            </a:pPr>
            <a:r>
              <a:rPr lang="en-US" dirty="0"/>
              <a:t>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55FD-82EB-BC47-930F-AD105FBD63E9}"/>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6CD9C558-ABB5-EB4D-9B0C-62550BF486C9}"/>
              </a:ext>
            </a:extLst>
          </p:cNvPr>
          <p:cNvSpPr>
            <a:spLocks noGrp="1"/>
          </p:cNvSpPr>
          <p:nvPr>
            <p:ph idx="1"/>
          </p:nvPr>
        </p:nvSpPr>
        <p:spPr/>
        <p:txBody>
          <a:bodyPr/>
          <a:lstStyle/>
          <a:p>
            <a:endParaRPr lang="tr-TR"/>
          </a:p>
        </p:txBody>
      </p:sp>
      <p:pic>
        <p:nvPicPr>
          <p:cNvPr id="4" name="Picture 3">
            <a:extLst>
              <a:ext uri="{FF2B5EF4-FFF2-40B4-BE49-F238E27FC236}">
                <a16:creationId xmlns:a16="http://schemas.microsoft.com/office/drawing/2014/main" id="{3CA4CDEF-5957-1E44-8EF2-D02F859576C3}"/>
              </a:ext>
            </a:extLst>
          </p:cNvPr>
          <p:cNvPicPr>
            <a:picLocks noChangeAspect="1"/>
          </p:cNvPicPr>
          <p:nvPr/>
        </p:nvPicPr>
        <p:blipFill rotWithShape="1">
          <a:blip r:embed="rId2"/>
          <a:srcRect b="65555"/>
          <a:stretch/>
        </p:blipFill>
        <p:spPr>
          <a:xfrm>
            <a:off x="76200" y="1524000"/>
            <a:ext cx="8973917" cy="3429000"/>
          </a:xfrm>
          <a:prstGeom prst="rect">
            <a:avLst/>
          </a:prstGeom>
        </p:spPr>
      </p:pic>
    </p:spTree>
    <p:extLst>
      <p:ext uri="{BB962C8B-B14F-4D97-AF65-F5344CB8AC3E}">
        <p14:creationId xmlns:p14="http://schemas.microsoft.com/office/powerpoint/2010/main" val="37113053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855FD-82EB-BC47-930F-AD105FBD63E9}"/>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6CD9C558-ABB5-EB4D-9B0C-62550BF486C9}"/>
              </a:ext>
            </a:extLst>
          </p:cNvPr>
          <p:cNvSpPr>
            <a:spLocks noGrp="1"/>
          </p:cNvSpPr>
          <p:nvPr>
            <p:ph idx="1"/>
          </p:nvPr>
        </p:nvSpPr>
        <p:spPr/>
        <p:txBody>
          <a:bodyPr/>
          <a:lstStyle/>
          <a:p>
            <a:endParaRPr lang="tr-TR"/>
          </a:p>
        </p:txBody>
      </p:sp>
      <p:pic>
        <p:nvPicPr>
          <p:cNvPr id="5" name="Picture 4">
            <a:extLst>
              <a:ext uri="{FF2B5EF4-FFF2-40B4-BE49-F238E27FC236}">
                <a16:creationId xmlns:a16="http://schemas.microsoft.com/office/drawing/2014/main" id="{69C0583A-FCCF-DD47-85FA-8745EDE5D18E}"/>
              </a:ext>
            </a:extLst>
          </p:cNvPr>
          <p:cNvPicPr>
            <a:picLocks noChangeAspect="1"/>
          </p:cNvPicPr>
          <p:nvPr/>
        </p:nvPicPr>
        <p:blipFill rotWithShape="1">
          <a:blip r:embed="rId2"/>
          <a:srcRect t="64444"/>
          <a:stretch/>
        </p:blipFill>
        <p:spPr>
          <a:xfrm>
            <a:off x="0" y="914400"/>
            <a:ext cx="9530633" cy="3759200"/>
          </a:xfrm>
          <a:prstGeom prst="rect">
            <a:avLst/>
          </a:prstGeom>
        </p:spPr>
      </p:pic>
    </p:spTree>
    <p:extLst>
      <p:ext uri="{BB962C8B-B14F-4D97-AF65-F5344CB8AC3E}">
        <p14:creationId xmlns:p14="http://schemas.microsoft.com/office/powerpoint/2010/main" val="282468752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3011" name="Rectangle 3"/>
          <p:cNvSpPr>
            <a:spLocks noGrp="1" noChangeArrowheads="1"/>
          </p:cNvSpPr>
          <p:nvPr>
            <p:ph type="title"/>
          </p:nvPr>
        </p:nvSpPr>
        <p:spPr>
          <a:ln/>
        </p:spPr>
        <p:txBody>
          <a:bodyPr/>
          <a:lstStyle/>
          <a:p>
            <a:pPr marL="119063" indent="-119063"/>
            <a:r>
              <a:rPr lang="en-US"/>
              <a:t>Programs and Data</a:t>
            </a:r>
          </a:p>
        </p:txBody>
      </p:sp>
      <p:sp>
        <p:nvSpPr>
          <p:cNvPr id="43012" name="Rectangle 4"/>
          <p:cNvSpPr>
            <a:spLocks noGrp="1" noChangeArrowheads="1"/>
          </p:cNvSpPr>
          <p:nvPr>
            <p:ph type="body" idx="1"/>
          </p:nvPr>
        </p:nvSpPr>
        <p:spPr>
          <a:ln/>
        </p:spPr>
        <p:txBody>
          <a:bodyPr/>
          <a:lstStyle/>
          <a:p>
            <a:r>
              <a:rPr lang="en-US" dirty="0"/>
              <a:t>Topics</a:t>
            </a:r>
          </a:p>
          <a:p>
            <a:pPr marL="552450" lvl="1"/>
            <a:r>
              <a:rPr lang="en-US" dirty="0"/>
              <a:t>Bits operations, arithmetic, assembly language programs</a:t>
            </a:r>
          </a:p>
          <a:p>
            <a:pPr marL="552450" lvl="1"/>
            <a:r>
              <a:rPr lang="en-US" dirty="0"/>
              <a:t>Representation of C control and data structures</a:t>
            </a:r>
          </a:p>
          <a:p>
            <a:pPr marL="552450" lvl="1"/>
            <a:r>
              <a:rPr lang="en-US" dirty="0"/>
              <a:t>Includes aspects of architecture and compilers </a:t>
            </a:r>
          </a:p>
          <a:p>
            <a:endParaRPr lang="en-US" dirty="0"/>
          </a:p>
          <a:p>
            <a:r>
              <a:rPr lang="en-US" dirty="0"/>
              <a:t>Assignments</a:t>
            </a:r>
          </a:p>
          <a:p>
            <a:pPr marL="552450" lvl="1"/>
            <a:r>
              <a:rPr lang="en-US" dirty="0"/>
              <a:t>L1 (</a:t>
            </a:r>
            <a:r>
              <a:rPr lang="en-US" dirty="0" err="1"/>
              <a:t>bomblab</a:t>
            </a:r>
            <a:r>
              <a:rPr lang="en-US" dirty="0"/>
              <a:t>): Defusing a binary bomb</a:t>
            </a:r>
          </a:p>
          <a:p>
            <a:pPr marL="552450" lvl="1"/>
            <a:r>
              <a:rPr lang="en-US" dirty="0"/>
              <a:t>L2 (</a:t>
            </a:r>
            <a:r>
              <a:rPr lang="en-US" dirty="0" err="1"/>
              <a:t>attacklab</a:t>
            </a:r>
            <a:r>
              <a:rPr lang="en-US" dirty="0"/>
              <a:t>): The basics of code injection attacks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3011" name="Rectangle 3"/>
          <p:cNvSpPr>
            <a:spLocks noGrp="1" noChangeArrowheads="1"/>
          </p:cNvSpPr>
          <p:nvPr>
            <p:ph type="title"/>
          </p:nvPr>
        </p:nvSpPr>
        <p:spPr>
          <a:ln/>
        </p:spPr>
        <p:txBody>
          <a:bodyPr/>
          <a:lstStyle/>
          <a:p>
            <a:pPr marL="119063" indent="-119063"/>
            <a:r>
              <a:rPr lang="en-US" dirty="0"/>
              <a:t>Processor Architecture</a:t>
            </a:r>
          </a:p>
        </p:txBody>
      </p:sp>
      <p:sp>
        <p:nvSpPr>
          <p:cNvPr id="43012" name="Rectangle 4"/>
          <p:cNvSpPr>
            <a:spLocks noGrp="1" noChangeArrowheads="1"/>
          </p:cNvSpPr>
          <p:nvPr>
            <p:ph type="body" idx="1"/>
          </p:nvPr>
        </p:nvSpPr>
        <p:spPr>
          <a:ln/>
        </p:spPr>
        <p:txBody>
          <a:bodyPr/>
          <a:lstStyle/>
          <a:p>
            <a:r>
              <a:rPr lang="en-US" dirty="0"/>
              <a:t>Topics</a:t>
            </a:r>
          </a:p>
          <a:p>
            <a:pPr lvl="1"/>
            <a:r>
              <a:rPr lang="en-US" dirty="0"/>
              <a:t>Y86-64 architecture </a:t>
            </a:r>
          </a:p>
          <a:p>
            <a:pPr lvl="2"/>
            <a:r>
              <a:rPr lang="en-US" dirty="0"/>
              <a:t>Pipelining and hazards </a:t>
            </a:r>
          </a:p>
          <a:p>
            <a:pPr lvl="2"/>
            <a:r>
              <a:rPr lang="en-US" dirty="0"/>
              <a:t>Control structures</a:t>
            </a:r>
          </a:p>
          <a:p>
            <a:pPr marL="552450" lvl="1"/>
            <a:endParaRPr lang="en-US" dirty="0"/>
          </a:p>
          <a:p>
            <a:r>
              <a:rPr lang="en-US" dirty="0"/>
              <a:t>Assignments</a:t>
            </a:r>
          </a:p>
          <a:p>
            <a:pPr marL="552450" lvl="1"/>
            <a:r>
              <a:rPr lang="en-US" dirty="0"/>
              <a:t>L3 (</a:t>
            </a:r>
            <a:r>
              <a:rPr lang="en-US" dirty="0" err="1"/>
              <a:t>architecturelab</a:t>
            </a:r>
            <a:r>
              <a:rPr lang="en-US" dirty="0"/>
              <a:t>): performance improvement in a pipelined processor architecture </a:t>
            </a:r>
          </a:p>
        </p:txBody>
      </p:sp>
    </p:spTree>
    <p:extLst>
      <p:ext uri="{BB962C8B-B14F-4D97-AF65-F5344CB8AC3E}">
        <p14:creationId xmlns:p14="http://schemas.microsoft.com/office/powerpoint/2010/main" val="169728841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4035" name="Rectangle 3"/>
          <p:cNvSpPr>
            <a:spLocks noGrp="1" noChangeArrowheads="1"/>
          </p:cNvSpPr>
          <p:nvPr>
            <p:ph type="title"/>
          </p:nvPr>
        </p:nvSpPr>
        <p:spPr>
          <a:ln/>
        </p:spPr>
        <p:txBody>
          <a:bodyPr/>
          <a:lstStyle/>
          <a:p>
            <a:pPr marL="119063" indent="-119063"/>
            <a:r>
              <a:rPr lang="en-US" dirty="0"/>
              <a:t>Code optimization and Memory Hierarchy</a:t>
            </a:r>
          </a:p>
        </p:txBody>
      </p:sp>
      <p:sp>
        <p:nvSpPr>
          <p:cNvPr id="44036" name="Rectangle 4"/>
          <p:cNvSpPr>
            <a:spLocks noGrp="1" noChangeArrowheads="1"/>
          </p:cNvSpPr>
          <p:nvPr>
            <p:ph type="body" idx="1"/>
          </p:nvPr>
        </p:nvSpPr>
        <p:spPr>
          <a:ln/>
        </p:spPr>
        <p:txBody>
          <a:bodyPr/>
          <a:lstStyle/>
          <a:p>
            <a:r>
              <a:rPr lang="en-US" dirty="0"/>
              <a:t>Topics</a:t>
            </a:r>
          </a:p>
          <a:p>
            <a:pPr marL="552450" lvl="1"/>
            <a:r>
              <a:rPr lang="en-US" dirty="0"/>
              <a:t>Code optimization </a:t>
            </a:r>
          </a:p>
          <a:p>
            <a:pPr marL="552450" lvl="1"/>
            <a:r>
              <a:rPr lang="en-US" dirty="0"/>
              <a:t>Memory technology, memory hierarchy, caches, disks, locality</a:t>
            </a:r>
          </a:p>
          <a:p>
            <a:pPr marL="552450" lvl="1"/>
            <a:r>
              <a:rPr lang="en-US" dirty="0"/>
              <a:t>Includes aspects of architecture and OS</a:t>
            </a:r>
          </a:p>
          <a:p>
            <a:pPr marL="552450" lvl="1"/>
            <a:endParaRPr lang="en-US" dirty="0"/>
          </a:p>
          <a:p>
            <a:pPr marL="292100"/>
            <a:r>
              <a:rPr lang="en-US" dirty="0"/>
              <a:t>Assignments</a:t>
            </a:r>
          </a:p>
          <a:p>
            <a:pPr marL="552450" lvl="1"/>
            <a:r>
              <a:rPr lang="en-US" dirty="0"/>
              <a:t>L4 (</a:t>
            </a:r>
            <a:r>
              <a:rPr lang="en-US" dirty="0" err="1"/>
              <a:t>performancelab</a:t>
            </a:r>
            <a:r>
              <a:rPr lang="en-US" dirty="0"/>
              <a:t>):  Improve the performance of a kernel which is a bottleneck in an application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98AE-652E-41CA-BD00-116BD67222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FFDE62-C7F4-4C8B-9360-E9A62015795A}"/>
              </a:ext>
            </a:extLst>
          </p:cNvPr>
          <p:cNvSpPr>
            <a:spLocks noGrp="1"/>
          </p:cNvSpPr>
          <p:nvPr>
            <p:ph idx="1"/>
          </p:nvPr>
        </p:nvSpPr>
        <p:spPr/>
        <p:txBody>
          <a:bodyPr/>
          <a:lstStyle/>
          <a:p>
            <a:endParaRPr lang="en-US"/>
          </a:p>
        </p:txBody>
      </p:sp>
      <p:pic>
        <p:nvPicPr>
          <p:cNvPr id="3074" name="Picture 2" descr="Mercedes, 2021 Formula 1 aracı W12&amp;#39;nin örtüsünü kaldırdı!">
            <a:extLst>
              <a:ext uri="{FF2B5EF4-FFF2-40B4-BE49-F238E27FC236}">
                <a16:creationId xmlns:a16="http://schemas.microsoft.com/office/drawing/2014/main" id="{1AFB78B6-2A98-49A0-B11E-584FB6D3A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782"/>
            <a:ext cx="9144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wis Hamilton, Mercedes-AMG One&amp;#39;ın direksiyonuna geçti">
            <a:extLst>
              <a:ext uri="{FF2B5EF4-FFF2-40B4-BE49-F238E27FC236}">
                <a16:creationId xmlns:a16="http://schemas.microsoft.com/office/drawing/2014/main" id="{3A5A6B36-CB8D-40C8-8AEA-BEB2020DF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51032"/>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52280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7107" name="Rectangle 3"/>
          <p:cNvSpPr>
            <a:spLocks noGrp="1" noChangeArrowheads="1"/>
          </p:cNvSpPr>
          <p:nvPr>
            <p:ph type="title"/>
          </p:nvPr>
        </p:nvSpPr>
        <p:spPr>
          <a:ln/>
        </p:spPr>
        <p:txBody>
          <a:bodyPr/>
          <a:lstStyle/>
          <a:p>
            <a:pPr marL="119063" indent="-119063"/>
            <a:r>
              <a:rPr lang="en-US"/>
              <a:t> Virtual Memory</a:t>
            </a:r>
          </a:p>
        </p:txBody>
      </p:sp>
      <p:sp>
        <p:nvSpPr>
          <p:cNvPr id="47108" name="Rectangle 4"/>
          <p:cNvSpPr>
            <a:spLocks noGrp="1" noChangeArrowheads="1"/>
          </p:cNvSpPr>
          <p:nvPr>
            <p:ph type="body" idx="1"/>
          </p:nvPr>
        </p:nvSpPr>
        <p:spPr>
          <a:ln/>
        </p:spPr>
        <p:txBody>
          <a:bodyPr/>
          <a:lstStyle/>
          <a:p>
            <a:r>
              <a:rPr lang="en-US" dirty="0"/>
              <a:t>Topics</a:t>
            </a:r>
          </a:p>
          <a:p>
            <a:pPr marL="552450" lvl="1"/>
            <a:r>
              <a:rPr lang="en-US" dirty="0"/>
              <a:t>Virtual memory, address translation</a:t>
            </a:r>
          </a:p>
          <a:p>
            <a:pPr marL="552450" lvl="1"/>
            <a:r>
              <a:rPr lang="en-US" dirty="0"/>
              <a:t>Includes aspects of architecture and OS</a:t>
            </a:r>
          </a:p>
          <a:p>
            <a:pPr marL="0" indent="0">
              <a:buNone/>
            </a:pPr>
            <a:endParaRPr lang="en-US"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49155" name="Rectangle 3"/>
          <p:cNvSpPr>
            <a:spLocks noGrp="1" noChangeArrowheads="1"/>
          </p:cNvSpPr>
          <p:nvPr>
            <p:ph type="title"/>
          </p:nvPr>
        </p:nvSpPr>
        <p:spPr>
          <a:ln/>
        </p:spPr>
        <p:txBody>
          <a:bodyPr/>
          <a:lstStyle/>
          <a:p>
            <a:pPr marL="119063" indent="-119063"/>
            <a:r>
              <a:rPr lang="en-US"/>
              <a:t>Lab Rationale </a:t>
            </a:r>
          </a:p>
        </p:txBody>
      </p:sp>
      <p:sp>
        <p:nvSpPr>
          <p:cNvPr id="49156" name="Rectangle 4"/>
          <p:cNvSpPr>
            <a:spLocks noGrp="1" noChangeArrowheads="1"/>
          </p:cNvSpPr>
          <p:nvPr>
            <p:ph type="body" idx="1"/>
          </p:nvPr>
        </p:nvSpPr>
        <p:spPr>
          <a:ln/>
        </p:spPr>
        <p:txBody>
          <a:bodyPr/>
          <a:lstStyle/>
          <a:p>
            <a:r>
              <a:rPr lang="en-US" dirty="0"/>
              <a:t>Each lab has a well-defined goal such as solving a puzzle or winning a contest</a:t>
            </a:r>
          </a:p>
          <a:p>
            <a:r>
              <a:rPr lang="en-US" dirty="0"/>
              <a:t>Doing the lab should result in new skills and concepts</a:t>
            </a:r>
          </a:p>
          <a:p>
            <a:endParaRPr lang="en-US" dirty="0"/>
          </a:p>
          <a:p>
            <a:r>
              <a:rPr lang="en-US" dirty="0"/>
              <a:t>We try to use competition in a fun and healthy way</a:t>
            </a:r>
          </a:p>
          <a:p>
            <a:pPr marL="552450" lvl="1"/>
            <a:r>
              <a:rPr lang="en-US" dirty="0"/>
              <a:t>Set a reasonable threshold for full credit</a:t>
            </a:r>
          </a:p>
          <a:p>
            <a:pPr marL="552450" lvl="1"/>
            <a:r>
              <a:rPr lang="en-US" dirty="0"/>
              <a:t>Post intermediate results (anonymized)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9939" name="Rectangle 3"/>
          <p:cNvSpPr>
            <a:spLocks noGrp="1" noChangeArrowheads="1"/>
          </p:cNvSpPr>
          <p:nvPr>
            <p:ph type="title"/>
          </p:nvPr>
        </p:nvSpPr>
        <p:spPr/>
        <p:txBody>
          <a:bodyPr/>
          <a:lstStyle/>
          <a:p>
            <a:r>
              <a:rPr lang="en-US" dirty="0"/>
              <a:t>Cheating: Description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What is cheating?</a:t>
            </a:r>
          </a:p>
          <a:p>
            <a:pPr lvl="1"/>
            <a:r>
              <a:rPr lang="en-US" dirty="0"/>
              <a:t>Sharing code: by copying, retyping, </a:t>
            </a:r>
            <a:r>
              <a:rPr lang="en-US" b="1" dirty="0"/>
              <a:t>looking at</a:t>
            </a:r>
            <a:r>
              <a:rPr lang="en-US" dirty="0"/>
              <a:t>, or supplying a file</a:t>
            </a:r>
          </a:p>
          <a:p>
            <a:pPr lvl="1"/>
            <a:r>
              <a:rPr lang="en-US" dirty="0"/>
              <a:t>Describing: verbal description of code from one person to another.</a:t>
            </a:r>
          </a:p>
          <a:p>
            <a:pPr lvl="1"/>
            <a:r>
              <a:rPr lang="en-US" dirty="0"/>
              <a:t>Coaching: helping your friend to write a lab, line by line</a:t>
            </a:r>
          </a:p>
          <a:p>
            <a:pPr lvl="1"/>
            <a:r>
              <a:rPr lang="en-US" dirty="0"/>
              <a:t>Searching the Web for solutions</a:t>
            </a:r>
          </a:p>
          <a:p>
            <a:pPr lvl="1"/>
            <a:r>
              <a:rPr lang="en-US" dirty="0"/>
              <a:t>Copying code from a previous course or online solution</a:t>
            </a:r>
          </a:p>
          <a:p>
            <a:pPr lvl="2"/>
            <a:r>
              <a:rPr lang="en-US" dirty="0"/>
              <a:t>You are only allowed to use code we supply, or from the CS:APP website</a:t>
            </a:r>
          </a:p>
          <a:p>
            <a:r>
              <a:rPr lang="en-US" dirty="0"/>
              <a:t>What is NOT cheating?</a:t>
            </a:r>
          </a:p>
          <a:p>
            <a:pPr lvl="1"/>
            <a:r>
              <a:rPr lang="en-US" dirty="0"/>
              <a:t>Explaining how to use systems or tools</a:t>
            </a:r>
          </a:p>
          <a:p>
            <a:pPr lvl="1"/>
            <a:r>
              <a:rPr lang="en-US" dirty="0"/>
              <a:t>Helping others with high-level design issues</a:t>
            </a:r>
          </a:p>
          <a:p>
            <a:endParaRPr lang="en-US" dirty="0"/>
          </a:p>
          <a:p>
            <a:r>
              <a:rPr lang="en-US" dirty="0"/>
              <a:t>See the course syllabus for details.</a:t>
            </a:r>
          </a:p>
          <a:p>
            <a:pPr lvl="1"/>
            <a:r>
              <a:rPr lang="en-US" dirty="0"/>
              <a:t>Ignorance is not an excuse</a:t>
            </a:r>
          </a:p>
        </p:txBody>
      </p:sp>
    </p:spTree>
    <p:extLst>
      <p:ext uri="{BB962C8B-B14F-4D97-AF65-F5344CB8AC3E}">
        <p14:creationId xmlns:p14="http://schemas.microsoft.com/office/powerpoint/2010/main" val="396787030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9939" name="Rectangle 3"/>
          <p:cNvSpPr>
            <a:spLocks noGrp="1" noChangeArrowheads="1"/>
          </p:cNvSpPr>
          <p:nvPr>
            <p:ph type="title"/>
          </p:nvPr>
        </p:nvSpPr>
        <p:spPr/>
        <p:txBody>
          <a:bodyPr/>
          <a:lstStyle/>
          <a:p>
            <a:r>
              <a:rPr lang="en-US" dirty="0"/>
              <a:t>Cheating: Consequences</a:t>
            </a:r>
          </a:p>
        </p:txBody>
      </p:sp>
      <p:sp>
        <p:nvSpPr>
          <p:cNvPr id="39940" name="Rectangle 4"/>
          <p:cNvSpPr>
            <a:spLocks noGrp="1" noChangeArrowheads="1"/>
          </p:cNvSpPr>
          <p:nvPr>
            <p:ph type="body" idx="1"/>
          </p:nvPr>
        </p:nvSpPr>
        <p:spPr>
          <a:xfrm>
            <a:off x="381000" y="1219200"/>
            <a:ext cx="8382000" cy="5435600"/>
          </a:xfrm>
        </p:spPr>
        <p:txBody>
          <a:bodyPr>
            <a:normAutofit/>
          </a:bodyPr>
          <a:lstStyle/>
          <a:p>
            <a:r>
              <a:rPr lang="en-US" dirty="0"/>
              <a:t>Penalty for cheating:</a:t>
            </a:r>
          </a:p>
          <a:p>
            <a:pPr lvl="1"/>
            <a:r>
              <a:rPr lang="en-US" dirty="0"/>
              <a:t>Disciplinary action </a:t>
            </a:r>
          </a:p>
          <a:p>
            <a:pPr marL="0" indent="0">
              <a:buNone/>
            </a:pPr>
            <a:endParaRPr lang="tr-TR"/>
          </a:p>
          <a:p>
            <a:pPr marL="0" indent="0">
              <a:buNone/>
            </a:pPr>
            <a:endParaRPr lang="en-US" dirty="0"/>
          </a:p>
          <a:p>
            <a:r>
              <a:rPr lang="en-US" dirty="0"/>
              <a:t>Detection of cheating:</a:t>
            </a:r>
          </a:p>
          <a:p>
            <a:pPr lvl="1"/>
            <a:r>
              <a:rPr lang="en-US" dirty="0"/>
              <a:t>We have sophisticated tools for detecting code plagiarism</a:t>
            </a:r>
          </a:p>
          <a:p>
            <a:pPr lvl="1"/>
            <a:r>
              <a:rPr lang="en-US" dirty="0"/>
              <a:t>And other forms of cheating </a:t>
            </a:r>
          </a:p>
          <a:p>
            <a:pPr marL="279400" lvl="1" indent="0">
              <a:buNone/>
            </a:pPr>
            <a:endParaRPr lang="en-US" dirty="0"/>
          </a:p>
          <a:p>
            <a:r>
              <a:rPr lang="en-US" dirty="0"/>
              <a:t>Don</a:t>
            </a:r>
            <a:r>
              <a:rPr lang="fr-FR" dirty="0"/>
              <a:t>’</a:t>
            </a:r>
            <a:r>
              <a:rPr lang="en-US" dirty="0"/>
              <a:t>t do it!</a:t>
            </a:r>
          </a:p>
          <a:p>
            <a:pPr lvl="1"/>
            <a:r>
              <a:rPr lang="en-US" dirty="0"/>
              <a:t>Start early</a:t>
            </a:r>
          </a:p>
          <a:p>
            <a:pPr lvl="1"/>
            <a:r>
              <a:rPr lang="en-US" dirty="0"/>
              <a:t>Ask the staff for help when you get stuck</a:t>
            </a:r>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A370289-3037-485A-B245-D5D9D3262B84}"/>
                  </a:ext>
                </a:extLst>
              </p14:cNvPr>
              <p14:cNvContentPartPr/>
              <p14:nvPr/>
            </p14:nvContentPartPr>
            <p14:xfrm>
              <a:off x="1767325" y="5623094"/>
              <a:ext cx="101160" cy="261000"/>
            </p14:xfrm>
          </p:contentPart>
        </mc:Choice>
        <mc:Fallback>
          <p:pic>
            <p:nvPicPr>
              <p:cNvPr id="2" name="Ink 1">
                <a:extLst>
                  <a:ext uri="{FF2B5EF4-FFF2-40B4-BE49-F238E27FC236}">
                    <a16:creationId xmlns:a16="http://schemas.microsoft.com/office/drawing/2014/main" id="{7A370289-3037-485A-B245-D5D9D3262B84}"/>
                  </a:ext>
                </a:extLst>
              </p:cNvPr>
              <p:cNvPicPr/>
              <p:nvPr/>
            </p:nvPicPr>
            <p:blipFill>
              <a:blip r:embed="rId3"/>
              <a:stretch>
                <a:fillRect/>
              </a:stretch>
            </p:blipFill>
            <p:spPr>
              <a:xfrm>
                <a:off x="1749325" y="5605094"/>
                <a:ext cx="136800" cy="296640"/>
              </a:xfrm>
              <a:prstGeom prst="rect">
                <a:avLst/>
              </a:prstGeom>
            </p:spPr>
          </p:pic>
        </mc:Fallback>
      </mc:AlternateContent>
    </p:spTree>
    <p:extLst>
      <p:ext uri="{BB962C8B-B14F-4D97-AF65-F5344CB8AC3E}">
        <p14:creationId xmlns:p14="http://schemas.microsoft.com/office/powerpoint/2010/main" val="378713010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0"/>
            <a:ext cx="6826045" cy="6826045"/>
          </a:xfrm>
          <a:prstGeom prst="rect">
            <a:avLst/>
          </a:prstGeom>
        </p:spPr>
      </p:pic>
    </p:spTree>
    <p:extLst>
      <p:ext uri="{BB962C8B-B14F-4D97-AF65-F5344CB8AC3E}">
        <p14:creationId xmlns:p14="http://schemas.microsoft.com/office/powerpoint/2010/main" val="189634443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3" name="Picture 2"/>
          <p:cNvPicPr>
            <a:picLocks noChangeAspect="1"/>
          </p:cNvPicPr>
          <p:nvPr/>
        </p:nvPicPr>
        <p:blipFill>
          <a:blip r:embed="rId2"/>
          <a:stretch>
            <a:fillRect/>
          </a:stretch>
        </p:blipFill>
        <p:spPr>
          <a:xfrm>
            <a:off x="863600" y="0"/>
            <a:ext cx="7403630" cy="6858000"/>
          </a:xfrm>
          <a:prstGeom prst="rect">
            <a:avLst/>
          </a:prstGeom>
        </p:spPr>
      </p:pic>
    </p:spTree>
    <p:extLst>
      <p:ext uri="{BB962C8B-B14F-4D97-AF65-F5344CB8AC3E}">
        <p14:creationId xmlns:p14="http://schemas.microsoft.com/office/powerpoint/2010/main" val="167100312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tr-TR" sz="5400" dirty="0"/>
              <a:t>FAILURES</a:t>
            </a:r>
          </a:p>
        </p:txBody>
      </p:sp>
      <p:sp>
        <p:nvSpPr>
          <p:cNvPr id="5" name="Content Placeholder 4"/>
          <p:cNvSpPr>
            <a:spLocks noGrp="1"/>
          </p:cNvSpPr>
          <p:nvPr>
            <p:ph idx="1"/>
          </p:nvPr>
        </p:nvSpPr>
        <p:spPr/>
        <p:txBody>
          <a:bodyPr/>
          <a:lstStyle/>
          <a:p>
            <a:pPr marL="0" indent="0">
              <a:buNone/>
            </a:pPr>
            <a:r>
              <a:rPr lang="is-IS" sz="3600" dirty="0"/>
              <a:t>… </a:t>
            </a:r>
            <a:r>
              <a:rPr lang="tr-TR" sz="3600" dirty="0" err="1"/>
              <a:t>are</a:t>
            </a:r>
            <a:r>
              <a:rPr lang="tr-TR" sz="3600" dirty="0"/>
              <a:t> </a:t>
            </a:r>
            <a:r>
              <a:rPr lang="tr-TR" sz="3600" dirty="0" err="1"/>
              <a:t>part</a:t>
            </a:r>
            <a:r>
              <a:rPr lang="tr-TR" sz="3600" dirty="0"/>
              <a:t> of life.  </a:t>
            </a:r>
          </a:p>
          <a:p>
            <a:pPr marL="0" indent="0">
              <a:buNone/>
            </a:pPr>
            <a:r>
              <a:rPr lang="tr-TR" sz="3600" dirty="0" err="1"/>
              <a:t>If</a:t>
            </a:r>
            <a:r>
              <a:rPr lang="tr-TR" sz="3600" dirty="0"/>
              <a:t> </a:t>
            </a:r>
            <a:r>
              <a:rPr lang="tr-TR" sz="3600" dirty="0" err="1"/>
              <a:t>you</a:t>
            </a:r>
            <a:r>
              <a:rPr lang="tr-TR" sz="3600" dirty="0"/>
              <a:t> </a:t>
            </a:r>
            <a:r>
              <a:rPr lang="tr-TR" sz="3600" dirty="0" err="1"/>
              <a:t>don’t</a:t>
            </a:r>
            <a:r>
              <a:rPr lang="tr-TR" sz="3600" dirty="0"/>
              <a:t> fail, </a:t>
            </a:r>
            <a:r>
              <a:rPr lang="tr-TR" sz="3600" dirty="0" err="1"/>
              <a:t>you</a:t>
            </a:r>
            <a:r>
              <a:rPr lang="tr-TR" sz="3600" dirty="0"/>
              <a:t> </a:t>
            </a:r>
            <a:r>
              <a:rPr lang="tr-TR" sz="3600" dirty="0" err="1"/>
              <a:t>don’t</a:t>
            </a:r>
            <a:r>
              <a:rPr lang="tr-TR" sz="3600" dirty="0"/>
              <a:t> </a:t>
            </a:r>
            <a:r>
              <a:rPr lang="tr-TR" sz="3600" dirty="0" err="1"/>
              <a:t>learn</a:t>
            </a:r>
            <a:r>
              <a:rPr lang="tr-TR" sz="3600" dirty="0"/>
              <a:t>.</a:t>
            </a:r>
          </a:p>
          <a:p>
            <a:pPr marL="0" indent="0">
              <a:buNone/>
            </a:pPr>
            <a:r>
              <a:rPr lang="tr-TR" sz="3600" dirty="0" err="1"/>
              <a:t>If</a:t>
            </a:r>
            <a:r>
              <a:rPr lang="tr-TR" sz="3600" dirty="0"/>
              <a:t> </a:t>
            </a:r>
            <a:r>
              <a:rPr lang="tr-TR" sz="3600" dirty="0" err="1"/>
              <a:t>you</a:t>
            </a:r>
            <a:r>
              <a:rPr lang="tr-TR" sz="3600" dirty="0"/>
              <a:t> </a:t>
            </a:r>
            <a:r>
              <a:rPr lang="tr-TR" sz="3600" dirty="0" err="1"/>
              <a:t>don’t</a:t>
            </a:r>
            <a:r>
              <a:rPr lang="tr-TR" sz="3600" dirty="0"/>
              <a:t> </a:t>
            </a:r>
            <a:r>
              <a:rPr lang="tr-TR" sz="3600" dirty="0" err="1"/>
              <a:t>learn</a:t>
            </a:r>
            <a:r>
              <a:rPr lang="tr-TR" sz="3600" dirty="0"/>
              <a:t>, </a:t>
            </a:r>
            <a:r>
              <a:rPr lang="tr-TR" sz="3600" dirty="0" err="1"/>
              <a:t>you’ll</a:t>
            </a:r>
            <a:r>
              <a:rPr lang="tr-TR" sz="3600" dirty="0"/>
              <a:t> </a:t>
            </a:r>
            <a:r>
              <a:rPr lang="tr-TR" sz="3600" dirty="0" err="1"/>
              <a:t>never</a:t>
            </a:r>
            <a:r>
              <a:rPr lang="tr-TR" sz="3600" dirty="0"/>
              <a:t> </a:t>
            </a:r>
            <a:r>
              <a:rPr lang="tr-TR" sz="3600" dirty="0" err="1"/>
              <a:t>change</a:t>
            </a:r>
            <a:r>
              <a:rPr lang="tr-TR" sz="3600" dirty="0"/>
              <a:t>.</a:t>
            </a:r>
          </a:p>
        </p:txBody>
      </p:sp>
    </p:spTree>
    <p:extLst>
      <p:ext uri="{BB962C8B-B14F-4D97-AF65-F5344CB8AC3E}">
        <p14:creationId xmlns:p14="http://schemas.microsoft.com/office/powerpoint/2010/main" val="139201044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51203" name="Rectangle 3"/>
          <p:cNvSpPr>
            <a:spLocks noGrp="1" noChangeArrowheads="1"/>
          </p:cNvSpPr>
          <p:nvPr>
            <p:ph type="title"/>
          </p:nvPr>
        </p:nvSpPr>
        <p:spPr>
          <a:xfrm>
            <a:off x="2971800" y="2720975"/>
            <a:ext cx="2870200" cy="784225"/>
          </a:xfrm>
          <a:ln/>
        </p:spPr>
        <p:txBody>
          <a:bodyPr/>
          <a:lstStyle/>
          <a:p>
            <a:pPr marL="80963" indent="-809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dirty="0">
                <a:solidFill>
                  <a:srgbClr val="606060"/>
                </a:solidFill>
                <a:latin typeface="Calibri Italic" charset="0"/>
                <a:ea typeface="Calibri Italic" charset="0"/>
                <a:cs typeface="Calibri Italic" charset="0"/>
                <a:sym typeface="Calibri Italic" charset="0"/>
              </a:rPr>
              <a:t>Welcome and Enjoy! </a:t>
            </a:r>
            <a:endParaRPr lang="en-US" sz="4800" dirty="0">
              <a:solidFill>
                <a:srgbClr val="606060"/>
              </a:solidFill>
              <a:latin typeface="Calibri Italic" charset="0"/>
              <a:ea typeface="ヒラギノ角ゴ ProN W3" charset="-128"/>
              <a:cs typeface="ヒラギノ角ゴ ProN W3" charset="-128"/>
              <a:sym typeface="Calibri Italic"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98AE-652E-41CA-BD00-116BD67222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FFDE62-C7F4-4C8B-9360-E9A62015795A}"/>
              </a:ext>
            </a:extLst>
          </p:cNvPr>
          <p:cNvSpPr>
            <a:spLocks noGrp="1"/>
          </p:cNvSpPr>
          <p:nvPr>
            <p:ph idx="1"/>
          </p:nvPr>
        </p:nvSpPr>
        <p:spPr/>
        <p:txBody>
          <a:bodyPr/>
          <a:lstStyle/>
          <a:p>
            <a:endParaRPr lang="en-US"/>
          </a:p>
        </p:txBody>
      </p:sp>
      <p:pic>
        <p:nvPicPr>
          <p:cNvPr id="3074" name="Picture 2" descr="Mercedes, 2021 Formula 1 aracı W12&amp;#39;nin örtüsünü kaldırdı!">
            <a:extLst>
              <a:ext uri="{FF2B5EF4-FFF2-40B4-BE49-F238E27FC236}">
                <a16:creationId xmlns:a16="http://schemas.microsoft.com/office/drawing/2014/main" id="{1AFB78B6-2A98-49A0-B11E-584FB6D3A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782"/>
            <a:ext cx="91440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wis Hamilton, Mercedes-AMG One&amp;#39;ın direksiyonuna geçti">
            <a:extLst>
              <a:ext uri="{FF2B5EF4-FFF2-40B4-BE49-F238E27FC236}">
                <a16:creationId xmlns:a16="http://schemas.microsoft.com/office/drawing/2014/main" id="{3A5A6B36-CB8D-40C8-8AEA-BEB2020DF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51032"/>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steering wheel in an F1 race car requires fighter jet components and  lots of practice">
            <a:extLst>
              <a:ext uri="{FF2B5EF4-FFF2-40B4-BE49-F238E27FC236}">
                <a16:creationId xmlns:a16="http://schemas.microsoft.com/office/drawing/2014/main" id="{6049AF45-8BB4-4A02-A596-790A520301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86" y="3978932"/>
            <a:ext cx="3581400" cy="238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4584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iew Suspended II has 3,200 individual parts carefully placed to form a 3D image of what goes into making a car, revealing how those components fit together">
            <a:extLst>
              <a:ext uri="{FF2B5EF4-FFF2-40B4-BE49-F238E27FC236}">
                <a16:creationId xmlns:a16="http://schemas.microsoft.com/office/drawing/2014/main" id="{196549C2-EC00-4877-83E4-B291E1684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4000"/>
            <a:ext cx="7435336" cy="50780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he steering wheel in an F1 race car requires fighter jet components and  lots of practice">
            <a:extLst>
              <a:ext uri="{FF2B5EF4-FFF2-40B4-BE49-F238E27FC236}">
                <a16:creationId xmlns:a16="http://schemas.microsoft.com/office/drawing/2014/main" id="{4E2CA7E2-A935-42D1-961B-C0AFE550F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4" y="4034350"/>
            <a:ext cx="3581400" cy="238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9187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mputer Hardware Basics Diagram | Quizlet">
            <a:extLst>
              <a:ext uri="{FF2B5EF4-FFF2-40B4-BE49-F238E27FC236}">
                <a16:creationId xmlns:a16="http://schemas.microsoft.com/office/drawing/2014/main" id="{21523C73-CE76-4B2F-9BB2-F0AE20DBF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16468"/>
            <a:ext cx="6553200" cy="562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64240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E996-8470-494F-ADC3-B0CCF9C0543E}"/>
              </a:ext>
            </a:extLst>
          </p:cNvPr>
          <p:cNvSpPr>
            <a:spLocks noGrp="1"/>
          </p:cNvSpPr>
          <p:nvPr>
            <p:ph type="title"/>
          </p:nvPr>
        </p:nvSpPr>
        <p:spPr>
          <a:xfrm>
            <a:off x="276497" y="228600"/>
            <a:ext cx="8229600" cy="1092200"/>
          </a:xfrm>
        </p:spPr>
        <p:txBody>
          <a:bodyPr/>
          <a:lstStyle/>
          <a:p>
            <a:r>
              <a:rPr lang="en-US" dirty="0"/>
              <a:t>From Noob to Pro in just 16 weeks!</a:t>
            </a:r>
          </a:p>
        </p:txBody>
      </p:sp>
      <p:pic>
        <p:nvPicPr>
          <p:cNvPr id="6146" name="Picture 2" descr="Noob driver - YouTube">
            <a:extLst>
              <a:ext uri="{FF2B5EF4-FFF2-40B4-BE49-F238E27FC236}">
                <a16:creationId xmlns:a16="http://schemas.microsoft.com/office/drawing/2014/main" id="{9D12D8DF-2C8F-462F-8AEA-57EB7B83D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97" y="2362200"/>
            <a:ext cx="32004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Jordan F1 Driving Experience | Hertfordshire | Trackdays">
            <a:extLst>
              <a:ext uri="{FF2B5EF4-FFF2-40B4-BE49-F238E27FC236}">
                <a16:creationId xmlns:a16="http://schemas.microsoft.com/office/drawing/2014/main" id="{49C2E455-6DEC-4F24-A9AA-C536A5961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366" y="2209800"/>
            <a:ext cx="3362325" cy="2257425"/>
          </a:xfrm>
          <a:prstGeom prst="rect">
            <a:avLst/>
          </a:prstGeom>
          <a:noFill/>
          <a:extLst>
            <a:ext uri="{909E8E84-426E-40DD-AFC4-6F175D3DCCD1}">
              <a14:hiddenFill xmlns:a14="http://schemas.microsoft.com/office/drawing/2010/main">
                <a:solidFill>
                  <a:srgbClr val="FFFFFF"/>
                </a:solidFill>
              </a14:hiddenFill>
            </a:ext>
          </a:extLst>
        </p:spPr>
      </p:pic>
      <p:sp>
        <p:nvSpPr>
          <p:cNvPr id="4" name="Striped Right Arrow 3">
            <a:extLst>
              <a:ext uri="{FF2B5EF4-FFF2-40B4-BE49-F238E27FC236}">
                <a16:creationId xmlns:a16="http://schemas.microsoft.com/office/drawing/2014/main" id="{B8734370-EC05-FE4B-A4D2-8A17C29CD107}"/>
              </a:ext>
            </a:extLst>
          </p:cNvPr>
          <p:cNvSpPr/>
          <p:nvPr/>
        </p:nvSpPr>
        <p:spPr bwMode="auto">
          <a:xfrm>
            <a:off x="3735977" y="1673079"/>
            <a:ext cx="1371600" cy="3178465"/>
          </a:xfrm>
          <a:prstGeom prst="stripedRightArrow">
            <a:avLst/>
          </a:prstGeom>
          <a:solidFill>
            <a:schemeClr val="accent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Tree>
    <p:extLst>
      <p:ext uri="{BB962C8B-B14F-4D97-AF65-F5344CB8AC3E}">
        <p14:creationId xmlns:p14="http://schemas.microsoft.com/office/powerpoint/2010/main" val="21347113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5123" name="Rectangle 3"/>
          <p:cNvSpPr>
            <a:spLocks noGrp="1" noChangeArrowheads="1"/>
          </p:cNvSpPr>
          <p:nvPr>
            <p:ph type="title"/>
          </p:nvPr>
        </p:nvSpPr>
        <p:spPr/>
        <p:txBody>
          <a:bodyPr/>
          <a:lstStyle/>
          <a:p>
            <a:r>
              <a:rPr lang="en-US"/>
              <a:t>Overview</a:t>
            </a:r>
          </a:p>
        </p:txBody>
      </p:sp>
      <p:sp>
        <p:nvSpPr>
          <p:cNvPr id="5124" name="Rectangle 4"/>
          <p:cNvSpPr>
            <a:spLocks noGrp="1" noChangeArrowheads="1"/>
          </p:cNvSpPr>
          <p:nvPr>
            <p:ph type="body" idx="1"/>
          </p:nvPr>
        </p:nvSpPr>
        <p:spPr>
          <a:xfrm>
            <a:off x="381000" y="1397000"/>
            <a:ext cx="5791200" cy="5435600"/>
          </a:xfrm>
        </p:spPr>
        <p:txBody>
          <a:bodyPr/>
          <a:lstStyle/>
          <a:p>
            <a:r>
              <a:rPr lang="en-US" dirty="0"/>
              <a:t>Course theme</a:t>
            </a:r>
          </a:p>
          <a:p>
            <a:r>
              <a:rPr lang="en-US" dirty="0"/>
              <a:t>Five realities</a:t>
            </a:r>
          </a:p>
          <a:p>
            <a:r>
              <a:rPr lang="en-US" dirty="0"/>
              <a:t>How the course fits into the CENG curriculum</a:t>
            </a:r>
          </a:p>
          <a:p>
            <a:r>
              <a:rPr lang="en-US" dirty="0"/>
              <a:t>The specifics of the course</a:t>
            </a:r>
          </a:p>
          <a:p>
            <a:r>
              <a:rPr lang="en-US" dirty="0"/>
              <a:t>Academic integrity</a:t>
            </a:r>
          </a:p>
        </p:txBody>
      </p:sp>
    </p:spTree>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Slid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
      <a:dk1>
        <a:srgbClr val="000000"/>
      </a:dk1>
      <a:lt1>
        <a:srgbClr val="FFFFFF"/>
      </a:lt1>
      <a:dk2>
        <a:srgbClr val="000000"/>
      </a:dk2>
      <a:lt2>
        <a:srgbClr val="C0C0C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Only">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Only">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5044</TotalTime>
  <Pages>0</Pages>
  <Words>4556</Words>
  <Characters>0</Characters>
  <Application>Microsoft Office PowerPoint</Application>
  <PresentationFormat>On-screen Show (4:3)</PresentationFormat>
  <Lines>0</Lines>
  <Paragraphs>534</Paragraphs>
  <Slides>47</Slides>
  <Notes>18</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47</vt:i4>
      </vt:variant>
    </vt:vector>
  </HeadingPairs>
  <TitlesOfParts>
    <vt:vector size="65" baseType="lpstr">
      <vt:lpstr>ＭＳ Ｐゴシック</vt:lpstr>
      <vt:lpstr>Arial</vt:lpstr>
      <vt:lpstr>Arial Narrow</vt:lpstr>
      <vt:lpstr>Calibri</vt:lpstr>
      <vt:lpstr>Calibri Bold</vt:lpstr>
      <vt:lpstr>Calibri Italic</vt:lpstr>
      <vt:lpstr>Courier New</vt:lpstr>
      <vt:lpstr>Gill Sans</vt:lpstr>
      <vt:lpstr>Lucida Grande</vt:lpstr>
      <vt:lpstr>Monaco</vt:lpstr>
      <vt:lpstr>Wingdings</vt:lpstr>
      <vt:lpstr>Wingdings 2</vt:lpstr>
      <vt:lpstr>Zapf Dingbats</vt:lpstr>
      <vt:lpstr>ヒラギノ角ゴ ProN W3</vt:lpstr>
      <vt:lpstr>ヒラギノ角ゴ ProN W6</vt:lpstr>
      <vt:lpstr>Title Slide</vt:lpstr>
      <vt:lpstr>Title and Content</vt:lpstr>
      <vt:lpstr>Title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Noob to Pro in just 16 weeks!</vt:lpstr>
      <vt:lpstr>Overview</vt:lpstr>
      <vt:lpstr>Course Theme: Abstraction Is Good But Don’t Forget Reality</vt:lpstr>
      <vt:lpstr>Lock/key abstraction/hacking</vt:lpstr>
      <vt:lpstr>Abstraction Is Good But Don’t Forget Reality</vt:lpstr>
      <vt:lpstr>Computer Systems: A Programmer’s Perspective (CS:APP)</vt:lpstr>
      <vt:lpstr>Great Reality #1:  Ints are not Integers, Floats are not Reals</vt:lpstr>
      <vt:lpstr>Computer Arithmetic</vt:lpstr>
      <vt:lpstr>Great Reality #2:  You’ve Got to Know Assembly</vt:lpstr>
      <vt:lpstr>Great Reality #3: Memory Matters Random Access Memory Is an Unphysical Abstraction</vt:lpstr>
      <vt:lpstr>Memory Referencing Bug Example</vt:lpstr>
      <vt:lpstr>Memory Referencing Bug Example</vt:lpstr>
      <vt:lpstr>Memory Referencing Errors</vt:lpstr>
      <vt:lpstr>Great Reality #4: There’s more to performance than asymptotic complexity </vt:lpstr>
      <vt:lpstr>Memory System Performance Example</vt:lpstr>
      <vt:lpstr>Why The Performance Differs</vt:lpstr>
      <vt:lpstr>Great Reality #5: Computers do more than execute programs</vt:lpstr>
      <vt:lpstr>Course Perspective</vt:lpstr>
      <vt:lpstr>Course Perspective (Cont.)</vt:lpstr>
      <vt:lpstr>Role within CENG Curriculum</vt:lpstr>
      <vt:lpstr>Textbook</vt:lpstr>
      <vt:lpstr>Course Components</vt:lpstr>
      <vt:lpstr>Communication</vt:lpstr>
      <vt:lpstr>Take-home Labs</vt:lpstr>
      <vt:lpstr>Teaching Assistants</vt:lpstr>
      <vt:lpstr>Policies: Assignments And Exams</vt:lpstr>
      <vt:lpstr>Policies: Grading</vt:lpstr>
      <vt:lpstr>PowerPoint Presentation</vt:lpstr>
      <vt:lpstr>PowerPoint Presentation</vt:lpstr>
      <vt:lpstr>Programs and Data</vt:lpstr>
      <vt:lpstr>Processor Architecture</vt:lpstr>
      <vt:lpstr>Code optimization and Memory Hierarchy</vt:lpstr>
      <vt:lpstr> Virtual Memory</vt:lpstr>
      <vt:lpstr>Lab Rationale </vt:lpstr>
      <vt:lpstr>Cheating: Description</vt:lpstr>
      <vt:lpstr>Cheating: Consequences</vt:lpstr>
      <vt:lpstr>PowerPoint Presentation</vt:lpstr>
      <vt:lpstr>PowerPoint Presentation</vt:lpstr>
      <vt:lpstr>FAILURES</vt:lpstr>
      <vt:lpstr>Welcome and Enjoy!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Erol Sahin</cp:lastModifiedBy>
  <cp:revision>211</cp:revision>
  <cp:lastPrinted>2021-10-24T13:39:27Z</cp:lastPrinted>
  <dcterms:created xsi:type="dcterms:W3CDTF">2012-08-28T17:04:18Z</dcterms:created>
  <dcterms:modified xsi:type="dcterms:W3CDTF">2021-10-24T13:39:32Z</dcterms:modified>
</cp:coreProperties>
</file>