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542" r:id="rId2"/>
    <p:sldId id="1204" r:id="rId3"/>
    <p:sldId id="1202" r:id="rId4"/>
    <p:sldId id="1205" r:id="rId5"/>
    <p:sldId id="1206" r:id="rId6"/>
    <p:sldId id="1213" r:id="rId7"/>
    <p:sldId id="1214" r:id="rId8"/>
    <p:sldId id="1215" r:id="rId9"/>
    <p:sldId id="1216" r:id="rId10"/>
    <p:sldId id="1217" r:id="rId11"/>
    <p:sldId id="1249" r:id="rId12"/>
    <p:sldId id="1218" r:id="rId13"/>
    <p:sldId id="1219" r:id="rId14"/>
    <p:sldId id="1220" r:id="rId15"/>
    <p:sldId id="1221" r:id="rId16"/>
    <p:sldId id="1222" r:id="rId17"/>
    <p:sldId id="1223" r:id="rId18"/>
    <p:sldId id="1224" r:id="rId19"/>
    <p:sldId id="1225" r:id="rId20"/>
    <p:sldId id="1226" r:id="rId21"/>
    <p:sldId id="1227" r:id="rId22"/>
    <p:sldId id="1228" r:id="rId23"/>
    <p:sldId id="1229" r:id="rId24"/>
    <p:sldId id="1230" r:id="rId25"/>
    <p:sldId id="1247" r:id="rId26"/>
    <p:sldId id="1250" r:id="rId27"/>
    <p:sldId id="1239" r:id="rId28"/>
    <p:sldId id="1240" r:id="rId29"/>
    <p:sldId id="1241" r:id="rId30"/>
    <p:sldId id="1242" r:id="rId31"/>
    <p:sldId id="1243" r:id="rId32"/>
    <p:sldId id="1244" r:id="rId33"/>
    <p:sldId id="1245" r:id="rId34"/>
    <p:sldId id="1252" r:id="rId35"/>
  </p:sldIdLst>
  <p:sldSz cx="9144000" cy="6858000" type="screen4x3"/>
  <p:notesSz cx="7302500" cy="9586913"/>
  <p:custDataLst>
    <p:tags r:id="rId3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BFBFBF"/>
    <a:srgbClr val="D5F1CF"/>
    <a:srgbClr val="E9E1C9"/>
    <a:srgbClr val="DED8C4"/>
    <a:srgbClr val="E7DDBB"/>
    <a:srgbClr val="DDCE9F"/>
    <a:srgbClr val="E2A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4" autoAdjust="0"/>
    <p:restoredTop sz="94649" autoAdjust="0"/>
  </p:normalViewPr>
  <p:slideViewPr>
    <p:cSldViewPr snapToObjects="1">
      <p:cViewPr varScale="1">
        <p:scale>
          <a:sx n="96" d="100"/>
          <a:sy n="96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tags" Target="tags/tag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4035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53200"/>
            <a:ext cx="9144000" cy="2286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RTFM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Signals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6248400"/>
            <a:ext cx="7678738" cy="45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Adapted from slides of Gregory </a:t>
            </a:r>
            <a:r>
              <a:rPr lang="en-US" dirty="0" smtClean="0"/>
              <a:t>Kesden and Markus </a:t>
            </a:r>
            <a:r>
              <a:rPr lang="en-US" dirty="0" err="1" smtClean="0"/>
              <a:t>Püschel</a:t>
            </a:r>
            <a:r>
              <a:rPr lang="en-US" dirty="0" smtClean="0"/>
              <a:t> of Carnegie Mellon Univ.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 doesn't know when a background job will finish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By nature, it could happen at any time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shell's regular control flow can't reap exited background processes in a timely fashion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Regular control flow is “wait until running job completes, then reap it”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Long jumps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on signals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interrupts</a:t>
            </a:r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 smtClean="0"/>
              <a:t>Kernel </a:t>
            </a:r>
            <a:r>
              <a:rPr lang="en-US" i="1" dirty="0">
                <a:solidFill>
                  <a:srgbClr val="C000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C00000"/>
                </a:solidFill>
              </a:rPr>
              <a:t>destination 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sends a signal for one of the following reasons:</a:t>
            </a:r>
          </a:p>
          <a:p>
            <a:pPr lvl="1"/>
            <a:r>
              <a:rPr lang="en-US" dirty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/>
              <a:t>Another process has invoked the </a:t>
            </a:r>
            <a:r>
              <a:rPr lang="en-US" b="1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/>
              <a:t>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 Concepts (continued)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 Concepts	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252538"/>
            <a:ext cx="8419883" cy="5224462"/>
          </a:xfrm>
        </p:spPr>
        <p:txBody>
          <a:bodyPr/>
          <a:lstStyle/>
          <a:p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represents the set of pending signals</a:t>
            </a:r>
          </a:p>
          <a:p>
            <a:pPr lvl="2"/>
            <a:r>
              <a:rPr lang="en-US" dirty="0"/>
              <a:t>Kernel sets bit k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k is delivered</a:t>
            </a:r>
          </a:p>
          <a:p>
            <a:pPr lvl="2"/>
            <a:r>
              <a:rPr lang="en-US" dirty="0"/>
              <a:t>Kernel clears bit k in </a:t>
            </a:r>
            <a:r>
              <a:rPr lang="en-US" b="1" dirty="0">
                <a:latin typeface="Courier New" pitchFamily="49" charset="0"/>
              </a:rPr>
              <a:t>pending</a:t>
            </a:r>
            <a:r>
              <a:rPr lang="en-US" dirty="0"/>
              <a:t> when a signal of type k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</a:t>
            </a:r>
            <a:r>
              <a:rPr lang="en-US" dirty="0"/>
              <a:t>represents the set of blocked signals</a:t>
            </a:r>
          </a:p>
          <a:p>
            <a:pPr lvl="2"/>
            <a:r>
              <a:rPr lang="en-US" dirty="0"/>
              <a:t>Can be set and cleared by using the </a:t>
            </a:r>
            <a:r>
              <a:rPr lang="en-US" b="1" dirty="0" err="1">
                <a:latin typeface="Courier New" pitchFamily="49" charset="0"/>
              </a:rPr>
              <a:t>sigprocmask</a:t>
            </a:r>
            <a:r>
              <a:rPr lang="en-US" dirty="0"/>
              <a:t>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/>
              <a:t>Process 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>
                <a:latin typeface="Courier New" pitchFamily="49" charset="0"/>
              </a:rPr>
              <a:t>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</a:p>
          <a:p>
            <a:pPr lvl="1"/>
            <a:r>
              <a:rPr lang="en-US" b="1" dirty="0">
                <a:latin typeface="Courier New" pitchFamily="49" charset="0"/>
              </a:rPr>
              <a:t>kill 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4584700" cy="400367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Child1: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696200" cy="52629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("Killing process %d\n",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kill(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(WIFEXITED(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	  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, WEXITSTATUS(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("Child %d terminated abnormally\n", </a:t>
            </a:r>
            <a:r>
              <a:rPr lang="en-US" sz="1400" b="1" dirty="0" err="1">
                <a:latin typeface="Courier New" pitchFamily="49" charset="0"/>
              </a:rPr>
              <a:t>wpid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ECF Exists at All Levels of a System</a:t>
            </a:r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5424487" cy="5224462"/>
          </a:xfrm>
        </p:spPr>
        <p:txBody>
          <a:bodyPr/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Hardware and operating system kernel software</a:t>
            </a:r>
          </a:p>
          <a:p>
            <a:r>
              <a:rPr lang="en-US" dirty="0" smtClean="0"/>
              <a:t>Signals</a:t>
            </a:r>
            <a:endParaRPr lang="en-US" dirty="0"/>
          </a:p>
          <a:p>
            <a:pPr lvl="1"/>
            <a:r>
              <a:rPr lang="en-US" dirty="0"/>
              <a:t>Kernel </a:t>
            </a:r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5715000" y="1524000"/>
            <a:ext cx="152400" cy="100584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5947090" y="1800739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5715000" y="2590799"/>
            <a:ext cx="152400" cy="146304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5943600" y="3090240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  kernel 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dirty="0"/>
              <a:t>The process terminates and dumps core</a:t>
            </a:r>
          </a:p>
          <a:p>
            <a:pPr lvl="1"/>
            <a:r>
              <a:rPr lang="en-US" dirty="0"/>
              <a:t>The 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a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7239000" cy="573087"/>
          </a:xfrm>
        </p:spPr>
        <p:txBody>
          <a:bodyPr/>
          <a:lstStyle/>
          <a:p>
            <a:r>
              <a:rPr lang="en-US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398697" y="1209675"/>
            <a:ext cx="5257800" cy="32861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void int_handler(int sig)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printf("Process %d received signal %d\n", 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        getpid(), sig);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exit(0);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void fork13()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pid_t pid[N];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int i, child_status;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signal(SIGINT, int_handler);</a:t>
            </a:r>
          </a:p>
          <a:p>
            <a:pPr algn="l">
              <a:lnSpc>
                <a:spcPct val="100000"/>
              </a:lnSpc>
            </a:pPr>
            <a:endParaRPr lang="en-US" sz="1400" b="1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400" b="1">
                <a:latin typeface="Courier New" pitchFamily="49" charset="0"/>
              </a:rPr>
              <a:t>}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4114800" y="2921000"/>
            <a:ext cx="4724400" cy="37084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linux</a:t>
            </a:r>
            <a:r>
              <a:rPr lang="en-US" sz="1400" b="1" dirty="0">
                <a:latin typeface="Courier New" pitchFamily="49" charset="0"/>
              </a:rPr>
              <a:t>&gt; ./forks 13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Killing process 24973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Killing process 24974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Killing process 24975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Killing process 24976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Killing process 24977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Process 24977 received signal 2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Child 24977 terminated with exit status 0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Process 24976 received signal 2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Child 24976 terminated with exit status 0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Process 24975 received signal 2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Child 24975 terminated with exit status 0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Process 24974 received signal 2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Child 24974 terminated with exit status 0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Process 24973 received signal 2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Child 24973 terminated with exit status 0 </a:t>
            </a:r>
          </a:p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linux</a:t>
            </a:r>
            <a:r>
              <a:rPr lang="en-US" sz="14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8006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User: Ctrl-C (once)</a:t>
            </a: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 bwMode="auto">
          <a:xfrm flipV="1">
            <a:off x="2690733" y="3200400"/>
            <a:ext cx="1424067" cy="178486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program	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“concurrently</a:t>
            </a:r>
            <a:r>
              <a:rPr lang="en-US" dirty="0" smtClean="0"/>
              <a:t>” </a:t>
            </a:r>
            <a:r>
              <a:rPr lang="en-US" dirty="0"/>
              <a:t>in the “not sequential” sense	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0409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delivered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207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received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Multitasking, 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 signals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Child: pid=28108 pgrp=28107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Parent: pid=28107 pgrp=28107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&lt;types ctrl-z&gt;</a:t>
            </a:r>
          </a:p>
          <a:p>
            <a:pPr algn="l"/>
            <a:r>
              <a:rPr lang="en-US" sz="1600" b="1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>
                <a:latin typeface="Courier New" pitchFamily="49" charset="0"/>
              </a:rPr>
              <a:t>bluefish&gt; ps w</a:t>
            </a:r>
          </a:p>
          <a:p>
            <a:pPr algn="l"/>
            <a:r>
              <a:rPr lang="en-US" sz="1600" b="1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27699 pts/8    Ss     0:00 -tcsh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28109 pts/8    R+     0:00 ps w</a:t>
            </a:r>
          </a:p>
          <a:p>
            <a:pPr algn="l"/>
            <a:r>
              <a:rPr lang="en-US" sz="1600" b="1">
                <a:latin typeface="Courier New" pitchFamily="49" charset="0"/>
              </a:rPr>
              <a:t>bluefish&gt; fg</a:t>
            </a:r>
          </a:p>
          <a:p>
            <a:pPr algn="l"/>
            <a:r>
              <a:rPr lang="en-US" sz="1600" b="1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>
                <a:latin typeface="Courier New" pitchFamily="49" charset="0"/>
              </a:rPr>
              <a:t>&lt;types ctrl-c&gt;</a:t>
            </a:r>
          </a:p>
          <a:p>
            <a:pPr algn="l"/>
            <a:r>
              <a:rPr lang="en-US" sz="1600" b="1">
                <a:latin typeface="Courier New" pitchFamily="49" charset="0"/>
              </a:rPr>
              <a:t>bluefish&gt; ps w</a:t>
            </a:r>
          </a:p>
          <a:p>
            <a:pPr algn="l"/>
            <a:r>
              <a:rPr lang="en-US" sz="1600" b="1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27699 pts/8    Ss     0:00 -tcsh</a:t>
            </a:r>
          </a:p>
          <a:p>
            <a:pPr algn="l"/>
            <a:r>
              <a:rPr lang="en-US" sz="1600" b="1">
                <a:latin typeface="Courier New" pitchFamily="49" charset="0"/>
              </a:rPr>
              <a:t>28110 pts/8    R+     0:00 ps w</a:t>
            </a:r>
          </a:p>
          <a:p>
            <a:pPr algn="l">
              <a:lnSpc>
                <a:spcPct val="100000"/>
              </a:lnSpc>
            </a:pPr>
            <a:endParaRPr lang="en-US" sz="1600" b="1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17512"/>
            <a:ext cx="7048500" cy="573088"/>
          </a:xfrm>
        </p:spPr>
        <p:txBody>
          <a:bodyPr/>
          <a:lstStyle/>
          <a:p>
            <a:r>
              <a:rPr lang="en-US"/>
              <a:t>Signal Handler Funkiness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113505"/>
            <a:ext cx="3200400" cy="3352800"/>
          </a:xfrm>
        </p:spPr>
        <p:txBody>
          <a:bodyPr/>
          <a:lstStyle/>
          <a:p>
            <a:pPr marL="230188" indent="-230188"/>
            <a:r>
              <a:rPr lang="en-US" sz="2000" dirty="0"/>
              <a:t>Pending 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just have single bit indicating whether or not signal is pending</a:t>
            </a:r>
          </a:p>
          <a:p>
            <a:pPr marL="401638" lvl="1" indent="-171450"/>
            <a:endParaRPr lang="en-US" sz="1800" dirty="0" smtClean="0"/>
          </a:p>
          <a:p>
            <a:pPr marL="401638" lvl="1" indent="-171450"/>
            <a:r>
              <a:rPr lang="en-US" sz="1800" dirty="0" smtClean="0"/>
              <a:t>Even </a:t>
            </a:r>
            <a:r>
              <a:rPr lang="en-US" sz="1800" dirty="0"/>
              <a:t>if multiple processes have sent this signal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5638800" cy="52629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sig)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 = wait(&amp;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       sig,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4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pid_t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</a:rPr>
              <a:t>child_status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signal(SIGCHLD, </a:t>
            </a:r>
            <a:r>
              <a:rPr lang="en-US" sz="1400" b="1" dirty="0" err="1">
                <a:latin typeface="Courier New" pitchFamily="49" charset="0"/>
              </a:rPr>
              <a:t>child_handler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&lt; N; 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if ((</a:t>
            </a:r>
            <a:r>
              <a:rPr lang="en-US" sz="1400" b="1" dirty="0" err="1">
                <a:latin typeface="Courier New" pitchFamily="49" charset="0"/>
              </a:rPr>
              <a:t>pid</a:t>
            </a:r>
            <a:r>
              <a:rPr lang="en-US" sz="1400" b="1" dirty="0">
                <a:latin typeface="Courier New" pitchFamily="49" charset="0"/>
              </a:rPr>
              <a:t>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sleep(1);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 err="1">
                <a:solidFill>
                  <a:srgbClr val="990000"/>
                </a:solidFill>
                <a:latin typeface="Courier New" pitchFamily="49" charset="0"/>
              </a:rPr>
              <a:t>deschedule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 child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    exit(0); 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Child: Exit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    while (</a:t>
            </a:r>
            <a:r>
              <a:rPr lang="en-US" sz="1400" b="1" dirty="0" err="1">
                <a:latin typeface="Courier New" pitchFamily="49" charset="0"/>
              </a:rPr>
              <a:t>ccount</a:t>
            </a:r>
            <a:r>
              <a:rPr lang="en-US" sz="1400" b="1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	pause</a:t>
            </a:r>
            <a:r>
              <a:rPr lang="en-US" sz="1400" b="1" dirty="0" smtClean="0">
                <a:latin typeface="Courier New" pitchFamily="49" charset="0"/>
              </a:rPr>
              <a:t>(); </a:t>
            </a:r>
            <a:r>
              <a:rPr lang="en-US" sz="14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400" b="1" dirty="0">
                <a:solidFill>
                  <a:srgbClr val="990000"/>
                </a:solidFill>
                <a:latin typeface="Courier New" pitchFamily="49" charset="0"/>
              </a:rPr>
              <a:t>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37057" y="3927695"/>
            <a:ext cx="2906943" cy="255448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The program may end up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hanging in the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	</a:t>
            </a:r>
            <a:r>
              <a:rPr lang="en-US" sz="1600" b="0" dirty="0" err="1" smtClean="0">
                <a:latin typeface="Arial"/>
                <a:cs typeface="Arial"/>
              </a:rPr>
              <a:t>while(ccount</a:t>
            </a:r>
            <a:r>
              <a:rPr lang="en-US" sz="1600" b="0" dirty="0" smtClean="0">
                <a:latin typeface="Arial"/>
                <a:cs typeface="Arial"/>
              </a:rPr>
              <a:t>&gt;0)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since signals simultaneously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coming from children are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not queued and may have lost.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Multitasking, shells</a:t>
            </a:r>
          </a:p>
          <a:p>
            <a:r>
              <a:rPr lang="en-US" dirty="0" smtClean="0"/>
              <a:t>Signals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on signals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/>
              <a:t>Living With Nonqueuing Signals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check for all terminated jobs</a:t>
            </a:r>
          </a:p>
          <a:p>
            <a:pPr lvl="1"/>
            <a:r>
              <a:rPr lang="en-US" dirty="0"/>
              <a:t>Typically loop with </a:t>
            </a:r>
            <a:r>
              <a:rPr lang="en-US" b="1" dirty="0">
                <a:latin typeface="Courier New" pitchFamily="49" charset="0"/>
              </a:rPr>
              <a:t>wait</a:t>
            </a: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556996" y="2317750"/>
            <a:ext cx="8153400" cy="40068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int child_status;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pid_t pid;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while ((pid = waitpid(-1, &amp;child_status, WNOHANG)) &gt; 0) {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	ccount--;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	printf("Received signal %d from process %d\n", sig, pid);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28478" y="1074003"/>
            <a:ext cx="1798189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waitpid(-1,…)</a:t>
            </a:r>
            <a:endParaRPr lang="en-US" sz="1600" b="1" dirty="0" smtClean="0">
              <a:latin typeface="Courier New" pitchFamily="49" charset="0"/>
            </a:endParaRPr>
          </a:p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=</a:t>
            </a:r>
          </a:p>
          <a:p>
            <a:pPr algn="ctr"/>
            <a:r>
              <a:rPr lang="en-US" sz="1600" dirty="0" smtClean="0">
                <a:latin typeface="Courier New" pitchFamily="49" charset="0"/>
              </a:rPr>
              <a:t>wait(…)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/>
              <a:t>Signal Handler Funkiness (Cont.)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r>
              <a:rPr lang="en-US" dirty="0"/>
              <a:t>Signal arrival during long system calls (say a </a:t>
            </a:r>
            <a:r>
              <a:rPr lang="en-US" dirty="0" smtClean="0">
                <a:latin typeface="Courier New" pitchFamily="49" charset="0"/>
              </a:rPr>
              <a:t>read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Signal </a:t>
            </a:r>
            <a:r>
              <a:rPr lang="en-US" dirty="0"/>
              <a:t>handler interrupts </a:t>
            </a:r>
            <a:r>
              <a:rPr lang="en-US" dirty="0">
                <a:latin typeface="Courier New" pitchFamily="49" charset="0"/>
              </a:rPr>
              <a:t>read()</a:t>
            </a:r>
            <a:r>
              <a:rPr lang="en-US" dirty="0"/>
              <a:t> call</a:t>
            </a:r>
          </a:p>
          <a:p>
            <a:pPr lvl="1"/>
            <a:r>
              <a:rPr lang="en-US" dirty="0"/>
              <a:t>Linux: upon return from signal handler, the </a:t>
            </a:r>
            <a:r>
              <a:rPr lang="en-US" b="1" dirty="0">
                <a:latin typeface="Courier New" pitchFamily="49" charset="0"/>
              </a:rPr>
              <a:t>read()</a:t>
            </a:r>
            <a:r>
              <a:rPr lang="en-US" dirty="0"/>
              <a:t> call is restarted automatically</a:t>
            </a:r>
          </a:p>
          <a:p>
            <a:pPr lvl="1"/>
            <a:r>
              <a:rPr lang="en-US" dirty="0"/>
              <a:t>Some other flavors of Unix can cause the </a:t>
            </a:r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call to fail with an </a:t>
            </a:r>
            <a:r>
              <a:rPr lang="en-US" b="1" dirty="0">
                <a:latin typeface="Courier New" pitchFamily="49" charset="0"/>
              </a:rPr>
              <a:t>EINTER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error number (</a:t>
            </a:r>
            <a:r>
              <a:rPr lang="en-US" b="1" dirty="0" err="1">
                <a:latin typeface="Courier New" pitchFamily="49" charset="0"/>
              </a:rPr>
              <a:t>errno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in this case, the application program can restart the slow system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Subtle </a:t>
            </a:r>
            <a:r>
              <a:rPr lang="en-US" dirty="0"/>
              <a:t>differences like these complicate the writing of portable code that uses </a:t>
            </a:r>
            <a:r>
              <a:rPr lang="en-US" dirty="0" smtClean="0"/>
              <a:t>signals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3820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</a:t>
            </a:r>
            <a:br>
              <a:rPr lang="en-US" dirty="0"/>
            </a:br>
            <a:r>
              <a:rPr lang="en-US" dirty="0"/>
              <a:t>Externally Generated Events </a:t>
            </a:r>
            <a:r>
              <a:rPr lang="en-US" dirty="0" smtClean="0"/>
              <a:t>(Ctrl-c</a:t>
            </a:r>
            <a:r>
              <a:rPr lang="en-US" dirty="0"/>
              <a:t>)</a:t>
            </a:r>
          </a:p>
        </p:txBody>
      </p:sp>
      <p:sp>
        <p:nvSpPr>
          <p:cNvPr id="527363" name="Rectangle 3"/>
          <p:cNvSpPr>
            <a:spLocks noChangeArrowheads="1"/>
          </p:cNvSpPr>
          <p:nvPr/>
        </p:nvSpPr>
        <p:spPr bwMode="auto">
          <a:xfrm>
            <a:off x="555625" y="1736725"/>
            <a:ext cx="7521575" cy="47402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stdlib.h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("You think hitting ctrl-c will stop the bomb?\n");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sleep(2);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("Well...");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fflush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stdout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sleep(1);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("OK\n");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signal(SIGINT, handler);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installs </a:t>
            </a:r>
            <a:r>
              <a:rPr lang="en-US" sz="1600" b="1" dirty="0" err="1">
                <a:solidFill>
                  <a:srgbClr val="990000"/>
                </a:solidFill>
                <a:latin typeface="Courier New" pitchFamily="49" charset="0"/>
              </a:rPr>
              <a:t>ctl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-c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6827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A Program That Reacts to Internally Generated Events</a:t>
            </a:r>
          </a:p>
        </p:txBody>
      </p:sp>
      <p:sp>
        <p:nvSpPr>
          <p:cNvPr id="528387" name="Rectangle 3"/>
          <p:cNvSpPr>
            <a:spLocks noChangeArrowheads="1"/>
          </p:cNvSpPr>
          <p:nvPr/>
        </p:nvSpPr>
        <p:spPr bwMode="auto">
          <a:xfrm>
            <a:off x="480796" y="1752600"/>
            <a:ext cx="3121025" cy="42513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signal.h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beeps = 0;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SIGALRM handler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void handler(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sig)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("BEEP\n");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fflush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stdout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(++beeps &lt; 5) 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alarm(1);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else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("BOOM!\n");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exit(0);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4100512" y="1752600"/>
            <a:ext cx="3976688" cy="22955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main()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signal(SIGALRM, handler);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alarm(1);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send SIGALRM in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               1 second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while (1) {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handler returns here */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 </a:t>
            </a:r>
          </a:p>
        </p:txBody>
      </p:sp>
      <p:sp>
        <p:nvSpPr>
          <p:cNvPr id="528389" name="Rectangle 5"/>
          <p:cNvSpPr>
            <a:spLocks noChangeArrowheads="1"/>
          </p:cNvSpPr>
          <p:nvPr/>
        </p:nvSpPr>
        <p:spPr bwMode="auto">
          <a:xfrm>
            <a:off x="4103002" y="4276725"/>
            <a:ext cx="1895475" cy="204787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linux&gt; a.out 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BEEP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BOOM! </a:t>
            </a:r>
          </a:p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bass&gt;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248400" y="4276725"/>
            <a:ext cx="2770410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 smtClean="0">
                <a:latin typeface="Courier New" pitchFamily="49" charset="0"/>
              </a:rPr>
              <a:t>alarm(unsigned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Generates SIGALRM </a:t>
            </a:r>
          </a:p>
          <a:p>
            <a:pPr algn="l">
              <a:lnSpc>
                <a:spcPct val="100000"/>
              </a:lnSpc>
            </a:pPr>
            <a:r>
              <a:rPr lang="en-US" sz="1600" b="0" dirty="0" smtClean="0">
                <a:latin typeface="Arial"/>
                <a:cs typeface="Arial"/>
              </a:rPr>
              <a:t>after </a:t>
            </a:r>
            <a:r>
              <a:rPr lang="en-US" sz="1600" b="0" dirty="0" err="1" smtClean="0">
                <a:latin typeface="Arial"/>
                <a:cs typeface="Arial"/>
              </a:rPr>
              <a:t>s</a:t>
            </a:r>
            <a:r>
              <a:rPr lang="en-US" sz="1600" b="0" dirty="0" smtClean="0">
                <a:latin typeface="Arial"/>
                <a:cs typeface="Arial"/>
              </a:rPr>
              <a:t> seconds.</a:t>
            </a:r>
            <a:endParaRPr lang="en-US" sz="1600" b="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2" y="1371600"/>
            <a:ext cx="4067174" cy="1828801"/>
          </a:xfrm>
          <a:solidFill>
            <a:srgbClr val="FF0000"/>
          </a:solidFill>
        </p:spPr>
        <p:txBody>
          <a:bodyPr/>
          <a:lstStyle/>
          <a:p>
            <a:pPr algn="ctr">
              <a:buNone/>
            </a:pPr>
            <a:r>
              <a:rPr lang="en-US" sz="9600" dirty="0" smtClean="0"/>
              <a:t>RTFM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429000"/>
            <a:ext cx="398483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Calibri" pitchFamily="34" charset="0"/>
                <a:hlinkClick r:id="rId2"/>
              </a:rPr>
              <a:t>http://en.wikipedia.org/wiki/</a:t>
            </a:r>
            <a:r>
              <a:rPr lang="en-US" sz="1800" b="0" dirty="0" smtClean="0">
                <a:latin typeface="Calibri" pitchFamily="34" charset="0"/>
                <a:hlinkClick r:id="rId2"/>
              </a:rPr>
              <a:t>RTFM</a:t>
            </a:r>
            <a:endParaRPr lang="en-US" sz="1800" b="0" dirty="0" smtClean="0">
              <a:latin typeface="Calibri" pitchFamily="34" charset="0"/>
            </a:endParaRP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fantastic manual</a:t>
            </a:r>
            <a:r>
              <a:rPr lang="en-US" sz="1800" b="0" dirty="0" smtClean="0">
                <a:latin typeface="Calibri" pitchFamily="34" charset="0"/>
              </a:rPr>
              <a:t> 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field manual (military contexts</a:t>
            </a:r>
            <a:r>
              <a:rPr lang="en-US" sz="1800" b="0" dirty="0" smtClean="0">
                <a:latin typeface="Calibri" pitchFamily="34" charset="0"/>
              </a:rPr>
              <a:t>)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fine manual</a:t>
            </a:r>
            <a:r>
              <a:rPr lang="en-US" sz="1800" b="0" dirty="0" smtClean="0">
                <a:latin typeface="Calibri" pitchFamily="34" charset="0"/>
              </a:rPr>
              <a:t> 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freaking manual</a:t>
            </a:r>
            <a:r>
              <a:rPr lang="en-US" sz="1800" b="0" dirty="0" smtClean="0">
                <a:latin typeface="Calibri" pitchFamily="34" charset="0"/>
              </a:rPr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Read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the friendly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manual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full manual</a:t>
            </a:r>
            <a:r>
              <a:rPr lang="en-US" sz="1800" b="0" dirty="0" smtClean="0">
                <a:latin typeface="Calibri" pitchFamily="34" charset="0"/>
              </a:rPr>
              <a:t> 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full-on manual</a:t>
            </a:r>
            <a:r>
              <a:rPr lang="en-US" sz="1800" b="0" dirty="0" smtClean="0">
                <a:latin typeface="Calibri" pitchFamily="34" charset="0"/>
              </a:rPr>
              <a:t> </a:t>
            </a:r>
          </a:p>
          <a:p>
            <a:r>
              <a:rPr lang="en-US" sz="1800" b="0" dirty="0" smtClean="0">
                <a:latin typeface="Calibri" pitchFamily="34" charset="0"/>
              </a:rPr>
              <a:t>Read </a:t>
            </a:r>
            <a:r>
              <a:rPr lang="en-US" sz="1800" b="0" dirty="0" smtClean="0">
                <a:latin typeface="Calibri" pitchFamily="34" charset="0"/>
              </a:rPr>
              <a:t>the furnished materials</a:t>
            </a:r>
            <a:endParaRPr lang="en-US" sz="1800" b="0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29175" y="4097952"/>
            <a:ext cx="4086225" cy="2074248"/>
          </a:xfrm>
          <a:prstGeom prst="rect">
            <a:avLst/>
          </a:prstGeom>
          <a:solidFill>
            <a:srgbClr val="F6F5BD"/>
          </a:solidFill>
        </p:spPr>
        <p:txBody>
          <a:bodyPr wrap="square">
            <a:spAutoFit/>
          </a:bodyPr>
          <a:lstStyle/>
          <a:p>
            <a:r>
              <a:rPr lang="en-US" sz="1600" b="0" dirty="0" err="1" smtClean="0">
                <a:latin typeface="Arial"/>
                <a:cs typeface="Arial"/>
              </a:rPr>
              <a:t>Erol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Sahin</a:t>
            </a:r>
            <a:r>
              <a:rPr lang="en-US" sz="1600" b="0" dirty="0" smtClean="0">
                <a:latin typeface="Arial"/>
                <a:cs typeface="Arial"/>
              </a:rPr>
              <a:t> @ </a:t>
            </a:r>
            <a:r>
              <a:rPr lang="en-US" sz="1600" b="0" dirty="0" err="1" smtClean="0">
                <a:latin typeface="Arial"/>
                <a:cs typeface="Arial"/>
              </a:rPr>
              <a:t>eksisozluk.com</a:t>
            </a:r>
            <a:endParaRPr lang="en-US" sz="1600" b="0" dirty="0" smtClean="0">
              <a:latin typeface="Arial"/>
              <a:cs typeface="Arial"/>
            </a:endParaRPr>
          </a:p>
          <a:p>
            <a:r>
              <a:rPr lang="en-US" sz="1600" b="0" dirty="0" err="1" smtClean="0">
                <a:latin typeface="Arial"/>
                <a:cs typeface="Arial"/>
              </a:rPr>
              <a:t>odtü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ceng'in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pek</a:t>
            </a:r>
            <a:r>
              <a:rPr lang="en-US" sz="1600" b="0" dirty="0" smtClean="0">
                <a:latin typeface="Arial"/>
                <a:cs typeface="Arial"/>
              </a:rPr>
              <a:t> de </a:t>
            </a:r>
            <a:r>
              <a:rPr lang="en-US" sz="1600" b="0" dirty="0" err="1" smtClean="0">
                <a:latin typeface="Arial"/>
                <a:cs typeface="Arial"/>
              </a:rPr>
              <a:t>sempatik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olmayan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bir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öğretim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üyesidir</a:t>
            </a:r>
            <a:r>
              <a:rPr lang="en-US" sz="1600" b="0" dirty="0" smtClean="0">
                <a:latin typeface="Arial"/>
                <a:cs typeface="Arial"/>
              </a:rPr>
              <a:t>. </a:t>
            </a:r>
            <a:r>
              <a:rPr lang="en-US" sz="1600" b="0" dirty="0" err="1" smtClean="0">
                <a:latin typeface="Arial"/>
                <a:cs typeface="Arial"/>
              </a:rPr>
              <a:t>bilgisizi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ezmeyi</a:t>
            </a:r>
            <a:r>
              <a:rPr lang="en-US" sz="1600" b="0" dirty="0" smtClean="0">
                <a:latin typeface="Arial"/>
                <a:cs typeface="Arial"/>
              </a:rPr>
              <a:t>, </a:t>
            </a:r>
            <a:r>
              <a:rPr lang="en-US" sz="1600" b="0" dirty="0" err="1" smtClean="0">
                <a:latin typeface="Arial"/>
                <a:cs typeface="Arial"/>
              </a:rPr>
              <a:t>belki</a:t>
            </a:r>
            <a:r>
              <a:rPr lang="en-US" sz="1600" b="0" dirty="0" smtClean="0">
                <a:latin typeface="Arial"/>
                <a:cs typeface="Arial"/>
              </a:rPr>
              <a:t> de </a:t>
            </a:r>
            <a:r>
              <a:rPr lang="en-US" sz="1600" b="0" dirty="0" err="1" smtClean="0">
                <a:latin typeface="Arial"/>
                <a:cs typeface="Arial"/>
              </a:rPr>
              <a:t>cahili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irşad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etmeyi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bir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zevk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edinmiştir</a:t>
            </a:r>
            <a:r>
              <a:rPr lang="en-US" sz="1600" b="0" dirty="0" smtClean="0">
                <a:latin typeface="Arial"/>
                <a:cs typeface="Arial"/>
              </a:rPr>
              <a:t>. </a:t>
            </a:r>
            <a:r>
              <a:rPr lang="en-US" sz="1600" b="0" dirty="0" err="1" smtClean="0">
                <a:latin typeface="Arial"/>
                <a:cs typeface="Arial"/>
              </a:rPr>
              <a:t>derste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kendisine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yöneltilen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bir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soruya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cevaben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tahtaya</a:t>
            </a:r>
            <a:r>
              <a:rPr lang="en-US" sz="1600" b="0" dirty="0" smtClean="0">
                <a:latin typeface="Arial"/>
                <a:cs typeface="Arial"/>
              </a:rPr>
              <a:t> read the fucking manual </a:t>
            </a:r>
            <a:r>
              <a:rPr lang="en-US" sz="1600" b="0" dirty="0" err="1" smtClean="0">
                <a:latin typeface="Arial"/>
                <a:cs typeface="Arial"/>
              </a:rPr>
              <a:t>anlamında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rtfm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yazmışlığı</a:t>
            </a:r>
            <a:r>
              <a:rPr lang="en-US" sz="1600" b="0" dirty="0" smtClean="0">
                <a:latin typeface="Arial"/>
                <a:cs typeface="Arial"/>
              </a:rPr>
              <a:t> </a:t>
            </a:r>
            <a:r>
              <a:rPr lang="en-US" sz="1600" b="0" dirty="0" err="1" smtClean="0">
                <a:latin typeface="Arial"/>
                <a:cs typeface="Arial"/>
              </a:rPr>
              <a:t>vardır</a:t>
            </a:r>
            <a:r>
              <a:rPr lang="en-US" sz="1600" b="0" dirty="0" smtClean="0">
                <a:latin typeface="Arial"/>
                <a:cs typeface="Arial"/>
              </a:rPr>
              <a:t>.</a:t>
            </a:r>
          </a:p>
          <a:p>
            <a:r>
              <a:rPr lang="en-US" sz="1600" b="0" dirty="0" smtClean="0">
                <a:latin typeface="Arial"/>
                <a:cs typeface="Arial"/>
              </a:rPr>
              <a:t>(</a:t>
            </a:r>
            <a:r>
              <a:rPr lang="en-US" sz="1600" b="0" dirty="0" err="1" smtClean="0">
                <a:latin typeface="Arial"/>
                <a:cs typeface="Arial"/>
              </a:rPr>
              <a:t>azultain</a:t>
            </a:r>
            <a:r>
              <a:rPr lang="en-US" sz="1600" b="0" dirty="0" smtClean="0">
                <a:latin typeface="Arial"/>
                <a:cs typeface="Arial"/>
              </a:rPr>
              <a:t>, 21.06.2011 17:56)</a:t>
            </a:r>
            <a:endParaRPr lang="en-US" sz="1600" b="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187" y="2302739"/>
            <a:ext cx="1795213" cy="17952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 of Multi</a:t>
            </a:r>
            <a:r>
              <a:rPr lang="en-US" u="sng" dirty="0"/>
              <a:t>task</a:t>
            </a:r>
            <a:r>
              <a:rPr lang="en-US" dirty="0"/>
              <a:t>ing</a:t>
            </a:r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8665" y="1196975"/>
            <a:ext cx="8610600" cy="5224463"/>
          </a:xfrm>
        </p:spPr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runs </a:t>
            </a:r>
            <a:r>
              <a:rPr lang="en-US" dirty="0"/>
              <a:t>m</a:t>
            </a:r>
            <a:r>
              <a:rPr lang="en-US" dirty="0" smtClean="0"/>
              <a:t>any </a:t>
            </a:r>
            <a:r>
              <a:rPr lang="en-US" dirty="0"/>
              <a:t>p</a:t>
            </a:r>
            <a:r>
              <a:rPr lang="en-US" dirty="0" smtClean="0"/>
              <a:t>rocesses </a:t>
            </a:r>
            <a:r>
              <a:rPr lang="en-US" dirty="0"/>
              <a:t>c</a:t>
            </a:r>
            <a:r>
              <a:rPr lang="en-US" dirty="0" smtClean="0"/>
              <a:t>oncurrently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Process</a:t>
            </a:r>
            <a:r>
              <a:rPr lang="en-US" dirty="0"/>
              <a:t>: executing program</a:t>
            </a:r>
          </a:p>
          <a:p>
            <a:pPr lvl="1"/>
            <a:r>
              <a:rPr lang="en-US" dirty="0"/>
              <a:t>State includes memory image + register values + program counter</a:t>
            </a:r>
          </a:p>
          <a:p>
            <a:endParaRPr lang="en-US" dirty="0" smtClean="0"/>
          </a:p>
          <a:p>
            <a:r>
              <a:rPr lang="en-US" dirty="0" smtClean="0"/>
              <a:t>Regularly </a:t>
            </a:r>
            <a:r>
              <a:rPr lang="en-US" dirty="0"/>
              <a:t>switches from one process to another</a:t>
            </a:r>
          </a:p>
          <a:p>
            <a:pPr lvl="1"/>
            <a:r>
              <a:rPr lang="en-US" dirty="0"/>
              <a:t>Suspend process when it needs I/O resource or timer event occurs</a:t>
            </a:r>
          </a:p>
          <a:p>
            <a:pPr lvl="1"/>
            <a:r>
              <a:rPr lang="en-US" dirty="0"/>
              <a:t>Resume process when I/O available or given scheduling priority</a:t>
            </a:r>
          </a:p>
          <a:p>
            <a:endParaRPr lang="en-US" dirty="0" smtClean="0"/>
          </a:p>
          <a:p>
            <a:r>
              <a:rPr lang="en-US" dirty="0" smtClean="0"/>
              <a:t>Appears </a:t>
            </a:r>
            <a:r>
              <a:rPr lang="en-US" dirty="0"/>
              <a:t>to user(s) as if all processes executing simultaneously</a:t>
            </a:r>
          </a:p>
          <a:p>
            <a:pPr lvl="1"/>
            <a:r>
              <a:rPr lang="en-US" dirty="0"/>
              <a:t>Even though most systems can only execute one process at a time</a:t>
            </a:r>
          </a:p>
          <a:p>
            <a:pPr lvl="1"/>
            <a:r>
              <a:rPr lang="en-US" dirty="0"/>
              <a:t>Except possibly with lower performance than if running alone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12200" cy="573087"/>
          </a:xfrm>
        </p:spPr>
        <p:txBody>
          <a:bodyPr/>
          <a:lstStyle/>
          <a:p>
            <a:r>
              <a:rPr lang="en-US" dirty="0"/>
              <a:t>Programmer’s Model of Multitasking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624887" cy="5224462"/>
          </a:xfrm>
        </p:spPr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functions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</a:rPr>
              <a:t>fork()</a:t>
            </a:r>
            <a:r>
              <a:rPr lang="en-US" b="1" dirty="0"/>
              <a:t> </a:t>
            </a:r>
            <a:r>
              <a:rPr lang="en-US" dirty="0"/>
              <a:t>spawns new process</a:t>
            </a:r>
          </a:p>
          <a:p>
            <a:pPr lvl="2"/>
            <a:r>
              <a:rPr lang="en-US" dirty="0"/>
              <a:t>Called once, returns twice</a:t>
            </a:r>
          </a:p>
          <a:p>
            <a:pPr lvl="1"/>
            <a:r>
              <a:rPr lang="en-US" b="1" dirty="0">
                <a:latin typeface="Courier New" pitchFamily="49" charset="0"/>
              </a:rPr>
              <a:t>exit()</a:t>
            </a:r>
            <a:r>
              <a:rPr lang="en-US" b="1" dirty="0"/>
              <a:t> </a:t>
            </a:r>
            <a:r>
              <a:rPr lang="en-US" dirty="0"/>
              <a:t>terminates own process</a:t>
            </a:r>
          </a:p>
          <a:p>
            <a:pPr lvl="2"/>
            <a:r>
              <a:rPr lang="en-US" dirty="0"/>
              <a:t>Called once, never returns</a:t>
            </a:r>
          </a:p>
          <a:p>
            <a:pPr lvl="2"/>
            <a:r>
              <a:rPr lang="en-US" dirty="0"/>
              <a:t>Puts it into “zombie” status</a:t>
            </a:r>
          </a:p>
          <a:p>
            <a:pPr lvl="1"/>
            <a:r>
              <a:rPr lang="en-US" b="1" dirty="0">
                <a:latin typeface="Courier New" pitchFamily="49" charset="0"/>
              </a:rPr>
              <a:t>wait()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waitpid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wait for and reap terminated children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execl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execve</a:t>
            </a:r>
            <a:r>
              <a:rPr lang="en-US" b="1" dirty="0">
                <a:latin typeface="Courier New" pitchFamily="49" charset="0"/>
              </a:rPr>
              <a:t>()</a:t>
            </a:r>
            <a:r>
              <a:rPr lang="en-US" b="1" dirty="0"/>
              <a:t> </a:t>
            </a:r>
            <a:r>
              <a:rPr lang="en-US" dirty="0"/>
              <a:t>run new program in existing process</a:t>
            </a:r>
          </a:p>
          <a:p>
            <a:pPr lvl="2"/>
            <a:r>
              <a:rPr lang="en-US" dirty="0"/>
              <a:t>Called once, (normally) never returns</a:t>
            </a:r>
          </a:p>
          <a:p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/>
              <a:t>c</a:t>
            </a:r>
            <a:r>
              <a:rPr lang="en-US" dirty="0" smtClean="0"/>
              <a:t>hallenge</a:t>
            </a:r>
            <a:endParaRPr lang="en-US" dirty="0"/>
          </a:p>
          <a:p>
            <a:pPr lvl="1"/>
            <a:r>
              <a:rPr lang="en-US" dirty="0"/>
              <a:t>Understanding the nonstandard semantics of the functions</a:t>
            </a:r>
          </a:p>
          <a:p>
            <a:pPr lvl="1"/>
            <a:r>
              <a:rPr lang="en-US" dirty="0"/>
              <a:t>Avoiding improper use of system resources</a:t>
            </a:r>
          </a:p>
          <a:p>
            <a:pPr lvl="2"/>
            <a:r>
              <a:rPr lang="en-US" dirty="0"/>
              <a:t>E.g. “Fork bombs” can disable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3" y="1143000"/>
            <a:ext cx="8229600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shell (</a:t>
            </a:r>
            <a:r>
              <a:rPr lang="en-US" sz="1800" b="1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: </a:t>
            </a:r>
            <a:r>
              <a:rPr lang="en-US" sz="1800" b="1" dirty="0" err="1">
                <a:latin typeface="Courier New" pitchFamily="49" charset="0"/>
              </a:rPr>
              <a:t>csh</a:t>
            </a:r>
            <a:r>
              <a:rPr lang="en-US" sz="1800" dirty="0"/>
              <a:t> enhanced at CMU and elsewhere</a:t>
            </a:r>
            <a:r>
              <a:rPr lang="en-US" sz="1800" dirty="0">
                <a:latin typeface="Courier New" pitchFamily="49" charset="0"/>
              </a:rPr>
              <a:t>)</a:t>
            </a:r>
            <a:r>
              <a:rPr lang="en-US" sz="1800" dirty="0"/>
              <a:t> 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826402" y="2998787"/>
            <a:ext cx="4800600" cy="37830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main()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char 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[MAXLINE]; 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read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("&gt; ");                  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Fgets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, MAXLINE, 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);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feof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stdin</a:t>
            </a:r>
            <a:r>
              <a:rPr lang="en-US" sz="1600" b="1" dirty="0">
                <a:latin typeface="Courier New" pitchFamily="49" charset="0"/>
              </a:rPr>
              <a:t>))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    exit(0);</a:t>
            </a:r>
          </a:p>
          <a:p>
            <a:pPr algn="l"/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evaluate */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eval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cmdline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    } 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5597994" y="2889701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381000" y="856357"/>
            <a:ext cx="8340725" cy="600164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eval(char *cmdline)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char *argv[MAXARGS];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argv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execve() */</a:t>
            </a:r>
          </a:p>
          <a:p>
            <a:r>
              <a:rPr lang="en-US" sz="1600" dirty="0" err="1">
                <a:latin typeface="Courier New" pitchFamily="49" charset="0"/>
              </a:rPr>
              <a:t>    int bg;   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should the job run in bg or fg? */</a:t>
            </a:r>
          </a:p>
          <a:p>
            <a:r>
              <a:rPr lang="en-US" sz="1600" dirty="0" err="1">
                <a:latin typeface="Courier New" pitchFamily="49" charset="0"/>
              </a:rPr>
              <a:t>    pid_t pid;  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process id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bg</a:t>
            </a:r>
            <a:r>
              <a:rPr lang="en-US" sz="1600" dirty="0">
                <a:latin typeface="Courier New" pitchFamily="49" charset="0"/>
              </a:rPr>
              <a:t> = parseline(cmdline, argv); </a:t>
            </a:r>
          </a:p>
          <a:p>
            <a:r>
              <a:rPr lang="en-US" sz="1600" dirty="0" err="1">
                <a:latin typeface="Courier New" pitchFamily="49" charset="0"/>
              </a:rPr>
              <a:t>    if (!builtin_command(argv)) { </a:t>
            </a:r>
          </a:p>
          <a:p>
            <a:r>
              <a:rPr lang="en-US" sz="1600" dirty="0" err="1">
                <a:latin typeface="Courier New" pitchFamily="49" charset="0"/>
              </a:rPr>
              <a:t>	if ((pid = Fork()) == 0)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child runs user job */</a:t>
            </a:r>
          </a:p>
          <a:p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(argv[0], argv, environ) &lt; 0) {</a:t>
            </a:r>
          </a:p>
          <a:p>
            <a:r>
              <a:rPr lang="en-US" sz="1600" dirty="0" err="1">
                <a:latin typeface="Courier New" pitchFamily="49" charset="0"/>
              </a:rPr>
              <a:t>		printf("%s: Command not found.\n", argv[0]);</a:t>
            </a:r>
          </a:p>
          <a:p>
            <a:r>
              <a:rPr lang="en-US" sz="1600" dirty="0" err="1">
                <a:latin typeface="Courier New" pitchFamily="49" charset="0"/>
              </a:rPr>
              <a:t>		exit(0);</a:t>
            </a:r>
          </a:p>
          <a:p>
            <a:r>
              <a:rPr lang="en-US" sz="1600" dirty="0" err="1">
                <a:latin typeface="Courier New" pitchFamily="49" charset="0"/>
              </a:rPr>
              <a:t>	    }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	if (!bg) {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parent waits for fg job to terminate */</a:t>
            </a:r>
          </a:p>
          <a:p>
            <a:r>
              <a:rPr lang="en-US" sz="1600" dirty="0" err="1">
                <a:latin typeface="Courier New" pitchFamily="49" charset="0"/>
              </a:rPr>
              <a:t>           int status;</a:t>
            </a:r>
          </a:p>
          <a:p>
            <a:pPr>
              <a:tabLst>
                <a:tab pos="1374775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</a:rPr>
              <a:t>if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waitpid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&amp;status, 0) &lt; 0)</a:t>
            </a:r>
          </a:p>
          <a:p>
            <a:r>
              <a:rPr lang="en-US" sz="1600" dirty="0" err="1">
                <a:latin typeface="Courier New" pitchFamily="49" charset="0"/>
              </a:rPr>
              <a:t>		unix_error("waitfg: waitpid error");</a:t>
            </a:r>
          </a:p>
          <a:p>
            <a:r>
              <a:rPr lang="en-US" sz="1600" dirty="0" err="1">
                <a:latin typeface="Courier New" pitchFamily="49" charset="0"/>
              </a:rPr>
              <a:t>	}</a:t>
            </a:r>
          </a:p>
          <a:p>
            <a:r>
              <a:rPr lang="en-US" sz="1600" dirty="0" err="1">
                <a:latin typeface="Courier New" pitchFamily="49" charset="0"/>
              </a:rPr>
              <a:t>	else  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otherwise, don’t wait for bg job */</a:t>
            </a:r>
          </a:p>
          <a:p>
            <a:r>
              <a:rPr lang="en-US" sz="1600" dirty="0">
                <a:latin typeface="Courier New" pitchFamily="49" charset="0"/>
              </a:rPr>
              <a:t>	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("%d %s",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, cmdline);</a:t>
            </a:r>
          </a:p>
          <a:p>
            <a:r>
              <a:rPr lang="en-US" sz="1600" dirty="0" err="1">
                <a:latin typeface="Courier New" pitchFamily="49" charset="0"/>
              </a:rPr>
              <a:t>    }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304800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Is a “Background </a:t>
            </a:r>
            <a:r>
              <a:rPr lang="en-GB" dirty="0"/>
              <a:t>Job”?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1220788"/>
            <a:ext cx="8308975" cy="5226050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Users </a:t>
            </a:r>
            <a:r>
              <a:rPr lang="en-GB" dirty="0"/>
              <a:t>generally run one command at a time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Type command, read output, type another command</a:t>
            </a:r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programs run “for a long time”</a:t>
            </a:r>
          </a:p>
          <a:p>
            <a:pPr marL="571500" lvl="1" indent="-2286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 “delete this file in two hours”</a:t>
            </a:r>
          </a:p>
          <a:p>
            <a:pPr marL="593725" lvl="3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% sleep 7200; </a:t>
            </a:r>
            <a:r>
              <a:rPr lang="en-GB" sz="1800" b="1" dirty="0" err="1">
                <a:latin typeface="Courier New" pitchFamily="49" charset="0"/>
              </a:rPr>
              <a:t>rm</a:t>
            </a:r>
            <a:r>
              <a:rPr lang="en-GB" sz="1800" b="1" dirty="0">
                <a:latin typeface="Courier New" pitchFamily="49" charset="0"/>
              </a:rPr>
              <a:t> /</a:t>
            </a:r>
            <a:r>
              <a:rPr lang="en-GB" sz="1800" b="1" dirty="0" err="1">
                <a:latin typeface="Courier New" pitchFamily="49" charset="0"/>
              </a:rPr>
              <a:t>tmp</a:t>
            </a:r>
            <a:r>
              <a:rPr lang="en-GB" sz="1800" b="1" dirty="0">
                <a:latin typeface="Courier New" pitchFamily="49" charset="0"/>
              </a:rPr>
              <a:t>/junk  # shell stuck for 2 hours</a:t>
            </a:r>
          </a:p>
          <a:p>
            <a:pPr marL="101600" indent="-136525" defTabSz="457200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“background” job is a process we don't want to wait for</a:t>
            </a:r>
          </a:p>
          <a:p>
            <a:pPr marL="593725" lvl="3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% (sleep 7200 ; </a:t>
            </a:r>
            <a:r>
              <a:rPr lang="en-GB" sz="1800" b="1" dirty="0" err="1">
                <a:latin typeface="Courier New" pitchFamily="49" charset="0"/>
              </a:rPr>
              <a:t>rm</a:t>
            </a:r>
            <a:r>
              <a:rPr lang="en-GB" sz="1800" b="1" dirty="0">
                <a:latin typeface="Courier New" pitchFamily="49" charset="0"/>
              </a:rPr>
              <a:t> /</a:t>
            </a:r>
            <a:r>
              <a:rPr lang="en-GB" sz="1800" b="1" dirty="0" err="1">
                <a:latin typeface="Courier New" pitchFamily="49" charset="0"/>
              </a:rPr>
              <a:t>tmp</a:t>
            </a:r>
            <a:r>
              <a:rPr lang="en-GB" sz="1800" b="1" dirty="0">
                <a:latin typeface="Courier New" pitchFamily="49" charset="0"/>
              </a:rPr>
              <a:t>/junk) &amp;</a:t>
            </a:r>
          </a:p>
          <a:p>
            <a:pPr marL="593725" lvl="3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[1] 907</a:t>
            </a:r>
          </a:p>
          <a:p>
            <a:pPr marL="593725" lvl="3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% </a:t>
            </a:r>
            <a:r>
              <a:rPr lang="en-GB" sz="1800" b="1" dirty="0" smtClean="0">
                <a:latin typeface="Courier New" pitchFamily="49" charset="0"/>
              </a:rPr>
              <a:t># </a:t>
            </a:r>
            <a:r>
              <a:rPr lang="en-GB" sz="1800" b="1" dirty="0">
                <a:latin typeface="Courier New" pitchFamily="49" charset="0"/>
              </a:rPr>
              <a:t>ready for next command</a:t>
            </a:r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5226050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 theoretically run the kernel out of memory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Modern </a:t>
            </a:r>
            <a:r>
              <a:rPr lang="en-GB" dirty="0"/>
              <a:t>Unix: once you exceed your process quota, your shell can't run any new commands for </a:t>
            </a:r>
            <a:r>
              <a:rPr lang="en-GB" dirty="0" smtClean="0"/>
              <a:t>you: fork</a:t>
            </a:r>
            <a:r>
              <a:rPr lang="en-GB" dirty="0"/>
              <a:t>() returns -1</a:t>
            </a:r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% limit </a:t>
            </a:r>
            <a:r>
              <a:rPr lang="en-GB" sz="1800" b="1" dirty="0" err="1">
                <a:latin typeface="Courier New" pitchFamily="49" charset="0"/>
              </a:rPr>
              <a:t>maxproc</a:t>
            </a:r>
            <a:r>
              <a:rPr lang="en-GB" sz="1800" b="1" dirty="0">
                <a:latin typeface="Courier New" pitchFamily="49" charset="0"/>
              </a:rPr>
              <a:t>       # </a:t>
            </a:r>
            <a:r>
              <a:rPr lang="en-GB" sz="1800" b="1" dirty="0" err="1">
                <a:latin typeface="Courier New" pitchFamily="49" charset="0"/>
              </a:rPr>
              <a:t>csh</a:t>
            </a:r>
            <a:r>
              <a:rPr lang="en-GB" sz="1800" b="1" dirty="0">
                <a:latin typeface="Courier New" pitchFamily="49" charset="0"/>
              </a:rPr>
              <a:t> syntax</a:t>
            </a:r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</a:rPr>
              <a:t>maxproc</a:t>
            </a:r>
            <a:r>
              <a:rPr lang="en-GB" sz="1800" b="1" dirty="0">
                <a:latin typeface="Courier New" pitchFamily="49" charset="0"/>
              </a:rPr>
              <a:t>      3574</a:t>
            </a:r>
            <a:r>
              <a:rPr lang="en-GB" sz="1800" dirty="0"/>
              <a:t> </a:t>
            </a:r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$ </a:t>
            </a:r>
            <a:r>
              <a:rPr lang="en-GB" sz="1800" b="1" dirty="0" err="1">
                <a:latin typeface="Courier New" pitchFamily="49" charset="0"/>
              </a:rPr>
              <a:t>ulimit</a:t>
            </a:r>
            <a:r>
              <a:rPr lang="en-GB" sz="1800" b="1" dirty="0">
                <a:latin typeface="Courier New" pitchFamily="49" charset="0"/>
              </a:rPr>
              <a:t> -u           # bash syntax</a:t>
            </a:r>
          </a:p>
          <a:p>
            <a:pPr marL="1050925" lvl="4" indent="-136525" defTabSz="457200">
              <a:lnSpc>
                <a:spcPct val="94000"/>
              </a:lnSpc>
              <a:buFontTx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>
                <a:latin typeface="Courier New" pitchFamily="49" charset="0"/>
              </a:rPr>
              <a:t>3574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10289</TotalTime>
  <Words>3450</Words>
  <Application>Microsoft Macintosh PowerPoint</Application>
  <PresentationFormat>On-screen Show (4:3)</PresentationFormat>
  <Paragraphs>578</Paragraphs>
  <Slides>34</Slides>
  <Notes>33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template2007</vt:lpstr>
      <vt:lpstr>Signals</vt:lpstr>
      <vt:lpstr>ECF Exists at All Levels of a System</vt:lpstr>
      <vt:lpstr>Today</vt:lpstr>
      <vt:lpstr>The World of Multitasking</vt:lpstr>
      <vt:lpstr>Programmer’s Model of Multitasking</vt:lpstr>
      <vt:lpstr>Shell Programs</vt:lpstr>
      <vt:lpstr>Simple Shell eval Function</vt:lpstr>
      <vt:lpstr>What Is a “Background Job”?</vt:lpstr>
      <vt:lpstr>Problem with Simple Shell Example</vt:lpstr>
      <vt:lpstr>ECF to the Rescue!</vt:lpstr>
      <vt:lpstr>Today</vt:lpstr>
      <vt:lpstr>Signals</vt:lpstr>
      <vt:lpstr>Sending a Signal</vt:lpstr>
      <vt:lpstr>Receiving a Signal</vt:lpstr>
      <vt:lpstr>Signal Concepts (continued)</vt:lpstr>
      <vt:lpstr>Signal Concepts </vt:lpstr>
      <vt:lpstr>Process Groups</vt:lpstr>
      <vt:lpstr>Sending Signals with kill Program</vt:lpstr>
      <vt:lpstr>Sending Signals with kill Function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Today</vt:lpstr>
      <vt:lpstr>Sending Signals from the Keyboard</vt:lpstr>
      <vt:lpstr>Example of ctrl-c and ctrl-z</vt:lpstr>
      <vt:lpstr>Signal Handler Funkiness</vt:lpstr>
      <vt:lpstr>Living With Nonqueuing Signals</vt:lpstr>
      <vt:lpstr>Signal Handler Funkiness (Cont.)</vt:lpstr>
      <vt:lpstr>A Program That Reacts to Externally Generated Events (Ctrl-c)</vt:lpstr>
      <vt:lpstr>A Program That Reacts to Internally Generated Events</vt:lpstr>
      <vt:lpstr>For more info..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Erol Sahin</cp:lastModifiedBy>
  <cp:revision>482</cp:revision>
  <cp:lastPrinted>1999-09-20T15:19:18Z</cp:lastPrinted>
  <dcterms:created xsi:type="dcterms:W3CDTF">2013-03-05T07:20:31Z</dcterms:created>
  <dcterms:modified xsi:type="dcterms:W3CDTF">2013-03-05T08:25:54Z</dcterms:modified>
</cp:coreProperties>
</file>