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52.xml" ContentType="application/vnd.openxmlformats-officedocument.presentationml.slide+xml"/>
  <Override PartName="/ppt/slides/slide49.xml" ContentType="application/vnd.openxmlformats-officedocument.presentationml.slide+xml"/>
  <Override PartName="/ppt/tags/tag1.xml" ContentType="application/vnd.openxmlformats-officedocument.presentationml.tags+xml"/>
  <Override PartName="/ppt/notesSlides/notesSlide30.xml" ContentType="application/vnd.openxmlformats-officedocument.presentationml.notesSlide+xml"/>
  <Override PartName="/ppt/slides/slide33.xml" ContentType="application/vnd.openxmlformats-officedocument.presentationml.slide+xml"/>
  <Default Extension="bin" ContentType="application/vnd.openxmlformats-officedocument.presentationml.printerSettings"/>
  <Override PartName="/ppt/notesSlides/notesSlide13.xml" ContentType="application/vnd.openxmlformats-officedocument.presentationml.notesSlide+xml"/>
  <Default Extension="wmf" ContentType="image/x-wmf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56.xml" ContentType="application/vnd.openxmlformats-officedocument.presentationml.slide+xml"/>
  <Override PartName="/ppt/notesSlides/notesSlide48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34.xml" ContentType="application/vnd.openxmlformats-officedocument.presentationml.notesSlide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theme/theme1.xml" ContentType="application/vnd.openxmlformats-officedocument.theme+xml"/>
  <Override PartName="/ppt/notesSlides/notesSlide5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46.xml" ContentType="application/vnd.openxmlformats-officedocument.presentationml.slide+xml"/>
  <Override PartName="/ppt/notesSlides/notesSlide4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5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53.xml" ContentType="application/vnd.openxmlformats-officedocument.presentationml.slide+xml"/>
  <Override PartName="/ppt/slides/slide15.xml" ContentType="application/vnd.openxmlformats-officedocument.presentationml.slide+xml"/>
  <Override PartName="/ppt/notesSlides/notesSlide3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57.xml" ContentType="application/vnd.openxmlformats-officedocument.presentationml.slide+xml"/>
  <Override PartName="/ppt/notesSlides/notesSlide49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35.xml" ContentType="application/vnd.openxmlformats-officedocument.presentationml.notesSlide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theme/theme2.xml" ContentType="application/vnd.openxmlformats-officedocument.theme+xml"/>
  <Override PartName="/ppt/notesSlides/notesSlide5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11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Default Extension="jpeg" ContentType="image/jpeg"/>
  <Override PartName="/ppt/notesSlides/notesSlide23.xml" ContentType="application/vnd.openxmlformats-officedocument.presentationml.notes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8.xml" ContentType="application/vnd.openxmlformats-officedocument.presentationml.slide+xml"/>
  <Override PartName="/ppt/slides/slide50.xml" ContentType="application/vnd.openxmlformats-officedocument.presentationml.slide+xml"/>
  <Override PartName="/ppt/slides/slide47.xml" ContentType="application/vnd.openxmlformats-officedocument.presentationml.slide+xml"/>
  <Override PartName="/ppt/slides/slide31.xml" ContentType="application/vnd.openxmlformats-officedocument.presentationml.slide+xml"/>
  <Override PartName="/ppt/notesSlides/notesSlide4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notesSlides/notesSlide46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54.xml" ContentType="application/vnd.openxmlformats-officedocument.presentationml.slide+xml"/>
  <Override PartName="/ppt/slides/slide1.xml" ContentType="application/vnd.openxmlformats-officedocument.presentationml.slide+xml"/>
  <Override PartName="/ppt/notesSlides/notesSlide3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39.xml" ContentType="application/vnd.openxmlformats-officedocument.presentationml.slide+xml"/>
  <Override PartName="/ppt/slides/slide58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theme/theme3.xml" ContentType="application/vnd.openxmlformats-officedocument.theme+xml"/>
  <Override PartName="/ppt/notesSlides/notesSlide55.xml" ContentType="application/vnd.openxmlformats-officedocument.presentationml.notesSlide+xml"/>
  <Override PartName="/ppt/slideLayouts/slideLayout12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s/slide51.xml" ContentType="application/vnd.openxmlformats-officedocument.presentationml.slide+xml"/>
  <Override PartName="/ppt/slides/slide48.xml" ContentType="application/vnd.openxmlformats-officedocument.presentationml.slide+xml"/>
  <Override PartName="/ppt/notesSlides/notesSlide10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viewProps.xml" ContentType="application/vnd.openxmlformats-officedocument.presentationml.viewProps+xml"/>
  <Override PartName="/ppt/slides/slide29.xml" ContentType="application/vnd.openxmlformats-officedocument.presentationml.slide+xml"/>
  <Override PartName="/ppt/notesSlides/notesSlide43.xml" ContentType="application/vnd.openxmlformats-officedocument.presentationml.notesSlide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slides/slide55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notesSlides/notesSlide33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slides/slide60.xml" ContentType="application/vnd.openxmlformats-officedocument.presentationml.slide+xml"/>
  <Override PartName="/ppt/notesSlides/notesSlide52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59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notesSlides/notesSlide40.xml" ContentType="application/vnd.openxmlformats-officedocument.presentationml.notesSlide+xml"/>
  <Override PartName="/ppt/notesSlides/notesSlide56.xml" ContentType="application/vnd.openxmlformats-officedocument.presentationml.notesSlide+xml"/>
  <Override PartName="/ppt/slideLayouts/slideLayout13.xml" ContentType="application/vnd.openxmlformats-officedocument.presentationml.slideLayout+xml"/>
  <Override PartName="/ppt/notesSlides/notesSlide39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4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542" r:id="rId2"/>
    <p:sldId id="1289" r:id="rId3"/>
    <p:sldId id="1278" r:id="rId4"/>
    <p:sldId id="1279" r:id="rId5"/>
    <p:sldId id="1280" r:id="rId6"/>
    <p:sldId id="1281" r:id="rId7"/>
    <p:sldId id="1282" r:id="rId8"/>
    <p:sldId id="1283" r:id="rId9"/>
    <p:sldId id="1284" r:id="rId10"/>
    <p:sldId id="1285" r:id="rId11"/>
    <p:sldId id="1286" r:id="rId12"/>
    <p:sldId id="1287" r:id="rId13"/>
    <p:sldId id="1290" r:id="rId14"/>
    <p:sldId id="1291" r:id="rId15"/>
    <p:sldId id="1292" r:id="rId16"/>
    <p:sldId id="1293" r:id="rId17"/>
    <p:sldId id="1294" r:id="rId18"/>
    <p:sldId id="1298" r:id="rId19"/>
    <p:sldId id="1299" r:id="rId20"/>
    <p:sldId id="1300" r:id="rId21"/>
    <p:sldId id="1307" r:id="rId22"/>
    <p:sldId id="1304" r:id="rId23"/>
    <p:sldId id="1305" r:id="rId24"/>
    <p:sldId id="1306" r:id="rId25"/>
    <p:sldId id="1272" r:id="rId26"/>
    <p:sldId id="1302" r:id="rId27"/>
    <p:sldId id="1273" r:id="rId28"/>
    <p:sldId id="1303" r:id="rId29"/>
    <p:sldId id="1308" r:id="rId30"/>
    <p:sldId id="1309" r:id="rId31"/>
    <p:sldId id="1223" r:id="rId32"/>
    <p:sldId id="1224" r:id="rId33"/>
    <p:sldId id="1225" r:id="rId34"/>
    <p:sldId id="1226" r:id="rId35"/>
    <p:sldId id="1227" r:id="rId36"/>
    <p:sldId id="1228" r:id="rId37"/>
    <p:sldId id="1229" r:id="rId38"/>
    <p:sldId id="1230" r:id="rId39"/>
    <p:sldId id="1231" r:id="rId40"/>
    <p:sldId id="1232" r:id="rId41"/>
    <p:sldId id="1233" r:id="rId42"/>
    <p:sldId id="1234" r:id="rId43"/>
    <p:sldId id="1235" r:id="rId44"/>
    <p:sldId id="1236" r:id="rId45"/>
    <p:sldId id="1237" r:id="rId46"/>
    <p:sldId id="1238" r:id="rId47"/>
    <p:sldId id="1239" r:id="rId48"/>
    <p:sldId id="1240" r:id="rId49"/>
    <p:sldId id="1241" r:id="rId50"/>
    <p:sldId id="1242" r:id="rId51"/>
    <p:sldId id="1243" r:id="rId52"/>
    <p:sldId id="1244" r:id="rId53"/>
    <p:sldId id="1245" r:id="rId54"/>
    <p:sldId id="1246" r:id="rId55"/>
    <p:sldId id="1247" r:id="rId56"/>
    <p:sldId id="1249" r:id="rId57"/>
    <p:sldId id="1250" r:id="rId58"/>
    <p:sldId id="1251" r:id="rId59"/>
    <p:sldId id="1252" r:id="rId60"/>
    <p:sldId id="1310" r:id="rId61"/>
  </p:sldIdLst>
  <p:sldSz cx="9144000" cy="6858000" type="screen4x3"/>
  <p:notesSz cx="7302500" cy="9586913"/>
  <p:custDataLst>
    <p:tags r:id="rId6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990000"/>
    <a:srgbClr val="F6F5BD"/>
    <a:srgbClr val="F1C7C7"/>
    <a:srgbClr val="BFBFBF"/>
    <a:srgbClr val="D5F1CF"/>
    <a:srgbClr val="E9E1C9"/>
    <a:srgbClr val="DED8C4"/>
    <a:srgbClr val="E7DDBB"/>
    <a:srgbClr val="DDCE9F"/>
    <a:srgbClr val="E2A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84" autoAdjust="0"/>
    <p:restoredTop sz="94649" autoAdjust="0"/>
  </p:normalViewPr>
  <p:slideViewPr>
    <p:cSldViewPr snapToObjects="1">
      <p:cViewPr varScale="1">
        <p:scale>
          <a:sx n="96" d="100"/>
          <a:sy n="96" d="100"/>
        </p:scale>
        <p:origin x="-7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handoutMaster" Target="handoutMasters/handoutMaster1.xml"/><Relationship Id="rId64" Type="http://schemas.openxmlformats.org/officeDocument/2006/relationships/printerSettings" Target="printerSettings/printerSettings1.bin"/><Relationship Id="rId65" Type="http://schemas.openxmlformats.org/officeDocument/2006/relationships/tags" Target="tags/tag1.xml"/><Relationship Id="rId66" Type="http://schemas.openxmlformats.org/officeDocument/2006/relationships/presProps" Target="presProps.xml"/><Relationship Id="rId67" Type="http://schemas.openxmlformats.org/officeDocument/2006/relationships/viewProps" Target="viewProps.xml"/><Relationship Id="rId68" Type="http://schemas.openxmlformats.org/officeDocument/2006/relationships/theme" Target="theme/theme1.xml"/><Relationship Id="rId69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8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>
                <a:latin typeface="Times New Roman" charset="0"/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10035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220664DC-8FCE-9B40-8E91-0FF735DECC72}" type="slidenum">
              <a:rPr lang="en-GB">
                <a:latin typeface="Times New Roman" charset="0"/>
                <a:ea typeface="Tahoma" charset="0"/>
                <a:cs typeface="Tahoma" charset="0"/>
              </a:rPr>
              <a:pPr>
                <a:buFont typeface="Wingdings" charset="2"/>
                <a:buNone/>
              </a:pPr>
              <a:t>13</a:t>
            </a:fld>
            <a:endParaRPr lang="en-GB">
              <a:latin typeface="Times New Roman" charset="0"/>
              <a:ea typeface="Tahoma" charset="0"/>
              <a:cs typeface="Tahoma" charset="0"/>
            </a:endParaRPr>
          </a:p>
        </p:txBody>
      </p:sp>
      <p:sp>
        <p:nvSpPr>
          <p:cNvPr id="100356" name="Text Box 1"/>
          <p:cNvSpPr txBox="1">
            <a:spLocks noChangeArrowheads="1"/>
          </p:cNvSpPr>
          <p:nvPr/>
        </p:nvSpPr>
        <p:spPr bwMode="auto">
          <a:xfrm>
            <a:off x="1147354" y="683195"/>
            <a:ext cx="4571987" cy="34286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pPr hangingPunct="0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tr-TR">
              <a:ea typeface="MS Gothic" charset="0"/>
              <a:cs typeface="MS Gothic" charset="0"/>
            </a:endParaRPr>
          </a:p>
        </p:txBody>
      </p:sp>
      <p:sp>
        <p:nvSpPr>
          <p:cNvPr id="100357" name="Rectangle 2"/>
          <p:cNvSpPr>
            <a:spLocks noGrp="1" noChangeArrowheads="1"/>
          </p:cNvSpPr>
          <p:nvPr>
            <p:ph type="body"/>
          </p:nvPr>
        </p:nvSpPr>
        <p:spPr>
          <a:xfrm>
            <a:off x="687779" y="4344864"/>
            <a:ext cx="5491138" cy="4116602"/>
          </a:xfrm>
          <a:noFill/>
          <a:ln/>
        </p:spPr>
        <p:txBody>
          <a:bodyPr wrap="none" anchor="ctr"/>
          <a:lstStyle/>
          <a:p>
            <a:endParaRPr lang="tr-T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8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>
                <a:latin typeface="Times New Roman" charset="0"/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10649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2443DA88-D51C-DC41-ADC0-F7EE5454218F}" type="slidenum">
              <a:rPr lang="en-GB">
                <a:latin typeface="Times New Roman" charset="0"/>
                <a:ea typeface="Tahoma" charset="0"/>
                <a:cs typeface="Tahoma" charset="0"/>
              </a:rPr>
              <a:pPr>
                <a:buFont typeface="Wingdings" charset="2"/>
                <a:buNone/>
              </a:pPr>
              <a:t>18</a:t>
            </a:fld>
            <a:endParaRPr lang="en-GB">
              <a:latin typeface="Times New Roman" charset="0"/>
              <a:ea typeface="Tahoma" charset="0"/>
              <a:cs typeface="Tahoma" charset="0"/>
            </a:endParaRPr>
          </a:p>
        </p:txBody>
      </p:sp>
      <p:sp>
        <p:nvSpPr>
          <p:cNvPr id="106500" name="Text Box 1"/>
          <p:cNvSpPr txBox="1">
            <a:spLocks noChangeArrowheads="1"/>
          </p:cNvSpPr>
          <p:nvPr/>
        </p:nvSpPr>
        <p:spPr bwMode="auto">
          <a:xfrm>
            <a:off x="1147354" y="683195"/>
            <a:ext cx="4571987" cy="34286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pPr hangingPunct="0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tr-TR">
              <a:ea typeface="MS Gothic" charset="0"/>
              <a:cs typeface="MS Gothic" charset="0"/>
            </a:endParaRPr>
          </a:p>
        </p:txBody>
      </p:sp>
      <p:sp>
        <p:nvSpPr>
          <p:cNvPr id="106501" name="Rectangle 2"/>
          <p:cNvSpPr>
            <a:spLocks noGrp="1" noChangeArrowheads="1"/>
          </p:cNvSpPr>
          <p:nvPr>
            <p:ph type="body"/>
          </p:nvPr>
        </p:nvSpPr>
        <p:spPr>
          <a:xfrm>
            <a:off x="687779" y="4344864"/>
            <a:ext cx="5491138" cy="4116602"/>
          </a:xfrm>
          <a:noFill/>
          <a:ln/>
        </p:spPr>
        <p:txBody>
          <a:bodyPr wrap="none" anchor="ctr"/>
          <a:lstStyle/>
          <a:p>
            <a:endParaRPr lang="tr-T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8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>
                <a:latin typeface="Times New Roman" charset="0"/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9830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6F1D211D-12BC-0246-8E1C-3288A1C96E14}" type="slidenum">
              <a:rPr lang="en-GB">
                <a:latin typeface="Times New Roman" charset="0"/>
                <a:ea typeface="Tahoma" charset="0"/>
                <a:cs typeface="Tahoma" charset="0"/>
              </a:rPr>
              <a:pPr>
                <a:buFont typeface="Wingdings" charset="2"/>
                <a:buNone/>
              </a:pPr>
              <a:t>2</a:t>
            </a:fld>
            <a:endParaRPr lang="en-GB">
              <a:latin typeface="Times New Roman" charset="0"/>
              <a:ea typeface="Tahoma" charset="0"/>
              <a:cs typeface="Tahoma" charset="0"/>
            </a:endParaRPr>
          </a:p>
        </p:txBody>
      </p:sp>
      <p:sp>
        <p:nvSpPr>
          <p:cNvPr id="98308" name="Text Box 1"/>
          <p:cNvSpPr txBox="1">
            <a:spLocks noChangeArrowheads="1"/>
          </p:cNvSpPr>
          <p:nvPr/>
        </p:nvSpPr>
        <p:spPr bwMode="auto">
          <a:xfrm>
            <a:off x="1147354" y="683195"/>
            <a:ext cx="4571987" cy="34286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pPr hangingPunct="0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tr-TR">
              <a:ea typeface="MS Gothic" charset="0"/>
              <a:cs typeface="MS Gothic" charset="0"/>
            </a:endParaRPr>
          </a:p>
        </p:txBody>
      </p:sp>
      <p:sp>
        <p:nvSpPr>
          <p:cNvPr id="98309" name="Rectangle 2"/>
          <p:cNvSpPr>
            <a:spLocks noGrp="1" noChangeArrowheads="1"/>
          </p:cNvSpPr>
          <p:nvPr>
            <p:ph type="body"/>
          </p:nvPr>
        </p:nvSpPr>
        <p:spPr>
          <a:xfrm>
            <a:off x="687779" y="4344864"/>
            <a:ext cx="5491138" cy="4116602"/>
          </a:xfrm>
          <a:noFill/>
          <a:ln/>
        </p:spPr>
        <p:txBody>
          <a:bodyPr wrap="none" anchor="ctr"/>
          <a:lstStyle/>
          <a:p>
            <a:endParaRPr lang="tr-T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8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>
                <a:latin typeface="Times New Roman" charset="0"/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11878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DFB3095E-E913-B44E-A67C-ABD7DA7CA1DB}" type="slidenum">
              <a:rPr lang="en-GB">
                <a:latin typeface="Times New Roman" charset="0"/>
                <a:ea typeface="Tahoma" charset="0"/>
                <a:cs typeface="Tahoma" charset="0"/>
              </a:rPr>
              <a:pPr>
                <a:buFont typeface="Wingdings" charset="2"/>
                <a:buNone/>
              </a:pPr>
              <a:t>25</a:t>
            </a:fld>
            <a:endParaRPr lang="en-GB">
              <a:latin typeface="Times New Roman" charset="0"/>
              <a:ea typeface="Tahoma" charset="0"/>
              <a:cs typeface="Tahoma" charset="0"/>
            </a:endParaRPr>
          </a:p>
        </p:txBody>
      </p:sp>
      <p:sp>
        <p:nvSpPr>
          <p:cNvPr id="118788" name="Text Box 1"/>
          <p:cNvSpPr txBox="1">
            <a:spLocks noChangeArrowheads="1"/>
          </p:cNvSpPr>
          <p:nvPr/>
        </p:nvSpPr>
        <p:spPr bwMode="auto">
          <a:xfrm>
            <a:off x="1255117" y="716482"/>
            <a:ext cx="4792266" cy="359509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pPr hangingPunct="0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tr-TR">
              <a:ea typeface="MS Gothic" charset="0"/>
              <a:cs typeface="MS Gothic" charset="0"/>
            </a:endParaRPr>
          </a:p>
        </p:txBody>
      </p:sp>
      <p:sp>
        <p:nvSpPr>
          <p:cNvPr id="118789" name="Rectangle 2"/>
          <p:cNvSpPr>
            <a:spLocks noGrp="1" noChangeArrowheads="1"/>
          </p:cNvSpPr>
          <p:nvPr>
            <p:ph type="body"/>
          </p:nvPr>
        </p:nvSpPr>
        <p:spPr>
          <a:xfrm>
            <a:off x="687779" y="4344864"/>
            <a:ext cx="5491138" cy="4116602"/>
          </a:xfrm>
          <a:noFill/>
          <a:ln/>
        </p:spPr>
        <p:txBody>
          <a:bodyPr wrap="none" anchor="ctr"/>
          <a:lstStyle/>
          <a:p>
            <a:endParaRPr lang="tr-T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8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>
                <a:latin typeface="Times New Roman" charset="0"/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11878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DFB3095E-E913-B44E-A67C-ABD7DA7CA1DB}" type="slidenum">
              <a:rPr lang="en-GB">
                <a:latin typeface="Times New Roman" charset="0"/>
                <a:ea typeface="Tahoma" charset="0"/>
                <a:cs typeface="Tahoma" charset="0"/>
              </a:rPr>
              <a:pPr>
                <a:buFont typeface="Wingdings" charset="2"/>
                <a:buNone/>
              </a:pPr>
              <a:t>26</a:t>
            </a:fld>
            <a:endParaRPr lang="en-GB">
              <a:latin typeface="Times New Roman" charset="0"/>
              <a:ea typeface="Tahoma" charset="0"/>
              <a:cs typeface="Tahoma" charset="0"/>
            </a:endParaRPr>
          </a:p>
        </p:txBody>
      </p:sp>
      <p:sp>
        <p:nvSpPr>
          <p:cNvPr id="118788" name="Text Box 1"/>
          <p:cNvSpPr txBox="1">
            <a:spLocks noChangeArrowheads="1"/>
          </p:cNvSpPr>
          <p:nvPr/>
        </p:nvSpPr>
        <p:spPr bwMode="auto">
          <a:xfrm>
            <a:off x="1255117" y="716482"/>
            <a:ext cx="4792266" cy="359509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pPr hangingPunct="0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tr-TR">
              <a:ea typeface="MS Gothic" charset="0"/>
              <a:cs typeface="MS Gothic" charset="0"/>
            </a:endParaRPr>
          </a:p>
        </p:txBody>
      </p:sp>
      <p:sp>
        <p:nvSpPr>
          <p:cNvPr id="118789" name="Rectangle 2"/>
          <p:cNvSpPr>
            <a:spLocks noGrp="1" noChangeArrowheads="1"/>
          </p:cNvSpPr>
          <p:nvPr>
            <p:ph type="body"/>
          </p:nvPr>
        </p:nvSpPr>
        <p:spPr>
          <a:xfrm>
            <a:off x="687779" y="4344864"/>
            <a:ext cx="5491138" cy="4116602"/>
          </a:xfrm>
          <a:noFill/>
          <a:ln/>
        </p:spPr>
        <p:txBody>
          <a:bodyPr wrap="none" anchor="ctr"/>
          <a:lstStyle/>
          <a:p>
            <a:endParaRPr lang="tr-T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8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>
                <a:latin typeface="Times New Roman" charset="0"/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12083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79002D56-E79A-2D40-AEC8-8DBF515E583D}" type="slidenum">
              <a:rPr lang="en-GB">
                <a:latin typeface="Times New Roman" charset="0"/>
                <a:ea typeface="Tahoma" charset="0"/>
                <a:cs typeface="Tahoma" charset="0"/>
              </a:rPr>
              <a:pPr>
                <a:buFont typeface="Wingdings" charset="2"/>
                <a:buNone/>
              </a:pPr>
              <a:t>27</a:t>
            </a:fld>
            <a:endParaRPr lang="en-GB">
              <a:latin typeface="Times New Roman" charset="0"/>
              <a:ea typeface="Tahoma" charset="0"/>
              <a:cs typeface="Tahoma" charset="0"/>
            </a:endParaRPr>
          </a:p>
        </p:txBody>
      </p:sp>
      <p:sp>
        <p:nvSpPr>
          <p:cNvPr id="120836" name="Text Box 1"/>
          <p:cNvSpPr txBox="1">
            <a:spLocks noChangeArrowheads="1"/>
          </p:cNvSpPr>
          <p:nvPr/>
        </p:nvSpPr>
        <p:spPr bwMode="auto">
          <a:xfrm>
            <a:off x="1255117" y="716482"/>
            <a:ext cx="4792266" cy="359509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pPr hangingPunct="0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tr-TR">
              <a:ea typeface="MS Gothic" charset="0"/>
              <a:cs typeface="MS Gothic" charset="0"/>
            </a:endParaRPr>
          </a:p>
        </p:txBody>
      </p:sp>
      <p:sp>
        <p:nvSpPr>
          <p:cNvPr id="120837" name="Rectangle 2"/>
          <p:cNvSpPr>
            <a:spLocks noGrp="1" noChangeArrowheads="1"/>
          </p:cNvSpPr>
          <p:nvPr>
            <p:ph type="body"/>
          </p:nvPr>
        </p:nvSpPr>
        <p:spPr>
          <a:xfrm>
            <a:off x="687779" y="4344864"/>
            <a:ext cx="5491138" cy="4116602"/>
          </a:xfrm>
          <a:noFill/>
          <a:ln/>
        </p:spPr>
        <p:txBody>
          <a:bodyPr wrap="none" anchor="ctr"/>
          <a:lstStyle/>
          <a:p>
            <a:endParaRPr lang="tr-T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78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4102"/>
            <a:ext cx="5356434" cy="431315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4102"/>
            <a:ext cx="5356434" cy="431315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553200"/>
            <a:ext cx="9144000" cy="228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csapp.cs.cmu.edu/public/ics/code/src/csapp.c" TargetMode="External"/><Relationship Id="rId4" Type="http://schemas.openxmlformats.org/officeDocument/2006/relationships/hyperlink" Target="http://csapp.cs.cmu.edu/public/ics2/code/include/csapp.h" TargetMode="External"/><Relationship Id="rId5" Type="http://schemas.openxmlformats.org/officeDocument/2006/relationships/hyperlink" Target="http://csapp.cs.cmu.edu/public/ics2/code/src/csapp.c" TargetMode="External"/><Relationship Id="rId6" Type="http://schemas.openxmlformats.org/officeDocument/2006/relationships/hyperlink" Target="http://condor.depaul.edu/glancast/374class/docs/csapp_compile_guide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 smtClean="0"/>
              <a:t>Introduction to Operating Systems</a:t>
            </a:r>
            <a:br>
              <a:rPr lang="en-US" dirty="0" smtClean="0"/>
            </a:br>
            <a:r>
              <a:rPr lang="en-US" dirty="0" smtClean="0"/>
              <a:t>File I/O</a:t>
            </a:r>
            <a:endParaRPr lang="en-US" sz="2000" b="0" dirty="0" smtClean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5867400"/>
            <a:ext cx="7678738" cy="533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Most of the following slides are adapted from slides of Gregory Kesden and Markus </a:t>
            </a:r>
            <a:r>
              <a:rPr lang="en-US" dirty="0" err="1" smtClean="0"/>
              <a:t>Püschel</a:t>
            </a:r>
            <a:r>
              <a:rPr lang="en-US" dirty="0" smtClean="0"/>
              <a:t> of Carnegie </a:t>
            </a:r>
            <a:r>
              <a:rPr lang="en-US" dirty="0" smtClean="0"/>
              <a:t>Mellon </a:t>
            </a:r>
            <a:r>
              <a:rPr lang="en-US" dirty="0" smtClean="0"/>
              <a:t>Univ.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57200"/>
            <a:ext cx="7592093" cy="762000"/>
          </a:xfrm>
        </p:spPr>
        <p:txBody>
          <a:bodyPr/>
          <a:lstStyle/>
          <a:p>
            <a:r>
              <a:rPr lang="en-US"/>
              <a:t>Simple Unix I/O example</a:t>
            </a:r>
          </a:p>
        </p:txBody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6286" y="1219200"/>
            <a:ext cx="8610600" cy="5410200"/>
          </a:xfrm>
        </p:spPr>
        <p:txBody>
          <a:bodyPr/>
          <a:lstStyle/>
          <a:p>
            <a:r>
              <a:rPr lang="en-US"/>
              <a:t>Copying standard in to standard out, one byte at a time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61508" name="Text Box 4"/>
          <p:cNvSpPr txBox="1">
            <a:spLocks noChangeArrowheads="1"/>
          </p:cNvSpPr>
          <p:nvPr/>
        </p:nvSpPr>
        <p:spPr bwMode="auto">
          <a:xfrm>
            <a:off x="804443" y="1905000"/>
            <a:ext cx="6510757" cy="403187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 main(void) </a:t>
            </a:r>
          </a:p>
          <a:p>
            <a:r>
              <a:rPr lang="en-US" sz="1600" dirty="0" err="1">
                <a:latin typeface="Courier New" pitchFamily="49" charset="0"/>
              </a:rPr>
              <a:t>{</a:t>
            </a:r>
          </a:p>
          <a:p>
            <a:r>
              <a:rPr lang="en-US" sz="1600" dirty="0" err="1">
                <a:latin typeface="Courier New" pitchFamily="49" charset="0"/>
              </a:rPr>
              <a:t>    char c;</a:t>
            </a:r>
          </a:p>
          <a:p>
            <a:r>
              <a:rPr lang="en-US" sz="1600" dirty="0" err="1">
                <a:latin typeface="Courier New" pitchFamily="49" charset="0"/>
              </a:rPr>
              <a:t>    int len;</a:t>
            </a:r>
          </a:p>
          <a:p>
            <a:endParaRPr lang="en-US" sz="1600" dirty="0" err="1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    while ((len = read(0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/*stdin*/</a:t>
            </a:r>
            <a:r>
              <a:rPr lang="en-US" sz="1600" dirty="0" err="1">
                <a:latin typeface="Courier New" pitchFamily="49" charset="0"/>
              </a:rPr>
              <a:t>, &amp;c, 1)) == 1) { </a:t>
            </a:r>
          </a:p>
          <a:p>
            <a:r>
              <a:rPr lang="en-US" sz="1600" dirty="0" err="1">
                <a:latin typeface="Courier New" pitchFamily="49" charset="0"/>
              </a:rPr>
              <a:t>	if (write(1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/*stdout*/</a:t>
            </a:r>
            <a:r>
              <a:rPr lang="en-US" sz="1600" dirty="0" err="1">
                <a:latin typeface="Courier New" pitchFamily="49" charset="0"/>
              </a:rPr>
              <a:t>, &amp;c, 1) != 1) {</a:t>
            </a:r>
          </a:p>
          <a:p>
            <a:r>
              <a:rPr lang="en-US" sz="1600" dirty="0" err="1">
                <a:latin typeface="Courier New" pitchFamily="49" charset="0"/>
              </a:rPr>
              <a:t>	   exit(20);</a:t>
            </a:r>
          </a:p>
          <a:p>
            <a:r>
              <a:rPr lang="en-US" sz="1600" dirty="0" err="1">
                <a:latin typeface="Courier New" pitchFamily="49" charset="0"/>
              </a:rPr>
              <a:t>	}</a:t>
            </a:r>
          </a:p>
          <a:p>
            <a:r>
              <a:rPr lang="en-US" sz="1600" dirty="0" err="1">
                <a:latin typeface="Courier New" pitchFamily="49" charset="0"/>
              </a:rPr>
              <a:t>    }</a:t>
            </a:r>
          </a:p>
          <a:p>
            <a:r>
              <a:rPr lang="en-US" sz="1600" dirty="0" err="1">
                <a:latin typeface="Courier New" pitchFamily="49" charset="0"/>
              </a:rPr>
              <a:t>    if (len &lt; 0) {</a:t>
            </a:r>
          </a:p>
          <a:p>
            <a:r>
              <a:rPr lang="en-US" sz="1600" dirty="0" err="1">
                <a:latin typeface="Courier New" pitchFamily="49" charset="0"/>
              </a:rPr>
              <a:t>	printf (“read from stdin failed”);</a:t>
            </a:r>
          </a:p>
          <a:p>
            <a:r>
              <a:rPr lang="en-US" sz="1600" dirty="0" err="1">
                <a:latin typeface="Courier New" pitchFamily="49" charset="0"/>
              </a:rPr>
              <a:t>	exit (10);</a:t>
            </a:r>
          </a:p>
          <a:p>
            <a:r>
              <a:rPr lang="en-US" sz="1600" dirty="0" err="1">
                <a:latin typeface="Courier New" pitchFamily="49" charset="0"/>
              </a:rPr>
              <a:t>    }</a:t>
            </a:r>
          </a:p>
          <a:p>
            <a:r>
              <a:rPr lang="en-US" sz="1600" dirty="0" err="1">
                <a:latin typeface="Courier New" pitchFamily="49" charset="0"/>
              </a:rPr>
              <a:t>    exit(0);</a:t>
            </a:r>
          </a:p>
          <a:p>
            <a:r>
              <a:rPr lang="en-US" sz="1600" dirty="0" err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150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Metadata</a:t>
            </a:r>
            <a:endParaRPr lang="en-US">
              <a:latin typeface="Courier New" pitchFamily="49" charset="0"/>
            </a:endParaRPr>
          </a:p>
        </p:txBody>
      </p:sp>
      <p:sp>
        <p:nvSpPr>
          <p:cNvPr id="6307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72161" y="1123950"/>
            <a:ext cx="7896225" cy="4972050"/>
          </a:xfrm>
        </p:spPr>
        <p:txBody>
          <a:bodyPr/>
          <a:lstStyle/>
          <a:p>
            <a:r>
              <a:rPr lang="en-US" i="1" dirty="0">
                <a:solidFill>
                  <a:srgbClr val="C00000"/>
                </a:solidFill>
              </a:rPr>
              <a:t>Metadata</a:t>
            </a:r>
            <a:r>
              <a:rPr lang="en-US" dirty="0"/>
              <a:t> is data about data, in this case file data</a:t>
            </a:r>
          </a:p>
          <a:p>
            <a:r>
              <a:rPr lang="en-US" dirty="0"/>
              <a:t>Per-file metadata maintained by kernel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accessed by users with the </a:t>
            </a:r>
            <a:r>
              <a:rPr lang="en-US" b="1" dirty="0">
                <a:latin typeface="Courier New" pitchFamily="49" charset="0"/>
              </a:rPr>
              <a:t>stat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dirty="0" err="1">
                <a:latin typeface="Courier New" pitchFamily="49" charset="0"/>
              </a:rPr>
              <a:t>fstat</a:t>
            </a:r>
            <a:r>
              <a:rPr lang="en-US" dirty="0"/>
              <a:t> functions</a:t>
            </a:r>
          </a:p>
        </p:txBody>
      </p:sp>
      <p:sp>
        <p:nvSpPr>
          <p:cNvPr id="630787" name="Rectangle 3"/>
          <p:cNvSpPr>
            <a:spLocks noChangeArrowheads="1"/>
          </p:cNvSpPr>
          <p:nvPr/>
        </p:nvSpPr>
        <p:spPr bwMode="auto">
          <a:xfrm>
            <a:off x="473761" y="2590800"/>
            <a:ext cx="8264525" cy="40163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Metadata returned by the stat and fstat functions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struct stat {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 dev_t         st_dev; 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device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 ino_t         st_ino; 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inode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 mode_t        st_mode;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protection and file type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 nlink_t       st_nlink;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number of hard links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 uid_t         st_uid; 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user ID of owner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 gid_t         st_gid; 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group ID of owner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 dev_t         st_rdev;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device type (if inode device)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 off_t         st_size;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total size, in bytes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 unsigned long st_blksize;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blocksize for filesystem I/O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 unsigned long st_blocks;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number of blocks allocated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 time_t        st_atime;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time of last access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time_t</a:t>
            </a: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st_mtime</a:t>
            </a:r>
            <a:r>
              <a:rPr lang="en-US" sz="1600" dirty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time of last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modification */</a:t>
            </a:r>
          </a:p>
          <a:p>
            <a:pPr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time_t</a:t>
            </a:r>
            <a:r>
              <a:rPr lang="en-US" sz="1600" dirty="0" smtClean="0">
                <a:latin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</a:rPr>
              <a:t>st_ctime</a:t>
            </a:r>
            <a:r>
              <a:rPr lang="en-US" sz="1600" dirty="0" smtClean="0">
                <a:latin typeface="Courier New" pitchFamily="49" charset="0"/>
              </a:rPr>
              <a:t>;   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time of last change */</a:t>
            </a:r>
          </a:p>
          <a:p>
            <a:pPr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};</a:t>
            </a:r>
            <a:endParaRPr lang="en-US" sz="1600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32707" y="304800"/>
            <a:ext cx="7592093" cy="762000"/>
          </a:xfrm>
        </p:spPr>
        <p:txBody>
          <a:bodyPr/>
          <a:lstStyle/>
          <a:p>
            <a:r>
              <a:rPr lang="en-US"/>
              <a:t>Example of Accessing File Metadata</a:t>
            </a:r>
          </a:p>
        </p:txBody>
      </p:sp>
      <p:sp>
        <p:nvSpPr>
          <p:cNvPr id="663556" name="Text Box 4"/>
          <p:cNvSpPr txBox="1">
            <a:spLocks noChangeArrowheads="1"/>
          </p:cNvSpPr>
          <p:nvPr/>
        </p:nvSpPr>
        <p:spPr bwMode="auto">
          <a:xfrm>
            <a:off x="457200" y="1026378"/>
            <a:ext cx="8153400" cy="575542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statcheck.c - Querying and manipulating a file’s meta data */</a:t>
            </a:r>
          </a:p>
          <a:p>
            <a:r>
              <a:rPr lang="en-US" sz="1600" dirty="0" err="1">
                <a:latin typeface="Courier New" pitchFamily="49" charset="0"/>
              </a:rPr>
              <a:t>#include "csapp.h"</a:t>
            </a:r>
          </a:p>
          <a:p>
            <a:endParaRPr lang="en-US" sz="1600" dirty="0" err="1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int main (int argc, char **argv) </a:t>
            </a:r>
          </a:p>
          <a:p>
            <a:r>
              <a:rPr lang="en-US" sz="1600" dirty="0" err="1">
                <a:latin typeface="Courier New" pitchFamily="49" charset="0"/>
              </a:rPr>
              <a:t>{</a:t>
            </a:r>
          </a:p>
          <a:p>
            <a:r>
              <a:rPr lang="en-US" sz="1600" dirty="0" err="1">
                <a:latin typeface="Courier New" pitchFamily="49" charset="0"/>
              </a:rPr>
              <a:t>    struct stat stat;</a:t>
            </a:r>
          </a:p>
          <a:p>
            <a:r>
              <a:rPr lang="en-US" sz="1600" dirty="0" err="1">
                <a:latin typeface="Courier New" pitchFamily="49" charset="0"/>
              </a:rPr>
              <a:t>    char *type, *readok;</a:t>
            </a:r>
          </a:p>
          <a:p>
            <a:r>
              <a:rPr lang="en-US" sz="1600" dirty="0" err="1">
                <a:latin typeface="Courier New" pitchFamily="49" charset="0"/>
              </a:rPr>
              <a:t>    </a:t>
            </a:r>
          </a:p>
          <a:p>
            <a:r>
              <a:rPr lang="en-US" sz="1600" dirty="0" err="1">
                <a:latin typeface="Courier New" pitchFamily="49" charset="0"/>
              </a:rPr>
              <a:t>    Stat(argv[1], &amp;stat);</a:t>
            </a:r>
          </a:p>
          <a:p>
            <a:r>
              <a:rPr lang="en-US" sz="1600" dirty="0" err="1">
                <a:latin typeface="Courier New" pitchFamily="49" charset="0"/>
              </a:rPr>
              <a:t>    if (S_ISREG(stat.st_mode))</a:t>
            </a:r>
          </a:p>
          <a:p>
            <a:r>
              <a:rPr lang="en-US" sz="1600" dirty="0" err="1">
                <a:latin typeface="Courier New" pitchFamily="49" charset="0"/>
              </a:rPr>
              <a:t>	type = "regular";</a:t>
            </a:r>
          </a:p>
          <a:p>
            <a:r>
              <a:rPr lang="en-US" sz="1600" dirty="0" err="1">
                <a:latin typeface="Courier New" pitchFamily="49" charset="0"/>
              </a:rPr>
              <a:t>    else if (S_ISDIR(stat.st_mode))</a:t>
            </a:r>
          </a:p>
          <a:p>
            <a:r>
              <a:rPr lang="en-US" sz="1600" dirty="0" err="1">
                <a:latin typeface="Courier New" pitchFamily="49" charset="0"/>
              </a:rPr>
              <a:t>	type = "directory";</a:t>
            </a:r>
          </a:p>
          <a:p>
            <a:r>
              <a:rPr lang="en-US" sz="1600" dirty="0" err="1">
                <a:latin typeface="Courier New" pitchFamily="49" charset="0"/>
              </a:rPr>
              <a:t>    else </a:t>
            </a:r>
          </a:p>
          <a:p>
            <a:r>
              <a:rPr lang="en-US" sz="1600" dirty="0" err="1">
                <a:latin typeface="Courier New" pitchFamily="49" charset="0"/>
              </a:rPr>
              <a:t>	type = "other";</a:t>
            </a:r>
          </a:p>
          <a:p>
            <a:r>
              <a:rPr lang="en-US" sz="1600" dirty="0" err="1">
                <a:latin typeface="Courier New" pitchFamily="49" charset="0"/>
              </a:rPr>
              <a:t>    if ((stat.st_mode &amp; S_IRUSR))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OK to read?*/</a:t>
            </a:r>
          </a:p>
          <a:p>
            <a:r>
              <a:rPr lang="en-US" sz="1600" dirty="0" err="1">
                <a:latin typeface="Courier New" pitchFamily="49" charset="0"/>
              </a:rPr>
              <a:t>	readok = "yes";</a:t>
            </a:r>
          </a:p>
          <a:p>
            <a:r>
              <a:rPr lang="en-US" sz="1600" dirty="0" err="1">
                <a:latin typeface="Courier New" pitchFamily="49" charset="0"/>
              </a:rPr>
              <a:t>    else</a:t>
            </a:r>
          </a:p>
          <a:p>
            <a:r>
              <a:rPr lang="en-US" sz="1600" dirty="0" err="1">
                <a:latin typeface="Courier New" pitchFamily="49" charset="0"/>
              </a:rPr>
              <a:t>	readok = "no";</a:t>
            </a:r>
          </a:p>
          <a:p>
            <a:endParaRPr lang="en-US" sz="1600" dirty="0" err="1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    printf("type: %s, read: %s\n", type, readok);</a:t>
            </a:r>
          </a:p>
          <a:p>
            <a:r>
              <a:rPr lang="en-US" sz="1600" dirty="0" err="1">
                <a:latin typeface="Courier New" pitchFamily="49" charset="0"/>
              </a:rPr>
              <a:t>    exit(0);</a:t>
            </a:r>
          </a:p>
          <a:p>
            <a:r>
              <a:rPr lang="en-US" sz="1600" dirty="0" err="1">
                <a:latin typeface="Courier New" pitchFamily="49" charset="0"/>
              </a:rPr>
              <a:t>}</a:t>
            </a:r>
          </a:p>
        </p:txBody>
      </p:sp>
      <p:sp>
        <p:nvSpPr>
          <p:cNvPr id="663557" name="Text Box 5"/>
          <p:cNvSpPr txBox="1">
            <a:spLocks noChangeArrowheads="1"/>
          </p:cNvSpPr>
          <p:nvPr/>
        </p:nvSpPr>
        <p:spPr bwMode="auto">
          <a:xfrm>
            <a:off x="5257800" y="1501676"/>
            <a:ext cx="3649663" cy="230832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/>
            <a:r>
              <a:rPr lang="en-US" sz="1600" dirty="0" err="1">
                <a:latin typeface="Courier New" pitchFamily="49" charset="0"/>
              </a:rPr>
              <a:t>unix</a:t>
            </a:r>
            <a:r>
              <a:rPr lang="en-US" sz="1600" dirty="0">
                <a:latin typeface="Courier New" pitchFamily="49" charset="0"/>
              </a:rPr>
              <a:t>&gt; ./</a:t>
            </a:r>
            <a:r>
              <a:rPr lang="en-US" sz="1600" dirty="0" err="1">
                <a:latin typeface="Courier New" pitchFamily="49" charset="0"/>
              </a:rPr>
              <a:t>statcheck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statcheck.c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type: regular, read: yes</a:t>
            </a:r>
          </a:p>
          <a:p>
            <a:pPr algn="l"/>
            <a:r>
              <a:rPr lang="en-US" sz="1600" dirty="0" err="1">
                <a:latin typeface="Courier New" pitchFamily="49" charset="0"/>
              </a:rPr>
              <a:t>unix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dirty="0" err="1">
                <a:latin typeface="Courier New" pitchFamily="49" charset="0"/>
              </a:rPr>
              <a:t>chmod</a:t>
            </a:r>
            <a:r>
              <a:rPr lang="en-US" sz="1600" dirty="0">
                <a:latin typeface="Courier New" pitchFamily="49" charset="0"/>
              </a:rPr>
              <a:t> 000 </a:t>
            </a:r>
            <a:r>
              <a:rPr lang="en-US" sz="1600" dirty="0" err="1">
                <a:latin typeface="Courier New" pitchFamily="49" charset="0"/>
              </a:rPr>
              <a:t>statcheck.c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unix</a:t>
            </a:r>
            <a:r>
              <a:rPr lang="en-US" sz="1600" dirty="0">
                <a:latin typeface="Courier New" pitchFamily="49" charset="0"/>
              </a:rPr>
              <a:t>&gt; ./</a:t>
            </a:r>
            <a:r>
              <a:rPr lang="en-US" sz="1600" dirty="0" err="1">
                <a:latin typeface="Courier New" pitchFamily="49" charset="0"/>
              </a:rPr>
              <a:t>statcheck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statcheck.c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type: regular, read: no</a:t>
            </a:r>
          </a:p>
          <a:p>
            <a:pPr algn="l"/>
            <a:r>
              <a:rPr lang="en-US" sz="1600" dirty="0" err="1">
                <a:latin typeface="Courier New" pitchFamily="49" charset="0"/>
              </a:rPr>
              <a:t>unix</a:t>
            </a:r>
            <a:r>
              <a:rPr lang="en-US" sz="1600" dirty="0">
                <a:latin typeface="Courier New" pitchFamily="49" charset="0"/>
              </a:rPr>
              <a:t>&gt; ./</a:t>
            </a:r>
            <a:r>
              <a:rPr lang="en-US" sz="1600" dirty="0" err="1">
                <a:latin typeface="Courier New" pitchFamily="49" charset="0"/>
              </a:rPr>
              <a:t>statcheck</a:t>
            </a:r>
            <a:r>
              <a:rPr lang="en-US" sz="1600" dirty="0">
                <a:latin typeface="Courier New" pitchFamily="49" charset="0"/>
              </a:rPr>
              <a:t> ..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type: directory, read: yes</a:t>
            </a:r>
          </a:p>
          <a:p>
            <a:pPr algn="l"/>
            <a:r>
              <a:rPr lang="en-US" sz="1600" dirty="0" err="1">
                <a:latin typeface="Courier New" pitchFamily="49" charset="0"/>
              </a:rPr>
              <a:t>unix</a:t>
            </a:r>
            <a:r>
              <a:rPr lang="en-US" sz="1600" dirty="0">
                <a:latin typeface="Courier New" pitchFamily="49" charset="0"/>
              </a:rPr>
              <a:t>&gt; ./</a:t>
            </a:r>
            <a:r>
              <a:rPr lang="en-US" sz="1600" dirty="0" err="1">
                <a:latin typeface="Courier New" pitchFamily="49" charset="0"/>
              </a:rPr>
              <a:t>statcheck</a:t>
            </a:r>
            <a:r>
              <a:rPr lang="en-US" sz="1600" dirty="0">
                <a:latin typeface="Courier New" pitchFamily="49" charset="0"/>
              </a:rPr>
              <a:t> /dev/</a:t>
            </a:r>
            <a:r>
              <a:rPr lang="en-US" sz="1600" dirty="0" err="1">
                <a:latin typeface="Courier New" pitchFamily="49" charset="0"/>
              </a:rPr>
              <a:t>kmem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type: other, read: yes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stdin, stdout, stderr</a:t>
            </a:r>
            <a:endParaRPr lang="en-GB" dirty="0"/>
          </a:p>
        </p:txBody>
      </p:sp>
      <p:sp>
        <p:nvSpPr>
          <p:cNvPr id="993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5241925" cy="4972050"/>
          </a:xfrm>
        </p:spPr>
        <p:txBody>
          <a:bodyPr/>
          <a:lstStyle/>
          <a:p>
            <a:r>
              <a:rPr lang="en-GB" dirty="0" smtClean="0"/>
              <a:t>In UNIX, every process has three “special” files already open:</a:t>
            </a:r>
          </a:p>
          <a:p>
            <a:pPr lvl="1"/>
            <a:r>
              <a:rPr lang="en-GB" dirty="0" smtClean="0"/>
              <a:t> standard input (</a:t>
            </a:r>
            <a:r>
              <a:rPr lang="en-GB" dirty="0" err="1" smtClean="0"/>
              <a:t>stdin</a:t>
            </a:r>
            <a:r>
              <a:rPr lang="en-GB" dirty="0" smtClean="0"/>
              <a:t>) – </a:t>
            </a:r>
            <a:r>
              <a:rPr lang="en-GB" dirty="0" err="1" smtClean="0"/>
              <a:t>filehandle</a:t>
            </a:r>
            <a:r>
              <a:rPr lang="en-GB" dirty="0" smtClean="0"/>
              <a:t> 0</a:t>
            </a:r>
          </a:p>
          <a:p>
            <a:pPr lvl="1"/>
            <a:r>
              <a:rPr lang="en-GB" dirty="0" smtClean="0"/>
              <a:t> standard output (</a:t>
            </a:r>
            <a:r>
              <a:rPr lang="en-GB" dirty="0" err="1" smtClean="0"/>
              <a:t>stdout</a:t>
            </a:r>
            <a:r>
              <a:rPr lang="en-GB" dirty="0" smtClean="0"/>
              <a:t>) – </a:t>
            </a:r>
            <a:r>
              <a:rPr lang="en-GB" dirty="0" err="1" smtClean="0"/>
              <a:t>filehandle</a:t>
            </a:r>
            <a:r>
              <a:rPr lang="en-GB" dirty="0" smtClean="0"/>
              <a:t> 1</a:t>
            </a:r>
          </a:p>
          <a:p>
            <a:pPr lvl="1"/>
            <a:r>
              <a:rPr lang="en-GB" dirty="0" smtClean="0"/>
              <a:t> standard error (</a:t>
            </a:r>
            <a:r>
              <a:rPr lang="en-GB" dirty="0" err="1" smtClean="0"/>
              <a:t>stderr</a:t>
            </a:r>
            <a:r>
              <a:rPr lang="en-GB" dirty="0" smtClean="0"/>
              <a:t>) – </a:t>
            </a:r>
            <a:r>
              <a:rPr lang="en-GB" dirty="0" err="1" smtClean="0"/>
              <a:t>filehandle</a:t>
            </a:r>
            <a:r>
              <a:rPr lang="en-GB" dirty="0" smtClean="0"/>
              <a:t> 2</a:t>
            </a:r>
          </a:p>
          <a:p>
            <a:r>
              <a:rPr lang="en-GB" dirty="0" smtClean="0"/>
              <a:t>By default, </a:t>
            </a:r>
            <a:r>
              <a:rPr lang="en-GB" dirty="0" err="1" smtClean="0"/>
              <a:t>stdin</a:t>
            </a:r>
            <a:r>
              <a:rPr lang="en-GB" dirty="0" smtClean="0"/>
              <a:t> and </a:t>
            </a:r>
            <a:r>
              <a:rPr lang="en-GB" dirty="0" err="1" smtClean="0"/>
              <a:t>stdout</a:t>
            </a:r>
            <a:r>
              <a:rPr lang="en-GB" dirty="0" smtClean="0"/>
              <a:t> are connected to the terminal device of the process.</a:t>
            </a:r>
          </a:p>
          <a:p>
            <a:pPr lvl="1"/>
            <a:r>
              <a:rPr lang="en-GB" dirty="0" smtClean="0"/>
              <a:t>Originally, terminals were physically connected to the computer by a serial line</a:t>
            </a:r>
          </a:p>
          <a:p>
            <a:pPr lvl="1"/>
            <a:r>
              <a:rPr lang="en-GB" dirty="0" smtClean="0"/>
              <a:t>These days, we use “virtual terminals” using </a:t>
            </a:r>
            <a:r>
              <a:rPr lang="en-GB" dirty="0" err="1" smtClean="0"/>
              <a:t>ssh</a:t>
            </a:r>
            <a:endParaRPr lang="en-GB" dirty="0"/>
          </a:p>
        </p:txBody>
      </p:sp>
      <p:pic>
        <p:nvPicPr>
          <p:cNvPr id="9933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17668" y="1627701"/>
            <a:ext cx="3187932" cy="2590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9333" name="Text Box 4"/>
          <p:cNvSpPr txBox="1">
            <a:spLocks noChangeArrowheads="1"/>
          </p:cNvSpPr>
          <p:nvPr/>
        </p:nvSpPr>
        <p:spPr bwMode="auto">
          <a:xfrm>
            <a:off x="6369121" y="4218501"/>
            <a:ext cx="1819898" cy="353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639" tIns="42452" rIns="81639" bIns="42452">
            <a:prstTxWarp prst="textNoShape">
              <a:avLst/>
            </a:prstTxWarp>
            <a:spAutoFit/>
          </a:bodyPr>
          <a:lstStyle/>
          <a:p>
            <a:pPr>
              <a:lnSpc>
                <a:spcPct val="96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800" dirty="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VT100 terminal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0" y="2590800"/>
            <a:ext cx="9144000" cy="3962400"/>
          </a:xfrm>
          <a:prstGeom prst="rect">
            <a:avLst/>
          </a:prstGeom>
          <a:solidFill>
            <a:srgbClr val="FF0000">
              <a:alpha val="2600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4618" name="Rectangle 4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710782" cy="762000"/>
          </a:xfrm>
        </p:spPr>
        <p:txBody>
          <a:bodyPr/>
          <a:lstStyle/>
          <a:p>
            <a:r>
              <a:rPr lang="en-US"/>
              <a:t>How the Unix Kernel Represents Open Files</a:t>
            </a:r>
          </a:p>
        </p:txBody>
      </p:sp>
      <p:sp>
        <p:nvSpPr>
          <p:cNvPr id="664619" name="Rectangle 43"/>
          <p:cNvSpPr>
            <a:spLocks noGrp="1" noChangeArrowheads="1"/>
          </p:cNvSpPr>
          <p:nvPr>
            <p:ph type="body" idx="1"/>
          </p:nvPr>
        </p:nvSpPr>
        <p:spPr>
          <a:xfrm>
            <a:off x="362937" y="1295400"/>
            <a:ext cx="8307387" cy="1295400"/>
          </a:xfrm>
        </p:spPr>
        <p:txBody>
          <a:bodyPr/>
          <a:lstStyle/>
          <a:p>
            <a:r>
              <a:rPr lang="en-US" dirty="0"/>
              <a:t>Two descriptors referencing two distinct open disk files. Descriptor 1 (</a:t>
            </a:r>
            <a:r>
              <a:rPr lang="en-US" dirty="0" err="1"/>
              <a:t>stdout</a:t>
            </a:r>
            <a:r>
              <a:rPr lang="en-US" dirty="0"/>
              <a:t>) points to terminal, and descriptor 4 points to open disk file</a:t>
            </a:r>
          </a:p>
        </p:txBody>
      </p:sp>
      <p:sp>
        <p:nvSpPr>
          <p:cNvPr id="664580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1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2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3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4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5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664586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64587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64588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64589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64590" name="Text Box 14"/>
          <p:cNvSpPr txBox="1">
            <a:spLocks noChangeArrowheads="1"/>
          </p:cNvSpPr>
          <p:nvPr/>
        </p:nvSpPr>
        <p:spPr bwMode="auto">
          <a:xfrm>
            <a:off x="732061" y="2667000"/>
            <a:ext cx="2147063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664591" name="Text Box 15"/>
          <p:cNvSpPr txBox="1">
            <a:spLocks noChangeArrowheads="1"/>
          </p:cNvSpPr>
          <p:nvPr/>
        </p:nvSpPr>
        <p:spPr bwMode="auto">
          <a:xfrm>
            <a:off x="32887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2" name="Text Box 16"/>
          <p:cNvSpPr txBox="1">
            <a:spLocks noChangeArrowheads="1"/>
          </p:cNvSpPr>
          <p:nvPr/>
        </p:nvSpPr>
        <p:spPr bwMode="auto">
          <a:xfrm>
            <a:off x="58795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3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594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64595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596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8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599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600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64601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02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603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604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64605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4606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64607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608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09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0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1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2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13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4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5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6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664617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664621" name="Text Box 45"/>
          <p:cNvSpPr txBox="1">
            <a:spLocks noChangeArrowheads="1"/>
          </p:cNvSpPr>
          <p:nvPr/>
        </p:nvSpPr>
        <p:spPr bwMode="auto">
          <a:xfrm>
            <a:off x="7975600" y="3886200"/>
            <a:ext cx="91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600" i="1" dirty="0">
                <a:latin typeface="Calibri" pitchFamily="34" charset="0"/>
              </a:rPr>
              <a:t>Info in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stat</a:t>
            </a:r>
            <a:r>
              <a:rPr lang="en-US" sz="1600" i="1" dirty="0">
                <a:latin typeface="Calibri" pitchFamily="34" charset="0"/>
              </a:rPr>
              <a:t> </a:t>
            </a:r>
            <a:r>
              <a:rPr lang="en-US" sz="1600" i="1" dirty="0" err="1">
                <a:latin typeface="Calibri" pitchFamily="34" charset="0"/>
              </a:rPr>
              <a:t>struct</a:t>
            </a:r>
            <a:endParaRPr lang="en-US" sz="1600" i="1" dirty="0">
              <a:latin typeface="Calibri" pitchFamily="34" charset="0"/>
            </a:endParaRPr>
          </a:p>
        </p:txBody>
      </p:sp>
      <p:sp>
        <p:nvSpPr>
          <p:cNvPr id="664622" name="AutoShape 46"/>
          <p:cNvSpPr>
            <a:spLocks/>
          </p:cNvSpPr>
          <p:nvPr/>
        </p:nvSpPr>
        <p:spPr bwMode="auto">
          <a:xfrm>
            <a:off x="7611076" y="3649361"/>
            <a:ext cx="366418" cy="1188720"/>
          </a:xfrm>
          <a:prstGeom prst="rightBrace">
            <a:avLst>
              <a:gd name="adj1" fmla="val 133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7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-41444" y="2605444"/>
            <a:ext cx="938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KERNEL SPACE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 bwMode="auto">
          <a:xfrm>
            <a:off x="0" y="2590800"/>
            <a:ext cx="9144000" cy="3962400"/>
          </a:xfrm>
          <a:prstGeom prst="rect">
            <a:avLst/>
          </a:prstGeom>
          <a:solidFill>
            <a:srgbClr val="FF0000">
              <a:alpha val="2600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Sharing</a:t>
            </a:r>
          </a:p>
        </p:txBody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175" y="1220788"/>
            <a:ext cx="8307387" cy="114141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Two distinct descriptors sharing the same disk file through two distinct open file table entries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E.g., Calling </a:t>
            </a:r>
            <a:r>
              <a:rPr lang="en-US" b="1" dirty="0">
                <a:latin typeface="Courier New" pitchFamily="49" charset="0"/>
              </a:rPr>
              <a:t>open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twice with the same </a:t>
            </a:r>
            <a:r>
              <a:rPr lang="en-US" b="1" dirty="0">
                <a:latin typeface="Courier New" pitchFamily="49" charset="0"/>
              </a:rPr>
              <a:t>filename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argument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0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43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44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732061" y="2667000"/>
            <a:ext cx="2147063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32887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47" name="Text Box 16"/>
          <p:cNvSpPr txBox="1">
            <a:spLocks noChangeArrowheads="1"/>
          </p:cNvSpPr>
          <p:nvPr/>
        </p:nvSpPr>
        <p:spPr bwMode="auto">
          <a:xfrm>
            <a:off x="58795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48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49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0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1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3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4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5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6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7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59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0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1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3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4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5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0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71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74" name="Line 21"/>
          <p:cNvSpPr>
            <a:spLocks noChangeShapeType="1"/>
          </p:cNvSpPr>
          <p:nvPr/>
        </p:nvSpPr>
        <p:spPr bwMode="auto">
          <a:xfrm flipV="1">
            <a:off x="4706938" y="3641725"/>
            <a:ext cx="1770062" cy="184467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-41444" y="2605444"/>
            <a:ext cx="938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KERNEL SPACE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angle 77"/>
          <p:cNvSpPr/>
          <p:nvPr/>
        </p:nvSpPr>
        <p:spPr bwMode="auto">
          <a:xfrm>
            <a:off x="0" y="2590800"/>
            <a:ext cx="9144000" cy="3962400"/>
          </a:xfrm>
          <a:prstGeom prst="rect">
            <a:avLst/>
          </a:prstGeom>
          <a:solidFill>
            <a:srgbClr val="FF0000">
              <a:alpha val="2600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Processes Share </a:t>
            </a:r>
            <a:r>
              <a:rPr lang="en-US" dirty="0" smtClean="0"/>
              <a:t>Files: Fork()</a:t>
            </a:r>
            <a:endParaRPr lang="en-US" dirty="0"/>
          </a:p>
        </p:txBody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143000"/>
            <a:ext cx="8307387" cy="1066800"/>
          </a:xfrm>
        </p:spPr>
        <p:txBody>
          <a:bodyPr/>
          <a:lstStyle/>
          <a:p>
            <a:r>
              <a:rPr lang="en-US" dirty="0"/>
              <a:t>A child process inherits its parent’s open </a:t>
            </a:r>
            <a:r>
              <a:rPr lang="en-US" dirty="0" smtClean="0"/>
              <a:t>files</a:t>
            </a:r>
            <a:endParaRPr lang="en-US" dirty="0" smtClean="0">
              <a:latin typeface="Courier New" pitchFamily="49" charset="0"/>
            </a:endParaRPr>
          </a:p>
          <a:p>
            <a:pPr lvl="1"/>
            <a:r>
              <a:rPr lang="en-US" sz="2000" dirty="0" smtClean="0">
                <a:ea typeface="+mn-ea"/>
                <a:cs typeface="+mn-cs"/>
              </a:rPr>
              <a:t>Note</a:t>
            </a:r>
            <a:r>
              <a:rPr lang="en-US" sz="2000" dirty="0">
                <a:ea typeface="+mn-ea"/>
                <a:cs typeface="+mn-cs"/>
              </a:rPr>
              <a:t>: situation unchanged by </a:t>
            </a: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exec() </a:t>
            </a:r>
            <a:r>
              <a:rPr lang="en-US" sz="2000" dirty="0" smtClean="0">
                <a:ea typeface="+mn-ea"/>
                <a:cs typeface="+mn-cs"/>
              </a:rPr>
              <a:t>functions</a:t>
            </a:r>
          </a:p>
          <a:p>
            <a:r>
              <a:rPr lang="en-US" i="1" dirty="0" smtClean="0">
                <a:solidFill>
                  <a:srgbClr val="C00000"/>
                </a:solidFill>
              </a:rPr>
              <a:t>Before</a:t>
            </a:r>
            <a:r>
              <a:rPr lang="en-US" dirty="0" smtClean="0"/>
              <a:t> fork() call:</a:t>
            </a: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6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7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49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50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732061" y="2667000"/>
            <a:ext cx="2147063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52" name="Text Box 15"/>
          <p:cNvSpPr txBox="1">
            <a:spLocks noChangeArrowheads="1"/>
          </p:cNvSpPr>
          <p:nvPr/>
        </p:nvSpPr>
        <p:spPr bwMode="auto">
          <a:xfrm>
            <a:off x="32887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3" name="Text Box 16"/>
          <p:cNvSpPr txBox="1">
            <a:spLocks noChangeArrowheads="1"/>
          </p:cNvSpPr>
          <p:nvPr/>
        </p:nvSpPr>
        <p:spPr bwMode="auto">
          <a:xfrm>
            <a:off x="58795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4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5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6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7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9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0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1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2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3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5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7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9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0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2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3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4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5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6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77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80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-41444" y="2605444"/>
            <a:ext cx="938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KERNEL SPACE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/>
          <p:cNvSpPr/>
          <p:nvPr/>
        </p:nvSpPr>
        <p:spPr bwMode="auto">
          <a:xfrm>
            <a:off x="0" y="2590800"/>
            <a:ext cx="9144000" cy="3962400"/>
          </a:xfrm>
          <a:prstGeom prst="rect">
            <a:avLst/>
          </a:prstGeom>
          <a:solidFill>
            <a:srgbClr val="FF0000">
              <a:alpha val="2600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272983" y="381000"/>
            <a:ext cx="7592093" cy="762000"/>
          </a:xfrm>
        </p:spPr>
        <p:txBody>
          <a:bodyPr/>
          <a:lstStyle/>
          <a:p>
            <a:r>
              <a:rPr lang="en-US" sz="3200" dirty="0" smtClean="0"/>
              <a:t>How Processes Share Files: Fork()</a:t>
            </a:r>
            <a:endParaRPr lang="en-US" sz="3400" dirty="0"/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8307387" cy="1295400"/>
          </a:xfrm>
        </p:spPr>
        <p:txBody>
          <a:bodyPr/>
          <a:lstStyle/>
          <a:p>
            <a:r>
              <a:rPr lang="en-US" dirty="0"/>
              <a:t>A child process inherits its parent’s open </a:t>
            </a:r>
            <a:r>
              <a:rPr lang="en-US" dirty="0" smtClean="0"/>
              <a:t>files</a:t>
            </a:r>
          </a:p>
          <a:p>
            <a:r>
              <a:rPr lang="en-US" i="1" dirty="0" smtClean="0">
                <a:solidFill>
                  <a:srgbClr val="C00000"/>
                </a:solidFill>
              </a:rPr>
              <a:t>After</a:t>
            </a:r>
            <a:r>
              <a:rPr lang="en-US" dirty="0" smtClean="0"/>
              <a:t> fork():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+mn-lt"/>
              </a:rPr>
              <a:t>Child’s table same as parents, and +1 to each </a:t>
            </a:r>
            <a:r>
              <a:rPr lang="en-US" dirty="0" err="1" smtClean="0">
                <a:latin typeface="+mn-lt"/>
              </a:rPr>
              <a:t>refcnt</a:t>
            </a:r>
            <a:endParaRPr lang="en-US" dirty="0">
              <a:latin typeface="+mn-lt"/>
            </a:endParaRPr>
          </a:p>
        </p:txBody>
      </p:sp>
      <p:sp>
        <p:nvSpPr>
          <p:cNvPr id="53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4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7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59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0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1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2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3" name="Text Box 14"/>
          <p:cNvSpPr txBox="1">
            <a:spLocks noChangeArrowheads="1"/>
          </p:cNvSpPr>
          <p:nvPr/>
        </p:nvSpPr>
        <p:spPr bwMode="auto">
          <a:xfrm>
            <a:off x="732061" y="2667000"/>
            <a:ext cx="2147063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64" name="Text Box 15"/>
          <p:cNvSpPr txBox="1">
            <a:spLocks noChangeArrowheads="1"/>
          </p:cNvSpPr>
          <p:nvPr/>
        </p:nvSpPr>
        <p:spPr bwMode="auto">
          <a:xfrm>
            <a:off x="32887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5" name="Text Box 16"/>
          <p:cNvSpPr txBox="1">
            <a:spLocks noChangeArrowheads="1"/>
          </p:cNvSpPr>
          <p:nvPr/>
        </p:nvSpPr>
        <p:spPr bwMode="auto">
          <a:xfrm>
            <a:off x="58795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7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refcnt</a:t>
            </a:r>
            <a:r>
              <a:rPr lang="en-US" sz="1400" dirty="0" smtClean="0">
                <a:latin typeface="Courier New" pitchFamily="49" charset="0"/>
              </a:rPr>
              <a:t>=2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8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9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1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72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refcnt</a:t>
            </a:r>
            <a:r>
              <a:rPr lang="en-US" sz="1400" dirty="0" smtClean="0">
                <a:latin typeface="Courier New" pitchFamily="49" charset="0"/>
              </a:rPr>
              <a:t>=2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73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4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5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50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9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0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81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82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83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84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85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86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87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88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89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92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1507524" y="54102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4" name="Rectangle 5"/>
          <p:cNvSpPr>
            <a:spLocks noChangeArrowheads="1"/>
          </p:cNvSpPr>
          <p:nvPr/>
        </p:nvSpPr>
        <p:spPr bwMode="auto">
          <a:xfrm>
            <a:off x="1507524" y="56388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5" name="Rectangle 6"/>
          <p:cNvSpPr>
            <a:spLocks noChangeArrowheads="1"/>
          </p:cNvSpPr>
          <p:nvPr/>
        </p:nvSpPr>
        <p:spPr bwMode="auto">
          <a:xfrm>
            <a:off x="1507524" y="58674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6" name="Rectangle 7"/>
          <p:cNvSpPr>
            <a:spLocks noChangeArrowheads="1"/>
          </p:cNvSpPr>
          <p:nvPr/>
        </p:nvSpPr>
        <p:spPr bwMode="auto">
          <a:xfrm>
            <a:off x="1507524" y="60960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7" name="Rectangle 8"/>
          <p:cNvSpPr>
            <a:spLocks noChangeArrowheads="1"/>
          </p:cNvSpPr>
          <p:nvPr/>
        </p:nvSpPr>
        <p:spPr bwMode="auto">
          <a:xfrm>
            <a:off x="1507524" y="63246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8" name="Rectangle 9"/>
          <p:cNvSpPr>
            <a:spLocks noChangeArrowheads="1"/>
          </p:cNvSpPr>
          <p:nvPr/>
        </p:nvSpPr>
        <p:spPr bwMode="auto">
          <a:xfrm>
            <a:off x="897924" y="54102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99" name="Rectangle 10"/>
          <p:cNvSpPr>
            <a:spLocks noChangeArrowheads="1"/>
          </p:cNvSpPr>
          <p:nvPr/>
        </p:nvSpPr>
        <p:spPr bwMode="auto">
          <a:xfrm>
            <a:off x="897924" y="56388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100" name="Rectangle 11"/>
          <p:cNvSpPr>
            <a:spLocks noChangeArrowheads="1"/>
          </p:cNvSpPr>
          <p:nvPr/>
        </p:nvSpPr>
        <p:spPr bwMode="auto">
          <a:xfrm>
            <a:off x="897924" y="58674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101" name="Rectangle 12"/>
          <p:cNvSpPr>
            <a:spLocks noChangeArrowheads="1"/>
          </p:cNvSpPr>
          <p:nvPr/>
        </p:nvSpPr>
        <p:spPr bwMode="auto">
          <a:xfrm>
            <a:off x="897924" y="60960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102" name="Rectangle 13"/>
          <p:cNvSpPr>
            <a:spLocks noChangeArrowheads="1"/>
          </p:cNvSpPr>
          <p:nvPr/>
        </p:nvSpPr>
        <p:spPr bwMode="auto">
          <a:xfrm>
            <a:off x="897924" y="63246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103" name="Text Box 40"/>
          <p:cNvSpPr txBox="1">
            <a:spLocks noChangeArrowheads="1"/>
          </p:cNvSpPr>
          <p:nvPr/>
        </p:nvSpPr>
        <p:spPr bwMode="auto">
          <a:xfrm>
            <a:off x="1397559" y="3352800"/>
            <a:ext cx="74385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Parent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04" name="Text Box 40"/>
          <p:cNvSpPr txBox="1">
            <a:spLocks noChangeArrowheads="1"/>
          </p:cNvSpPr>
          <p:nvPr/>
        </p:nvSpPr>
        <p:spPr bwMode="auto">
          <a:xfrm>
            <a:off x="1389742" y="5105400"/>
            <a:ext cx="61427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Child</a:t>
            </a:r>
            <a:endParaRPr lang="en-US" sz="1600" dirty="0">
              <a:latin typeface="Calibri" pitchFamily="34" charset="0"/>
            </a:endParaRPr>
          </a:p>
        </p:txBody>
      </p:sp>
      <p:cxnSp>
        <p:nvCxnSpPr>
          <p:cNvPr id="106" name="Straight Arrow Connector 105"/>
          <p:cNvCxnSpPr/>
          <p:nvPr/>
        </p:nvCxnSpPr>
        <p:spPr bwMode="auto">
          <a:xfrm rot="5400000" flipH="1" flipV="1">
            <a:off x="1808070" y="3695608"/>
            <a:ext cx="2064922" cy="205641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" name="Straight Arrow Connector 109"/>
          <p:cNvCxnSpPr/>
          <p:nvPr/>
        </p:nvCxnSpPr>
        <p:spPr bwMode="auto">
          <a:xfrm flipV="1">
            <a:off x="1812324" y="5334000"/>
            <a:ext cx="2073876" cy="110799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-41444" y="2605444"/>
            <a:ext cx="938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KERNEL SPACE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Shell redirection</a:t>
            </a:r>
            <a:endParaRPr lang="en-GB" dirty="0"/>
          </a:p>
        </p:txBody>
      </p:sp>
      <p:sp>
        <p:nvSpPr>
          <p:cNvPr id="10547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shell allows </a:t>
            </a:r>
            <a:r>
              <a:rPr lang="en-GB" dirty="0" err="1" smtClean="0"/>
              <a:t>stdin</a:t>
            </a:r>
            <a:r>
              <a:rPr lang="en-GB" dirty="0" smtClean="0"/>
              <a:t>, </a:t>
            </a:r>
            <a:r>
              <a:rPr lang="en-GB" dirty="0" err="1" smtClean="0"/>
              <a:t>stdout</a:t>
            </a:r>
            <a:r>
              <a:rPr lang="en-GB" dirty="0" smtClean="0"/>
              <a:t>, and </a:t>
            </a:r>
            <a:r>
              <a:rPr lang="en-GB" dirty="0" err="1" smtClean="0"/>
              <a:t>stderr</a:t>
            </a:r>
            <a:r>
              <a:rPr lang="en-GB" dirty="0" smtClean="0"/>
              <a:t> to be redirected (say, to or from a file).</a:t>
            </a:r>
          </a:p>
          <a:p>
            <a:pPr lvl="1"/>
            <a:r>
              <a:rPr lang="en-GB" b="1" dirty="0" smtClean="0">
                <a:latin typeface="Courier"/>
                <a:cs typeface="Courier"/>
              </a:rPr>
              <a:t>&gt; ./</a:t>
            </a:r>
            <a:r>
              <a:rPr lang="en-GB" b="1" dirty="0" err="1" smtClean="0">
                <a:latin typeface="Courier"/>
                <a:cs typeface="Courier"/>
              </a:rPr>
              <a:t>myprogram</a:t>
            </a:r>
            <a:r>
              <a:rPr lang="en-GB" b="1" dirty="0" smtClean="0">
                <a:latin typeface="Courier"/>
                <a:cs typeface="Courier"/>
              </a:rPr>
              <a:t> &gt; </a:t>
            </a:r>
            <a:r>
              <a:rPr lang="en-GB" b="1" dirty="0" err="1" smtClean="0">
                <a:latin typeface="Courier"/>
                <a:cs typeface="Courier"/>
              </a:rPr>
              <a:t>somefile.txt</a:t>
            </a:r>
            <a:endParaRPr lang="en-GB" b="1" dirty="0" smtClean="0">
              <a:latin typeface="Courier"/>
              <a:cs typeface="Courier"/>
            </a:endParaRPr>
          </a:p>
          <a:p>
            <a:pPr lvl="2"/>
            <a:r>
              <a:rPr lang="en-GB" dirty="0" smtClean="0"/>
              <a:t>Connects </a:t>
            </a:r>
            <a:r>
              <a:rPr lang="en-GB" dirty="0" err="1" smtClean="0"/>
              <a:t>stdout</a:t>
            </a:r>
            <a:r>
              <a:rPr lang="en-GB" dirty="0" smtClean="0"/>
              <a:t> of “</a:t>
            </a:r>
            <a:r>
              <a:rPr lang="en-GB" dirty="0" err="1" smtClean="0"/>
              <a:t>myprogram</a:t>
            </a:r>
            <a:r>
              <a:rPr lang="en-GB" dirty="0" smtClean="0"/>
              <a:t>” to </a:t>
            </a:r>
            <a:r>
              <a:rPr lang="en-GB" dirty="0" err="1" smtClean="0"/>
              <a:t>somefile.txt</a:t>
            </a:r>
            <a:endParaRPr lang="en-GB" dirty="0" smtClean="0"/>
          </a:p>
          <a:p>
            <a:pPr lvl="1"/>
            <a:r>
              <a:rPr lang="en-GB" b="1" dirty="0" smtClean="0">
                <a:latin typeface="Courier"/>
                <a:cs typeface="Courier"/>
              </a:rPr>
              <a:t>&gt; ./</a:t>
            </a:r>
            <a:r>
              <a:rPr lang="en-GB" b="1" dirty="0" err="1" smtClean="0">
                <a:latin typeface="Courier"/>
                <a:cs typeface="Courier"/>
              </a:rPr>
              <a:t>myprogram</a:t>
            </a:r>
            <a:r>
              <a:rPr lang="en-GB" b="1" dirty="0" smtClean="0">
                <a:latin typeface="Courier"/>
                <a:cs typeface="Courier"/>
              </a:rPr>
              <a:t> &lt; </a:t>
            </a:r>
            <a:r>
              <a:rPr lang="en-GB" b="1" dirty="0" err="1" smtClean="0">
                <a:latin typeface="Courier"/>
                <a:cs typeface="Courier"/>
              </a:rPr>
              <a:t>input.txt</a:t>
            </a:r>
            <a:r>
              <a:rPr lang="en-GB" b="1" dirty="0" smtClean="0">
                <a:latin typeface="Courier"/>
                <a:cs typeface="Courier"/>
              </a:rPr>
              <a:t> &gt; </a:t>
            </a:r>
            <a:r>
              <a:rPr lang="en-GB" b="1" dirty="0" err="1" smtClean="0">
                <a:latin typeface="Courier"/>
                <a:cs typeface="Courier"/>
              </a:rPr>
              <a:t>somefile.txt</a:t>
            </a:r>
            <a:endParaRPr lang="en-GB" b="1" dirty="0" smtClean="0">
              <a:latin typeface="Courier"/>
              <a:cs typeface="Courier"/>
            </a:endParaRPr>
          </a:p>
          <a:p>
            <a:pPr lvl="2"/>
            <a:r>
              <a:rPr lang="en-GB" dirty="0" smtClean="0"/>
              <a:t>Connects </a:t>
            </a:r>
            <a:r>
              <a:rPr lang="en-GB" dirty="0" err="1" smtClean="0"/>
              <a:t>stdin</a:t>
            </a:r>
            <a:r>
              <a:rPr lang="en-GB" dirty="0" smtClean="0"/>
              <a:t> to </a:t>
            </a:r>
            <a:r>
              <a:rPr lang="en-GB" dirty="0" err="1" smtClean="0"/>
              <a:t>input.txt</a:t>
            </a:r>
            <a:r>
              <a:rPr lang="en-GB" dirty="0" smtClean="0"/>
              <a:t> and </a:t>
            </a:r>
            <a:r>
              <a:rPr lang="en-GB" dirty="0" err="1" smtClean="0"/>
              <a:t>stdout</a:t>
            </a:r>
            <a:r>
              <a:rPr lang="en-GB" dirty="0" smtClean="0"/>
              <a:t> to </a:t>
            </a:r>
            <a:r>
              <a:rPr lang="en-GB" dirty="0" err="1" smtClean="0"/>
              <a:t>somefile.txt</a:t>
            </a:r>
            <a:endParaRPr lang="en-GB" dirty="0" smtClean="0"/>
          </a:p>
          <a:p>
            <a:pPr lvl="1"/>
            <a:r>
              <a:rPr lang="en-GB" b="1" dirty="0" smtClean="0">
                <a:latin typeface="Courier"/>
                <a:cs typeface="Courier"/>
              </a:rPr>
              <a:t>&gt; ./</a:t>
            </a:r>
            <a:r>
              <a:rPr lang="en-GB" b="1" dirty="0" err="1" smtClean="0">
                <a:latin typeface="Courier"/>
                <a:cs typeface="Courier"/>
              </a:rPr>
              <a:t>myprogram</a:t>
            </a:r>
            <a:r>
              <a:rPr lang="en-GB" b="1" dirty="0" smtClean="0">
                <a:latin typeface="Courier"/>
                <a:cs typeface="Courier"/>
              </a:rPr>
              <a:t> 2&gt; </a:t>
            </a:r>
            <a:r>
              <a:rPr lang="en-GB" b="1" dirty="0" err="1" smtClean="0">
                <a:latin typeface="Courier"/>
                <a:cs typeface="Courier"/>
              </a:rPr>
              <a:t>errors.txt</a:t>
            </a:r>
            <a:endParaRPr lang="en-GB" b="1" dirty="0" smtClean="0">
              <a:latin typeface="Courier"/>
              <a:cs typeface="Courier"/>
            </a:endParaRPr>
          </a:p>
          <a:p>
            <a:pPr lvl="2"/>
            <a:r>
              <a:rPr lang="en-GB" dirty="0" smtClean="0"/>
              <a:t>Connects </a:t>
            </a:r>
            <a:r>
              <a:rPr lang="en-GB" dirty="0" err="1" smtClean="0"/>
              <a:t>stderr</a:t>
            </a:r>
            <a:r>
              <a:rPr lang="en-GB" dirty="0" smtClean="0"/>
              <a:t> to </a:t>
            </a:r>
            <a:r>
              <a:rPr lang="en-GB" dirty="0" err="1" smtClean="0"/>
              <a:t>errors.txt</a:t>
            </a:r>
            <a:endParaRPr lang="en-GB" dirty="0" smtClean="0"/>
          </a:p>
          <a:p>
            <a:r>
              <a:rPr lang="en-GB" dirty="0" smtClean="0"/>
              <a:t>In this case, the shell simply opens the file, making sure the file handle is 0, 1, or 2, as appropriate.</a:t>
            </a:r>
          </a:p>
          <a:p>
            <a:pPr lvl="1"/>
            <a:r>
              <a:rPr lang="en-GB" dirty="0" smtClean="0"/>
              <a:t>Problem: </a:t>
            </a:r>
            <a:r>
              <a:rPr lang="en-GB" b="1" dirty="0" smtClean="0">
                <a:latin typeface="Courier"/>
                <a:cs typeface="Courier"/>
              </a:rPr>
              <a:t>open()</a:t>
            </a:r>
            <a:r>
              <a:rPr lang="en-GB" dirty="0" smtClean="0"/>
              <a:t> decides what the file handle number is.</a:t>
            </a:r>
          </a:p>
          <a:p>
            <a:pPr lvl="1"/>
            <a:r>
              <a:rPr lang="en-GB" dirty="0" smtClean="0"/>
              <a:t>How do we coerce the </a:t>
            </a:r>
            <a:r>
              <a:rPr lang="en-GB" dirty="0" err="1" smtClean="0"/>
              <a:t>filehandle</a:t>
            </a:r>
            <a:r>
              <a:rPr lang="en-GB" dirty="0" smtClean="0"/>
              <a:t> to be 0, 1, or 2?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0" y="2590800"/>
            <a:ext cx="9144000" cy="3962400"/>
          </a:xfrm>
          <a:prstGeom prst="rect">
            <a:avLst/>
          </a:prstGeom>
          <a:solidFill>
            <a:srgbClr val="FF0000">
              <a:alpha val="2600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4618" name="Rectangle 4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710782" cy="762000"/>
          </a:xfrm>
        </p:spPr>
        <p:txBody>
          <a:bodyPr/>
          <a:lstStyle/>
          <a:p>
            <a:r>
              <a:rPr lang="en-US" dirty="0" smtClean="0"/>
              <a:t>Initially</a:t>
            </a:r>
            <a:endParaRPr lang="en-US" dirty="0"/>
          </a:p>
        </p:txBody>
      </p:sp>
      <p:sp>
        <p:nvSpPr>
          <p:cNvPr id="664580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1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2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3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4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5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664586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64587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64588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64589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64590" name="Text Box 14"/>
          <p:cNvSpPr txBox="1">
            <a:spLocks noChangeArrowheads="1"/>
          </p:cNvSpPr>
          <p:nvPr/>
        </p:nvSpPr>
        <p:spPr bwMode="auto">
          <a:xfrm>
            <a:off x="1030280" y="2667000"/>
            <a:ext cx="1550625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  <a:endParaRPr lang="en-US" sz="1600" dirty="0" smtClean="0">
              <a:solidFill>
                <a:srgbClr val="C00000"/>
              </a:solidFill>
              <a:latin typeface="Calibri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For </a:t>
            </a:r>
            <a:r>
              <a:rPr lang="en-US" sz="1600" dirty="0" err="1" smtClean="0">
                <a:latin typeface="Calibri" pitchFamily="34" charset="0"/>
              </a:rPr>
              <a:t>myprogram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64591" name="Text Box 15"/>
          <p:cNvSpPr txBox="1">
            <a:spLocks noChangeArrowheads="1"/>
          </p:cNvSpPr>
          <p:nvPr/>
        </p:nvSpPr>
        <p:spPr bwMode="auto">
          <a:xfrm>
            <a:off x="32887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2" name="Text Box 16"/>
          <p:cNvSpPr txBox="1">
            <a:spLocks noChangeArrowheads="1"/>
          </p:cNvSpPr>
          <p:nvPr/>
        </p:nvSpPr>
        <p:spPr bwMode="auto">
          <a:xfrm>
            <a:off x="58795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3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594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Refcnt</a:t>
            </a:r>
            <a:r>
              <a:rPr lang="en-US" sz="1400" dirty="0" smtClean="0">
                <a:latin typeface="Courier New" pitchFamily="49" charset="0"/>
              </a:rPr>
              <a:t>=1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64595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596" name="Line 20"/>
          <p:cNvSpPr>
            <a:spLocks noChangeShapeType="1"/>
          </p:cNvSpPr>
          <p:nvPr/>
        </p:nvSpPr>
        <p:spPr bwMode="auto">
          <a:xfrm flipV="1">
            <a:off x="1828800" y="3691354"/>
            <a:ext cx="2039938" cy="31866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8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604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64605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4606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64607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608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09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0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1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6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801522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Display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64621" name="Text Box 45"/>
          <p:cNvSpPr txBox="1">
            <a:spLocks noChangeArrowheads="1"/>
          </p:cNvSpPr>
          <p:nvPr/>
        </p:nvSpPr>
        <p:spPr bwMode="auto">
          <a:xfrm>
            <a:off x="7975600" y="3886200"/>
            <a:ext cx="91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600" i="1" dirty="0">
                <a:latin typeface="Calibri" pitchFamily="34" charset="0"/>
              </a:rPr>
              <a:t>Info in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stat</a:t>
            </a:r>
            <a:r>
              <a:rPr lang="en-US" sz="1600" i="1" dirty="0">
                <a:latin typeface="Calibri" pitchFamily="34" charset="0"/>
              </a:rPr>
              <a:t> </a:t>
            </a:r>
            <a:r>
              <a:rPr lang="en-US" sz="1600" i="1" dirty="0" err="1">
                <a:latin typeface="Calibri" pitchFamily="34" charset="0"/>
              </a:rPr>
              <a:t>struct</a:t>
            </a:r>
            <a:endParaRPr lang="en-US" sz="1600" i="1" dirty="0">
              <a:latin typeface="Calibri" pitchFamily="34" charset="0"/>
            </a:endParaRPr>
          </a:p>
        </p:txBody>
      </p:sp>
      <p:sp>
        <p:nvSpPr>
          <p:cNvPr id="664622" name="AutoShape 46"/>
          <p:cNvSpPr>
            <a:spLocks/>
          </p:cNvSpPr>
          <p:nvPr/>
        </p:nvSpPr>
        <p:spPr bwMode="auto">
          <a:xfrm>
            <a:off x="7611076" y="3649361"/>
            <a:ext cx="366418" cy="1188720"/>
          </a:xfrm>
          <a:prstGeom prst="rightBrace">
            <a:avLst>
              <a:gd name="adj1" fmla="val 133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Content Placeholder 44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1076325"/>
          </a:xfrm>
        </p:spPr>
        <p:txBody>
          <a:bodyPr/>
          <a:lstStyle/>
          <a:p>
            <a:r>
              <a:rPr lang="en-US" dirty="0" err="1" smtClean="0"/>
              <a:t>stdout</a:t>
            </a:r>
            <a:r>
              <a:rPr lang="en-US" dirty="0" smtClean="0"/>
              <a:t> prints to the Display of the terminal as default.</a:t>
            </a:r>
            <a:endParaRPr lang="en-US" b="1" dirty="0" smtClean="0">
              <a:latin typeface="Courier New" pitchFamily="49" charset="0"/>
            </a:endParaRPr>
          </a:p>
          <a:p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-41444" y="2605444"/>
            <a:ext cx="938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KERNEL SPACE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UNIX File Abstraction</a:t>
            </a:r>
            <a:endParaRPr lang="en-GB" dirty="0"/>
          </a:p>
        </p:txBody>
      </p:sp>
      <p:sp>
        <p:nvSpPr>
          <p:cNvPr id="9728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In UNIX, the file is the basic abstraction used for I/O</a:t>
            </a:r>
          </a:p>
          <a:p>
            <a:pPr lvl="1"/>
            <a:r>
              <a:rPr lang="en-GB" smtClean="0"/>
              <a:t> Used to access disks, CDs, DVDs, USB and serial devices, network sockets, even memory!</a:t>
            </a:r>
            <a:endParaRPr lang="en-GB" dirty="0"/>
          </a:p>
        </p:txBody>
      </p:sp>
      <p:pic>
        <p:nvPicPr>
          <p:cNvPr id="9728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0880" y="2590800"/>
            <a:ext cx="8150400" cy="40785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0" y="2590800"/>
            <a:ext cx="9144000" cy="3962400"/>
          </a:xfrm>
          <a:prstGeom prst="rect">
            <a:avLst/>
          </a:prstGeom>
          <a:solidFill>
            <a:srgbClr val="FF0000">
              <a:alpha val="2600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4618" name="Rectangle 4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710782" cy="762000"/>
          </a:xfrm>
        </p:spPr>
        <p:txBody>
          <a:bodyPr/>
          <a:lstStyle/>
          <a:p>
            <a:r>
              <a:rPr lang="en-US" dirty="0" smtClean="0"/>
              <a:t>All we need to do is to point </a:t>
            </a:r>
            <a:r>
              <a:rPr lang="en-US" dirty="0" err="1" smtClean="0"/>
              <a:t>stdout</a:t>
            </a:r>
            <a:r>
              <a:rPr lang="en-US" dirty="0" smtClean="0"/>
              <a:t> to a file</a:t>
            </a:r>
            <a:endParaRPr lang="en-US" dirty="0"/>
          </a:p>
        </p:txBody>
      </p:sp>
      <p:sp>
        <p:nvSpPr>
          <p:cNvPr id="664580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1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2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3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4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5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664586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64587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64588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64589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64590" name="Text Box 14"/>
          <p:cNvSpPr txBox="1">
            <a:spLocks noChangeArrowheads="1"/>
          </p:cNvSpPr>
          <p:nvPr/>
        </p:nvSpPr>
        <p:spPr bwMode="auto">
          <a:xfrm>
            <a:off x="1030280" y="2667000"/>
            <a:ext cx="1550625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  <a:endParaRPr lang="en-US" sz="1600" dirty="0" smtClean="0">
              <a:solidFill>
                <a:srgbClr val="C00000"/>
              </a:solidFill>
              <a:latin typeface="Calibri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For </a:t>
            </a:r>
            <a:r>
              <a:rPr lang="en-US" sz="1600" dirty="0" err="1" smtClean="0">
                <a:latin typeface="Calibri" pitchFamily="34" charset="0"/>
              </a:rPr>
              <a:t>myprogram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64591" name="Text Box 15"/>
          <p:cNvSpPr txBox="1">
            <a:spLocks noChangeArrowheads="1"/>
          </p:cNvSpPr>
          <p:nvPr/>
        </p:nvSpPr>
        <p:spPr bwMode="auto">
          <a:xfrm>
            <a:off x="32887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2" name="Text Box 16"/>
          <p:cNvSpPr txBox="1">
            <a:spLocks noChangeArrowheads="1"/>
          </p:cNvSpPr>
          <p:nvPr/>
        </p:nvSpPr>
        <p:spPr bwMode="auto">
          <a:xfrm>
            <a:off x="58795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3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594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64595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596" name="Line 20"/>
          <p:cNvSpPr>
            <a:spLocks noChangeShapeType="1"/>
          </p:cNvSpPr>
          <p:nvPr/>
        </p:nvSpPr>
        <p:spPr bwMode="auto">
          <a:xfrm>
            <a:off x="1828800" y="4010023"/>
            <a:ext cx="2039938" cy="132397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8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599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600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64601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02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604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64605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4606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64607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608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09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0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1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2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13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4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5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6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801522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Display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64617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268496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 smtClean="0">
                <a:latin typeface="Calibri" pitchFamily="34" charset="0"/>
              </a:rPr>
              <a:t>foo.txt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>
                <a:latin typeface="Calibri" pitchFamily="34" charset="0"/>
              </a:rPr>
              <a:t>(disk)</a:t>
            </a:r>
          </a:p>
        </p:txBody>
      </p:sp>
      <p:sp>
        <p:nvSpPr>
          <p:cNvPr id="664621" name="Text Box 45"/>
          <p:cNvSpPr txBox="1">
            <a:spLocks noChangeArrowheads="1"/>
          </p:cNvSpPr>
          <p:nvPr/>
        </p:nvSpPr>
        <p:spPr bwMode="auto">
          <a:xfrm>
            <a:off x="7975600" y="3886200"/>
            <a:ext cx="91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600" i="1" dirty="0">
                <a:latin typeface="Calibri" pitchFamily="34" charset="0"/>
              </a:rPr>
              <a:t>Info in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stat</a:t>
            </a:r>
            <a:r>
              <a:rPr lang="en-US" sz="1600" i="1" dirty="0">
                <a:latin typeface="Calibri" pitchFamily="34" charset="0"/>
              </a:rPr>
              <a:t> </a:t>
            </a:r>
            <a:r>
              <a:rPr lang="en-US" sz="1600" i="1" dirty="0" err="1">
                <a:latin typeface="Calibri" pitchFamily="34" charset="0"/>
              </a:rPr>
              <a:t>struct</a:t>
            </a:r>
            <a:endParaRPr lang="en-US" sz="1600" i="1" dirty="0">
              <a:latin typeface="Calibri" pitchFamily="34" charset="0"/>
            </a:endParaRPr>
          </a:p>
        </p:txBody>
      </p:sp>
      <p:sp>
        <p:nvSpPr>
          <p:cNvPr id="664622" name="AutoShape 46"/>
          <p:cNvSpPr>
            <a:spLocks/>
          </p:cNvSpPr>
          <p:nvPr/>
        </p:nvSpPr>
        <p:spPr bwMode="auto">
          <a:xfrm>
            <a:off x="7611076" y="3649361"/>
            <a:ext cx="366418" cy="1188720"/>
          </a:xfrm>
          <a:prstGeom prst="rightBrace">
            <a:avLst>
              <a:gd name="adj1" fmla="val 133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7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Content Placeholder 44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10763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Question: But the Descriptor table is kernel space, and we cannot modify it directly.</a:t>
            </a:r>
          </a:p>
          <a:p>
            <a:r>
              <a:rPr lang="en-US" b="1" dirty="0" smtClean="0">
                <a:latin typeface="+mn-lt"/>
              </a:rPr>
              <a:t>Need to use system calls!</a:t>
            </a:r>
          </a:p>
          <a:p>
            <a:endParaRPr lang="en-US" dirty="0"/>
          </a:p>
        </p:txBody>
      </p:sp>
      <p:sp>
        <p:nvSpPr>
          <p:cNvPr id="46" name="Line 27"/>
          <p:cNvSpPr>
            <a:spLocks noChangeShapeType="1"/>
          </p:cNvSpPr>
          <p:nvPr/>
        </p:nvSpPr>
        <p:spPr bwMode="auto">
          <a:xfrm flipV="1">
            <a:off x="1828800" y="3691353"/>
            <a:ext cx="2039938" cy="52780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-41444" y="2605444"/>
            <a:ext cx="938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KERNEL SPACE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0" y="2590800"/>
            <a:ext cx="9144000" cy="3962400"/>
          </a:xfrm>
          <a:prstGeom prst="rect">
            <a:avLst/>
          </a:prstGeom>
          <a:solidFill>
            <a:srgbClr val="FF0000">
              <a:alpha val="2600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4618" name="Rectangle 4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710782" cy="762000"/>
          </a:xfrm>
        </p:spPr>
        <p:txBody>
          <a:bodyPr/>
          <a:lstStyle/>
          <a:p>
            <a:r>
              <a:rPr lang="en-US" dirty="0" smtClean="0"/>
              <a:t>dup() : before</a:t>
            </a:r>
            <a:endParaRPr lang="en-US" dirty="0"/>
          </a:p>
        </p:txBody>
      </p:sp>
      <p:sp>
        <p:nvSpPr>
          <p:cNvPr id="664580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1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2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3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4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5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664586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64587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64588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64589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64590" name="Text Box 14"/>
          <p:cNvSpPr txBox="1">
            <a:spLocks noChangeArrowheads="1"/>
          </p:cNvSpPr>
          <p:nvPr/>
        </p:nvSpPr>
        <p:spPr bwMode="auto">
          <a:xfrm>
            <a:off x="1030280" y="2667000"/>
            <a:ext cx="1550625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  <a:endParaRPr lang="en-US" sz="1600" dirty="0" smtClean="0">
              <a:solidFill>
                <a:srgbClr val="C00000"/>
              </a:solidFill>
              <a:latin typeface="Calibri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For </a:t>
            </a:r>
            <a:r>
              <a:rPr lang="en-US" sz="1600" dirty="0" err="1" smtClean="0">
                <a:latin typeface="Calibri" pitchFamily="34" charset="0"/>
              </a:rPr>
              <a:t>myprogram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64591" name="Text Box 15"/>
          <p:cNvSpPr txBox="1">
            <a:spLocks noChangeArrowheads="1"/>
          </p:cNvSpPr>
          <p:nvPr/>
        </p:nvSpPr>
        <p:spPr bwMode="auto">
          <a:xfrm>
            <a:off x="32887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2" name="Text Box 16"/>
          <p:cNvSpPr txBox="1">
            <a:spLocks noChangeArrowheads="1"/>
          </p:cNvSpPr>
          <p:nvPr/>
        </p:nvSpPr>
        <p:spPr bwMode="auto">
          <a:xfrm>
            <a:off x="58795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3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594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Refcnt</a:t>
            </a:r>
            <a:r>
              <a:rPr lang="en-US" sz="1400" dirty="0" smtClean="0">
                <a:latin typeface="Courier New" pitchFamily="49" charset="0"/>
              </a:rPr>
              <a:t>=1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64595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596" name="Line 20"/>
          <p:cNvSpPr>
            <a:spLocks noChangeShapeType="1"/>
          </p:cNvSpPr>
          <p:nvPr/>
        </p:nvSpPr>
        <p:spPr bwMode="auto">
          <a:xfrm flipV="1">
            <a:off x="1828800" y="3691354"/>
            <a:ext cx="2039938" cy="31866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8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604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64605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4606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64607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608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09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0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1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6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801522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Display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64621" name="Text Box 45"/>
          <p:cNvSpPr txBox="1">
            <a:spLocks noChangeArrowheads="1"/>
          </p:cNvSpPr>
          <p:nvPr/>
        </p:nvSpPr>
        <p:spPr bwMode="auto">
          <a:xfrm>
            <a:off x="7975600" y="3886200"/>
            <a:ext cx="91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600" i="1" dirty="0">
                <a:latin typeface="Calibri" pitchFamily="34" charset="0"/>
              </a:rPr>
              <a:t>Info in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stat</a:t>
            </a:r>
            <a:r>
              <a:rPr lang="en-US" sz="1600" i="1" dirty="0">
                <a:latin typeface="Calibri" pitchFamily="34" charset="0"/>
              </a:rPr>
              <a:t> </a:t>
            </a:r>
            <a:r>
              <a:rPr lang="en-US" sz="1600" i="1" dirty="0" err="1">
                <a:latin typeface="Calibri" pitchFamily="34" charset="0"/>
              </a:rPr>
              <a:t>struct</a:t>
            </a:r>
            <a:endParaRPr lang="en-US" sz="1600" i="1" dirty="0">
              <a:latin typeface="Calibri" pitchFamily="34" charset="0"/>
            </a:endParaRPr>
          </a:p>
        </p:txBody>
      </p:sp>
      <p:sp>
        <p:nvSpPr>
          <p:cNvPr id="664622" name="AutoShape 46"/>
          <p:cNvSpPr>
            <a:spLocks/>
          </p:cNvSpPr>
          <p:nvPr/>
        </p:nvSpPr>
        <p:spPr bwMode="auto">
          <a:xfrm>
            <a:off x="7611076" y="3649361"/>
            <a:ext cx="366418" cy="1188720"/>
          </a:xfrm>
          <a:prstGeom prst="rightBrace">
            <a:avLst>
              <a:gd name="adj1" fmla="val 133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-41444" y="2605444"/>
            <a:ext cx="938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KERNEL SPACE</a:t>
            </a:r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706438" y="1219200"/>
            <a:ext cx="7827962" cy="132343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#include &lt;</a:t>
            </a:r>
            <a:r>
              <a:rPr lang="en-US" sz="1600" dirty="0" err="1" smtClean="0">
                <a:latin typeface="Courier New" pitchFamily="49" charset="0"/>
              </a:rPr>
              <a:t>unistd.h</a:t>
            </a:r>
            <a:r>
              <a:rPr lang="en-US" sz="1600" dirty="0" smtClean="0">
                <a:latin typeface="Courier New" pitchFamily="49" charset="0"/>
              </a:rPr>
              <a:t>&gt;</a:t>
            </a:r>
          </a:p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dup(int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filedes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pPr marL="0" lvl="1"/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//</a:t>
            </a:r>
            <a:r>
              <a:rPr lang="en-GB" sz="1600" dirty="0" smtClean="0">
                <a:solidFill>
                  <a:srgbClr val="FF0000"/>
                </a:solidFill>
                <a:latin typeface="Courier"/>
                <a:ea typeface="MS Gothic" charset="0"/>
                <a:cs typeface="Courier"/>
              </a:rPr>
              <a:t>dup() returns lowest available file descriptor, now referring to whatever </a:t>
            </a:r>
            <a:r>
              <a:rPr lang="en-GB" sz="1600" dirty="0" err="1" smtClean="0">
                <a:solidFill>
                  <a:srgbClr val="FF0000"/>
                </a:solidFill>
                <a:latin typeface="Courier"/>
                <a:ea typeface="MS Gothic" charset="0"/>
                <a:cs typeface="Courier"/>
              </a:rPr>
              <a:t>filedes</a:t>
            </a:r>
            <a:r>
              <a:rPr lang="en-GB" sz="1600" dirty="0" smtClean="0">
                <a:solidFill>
                  <a:srgbClr val="FF0000"/>
                </a:solidFill>
                <a:latin typeface="Courier"/>
                <a:ea typeface="MS Gothic" charset="0"/>
                <a:cs typeface="Courier"/>
              </a:rPr>
              <a:t> refers to</a:t>
            </a:r>
          </a:p>
          <a:p>
            <a:pPr marL="0" lvl="1"/>
            <a:r>
              <a:rPr lang="en-GB" sz="1600" dirty="0" err="1" smtClean="0">
                <a:latin typeface="Courier"/>
                <a:ea typeface="MS Gothic" charset="0"/>
                <a:cs typeface="Courier"/>
              </a:rPr>
              <a:t>newfd</a:t>
            </a:r>
            <a:r>
              <a:rPr lang="en-GB" sz="1600" dirty="0" smtClean="0">
                <a:latin typeface="Courier"/>
                <a:ea typeface="MS Gothic" charset="0"/>
                <a:cs typeface="Courier"/>
              </a:rPr>
              <a:t> = dup(1); </a:t>
            </a:r>
            <a:r>
              <a:rPr lang="en-GB" sz="1600" dirty="0" smtClean="0">
                <a:solidFill>
                  <a:srgbClr val="FF0000"/>
                </a:solidFill>
                <a:latin typeface="Courier"/>
                <a:ea typeface="MS Gothic" charset="0"/>
                <a:cs typeface="Courier"/>
              </a:rPr>
              <a:t>// </a:t>
            </a:r>
            <a:r>
              <a:rPr lang="en-GB" sz="1600" dirty="0" err="1" smtClean="0">
                <a:solidFill>
                  <a:srgbClr val="FF0000"/>
                </a:solidFill>
                <a:latin typeface="Courier"/>
                <a:ea typeface="MS Gothic" charset="0"/>
                <a:cs typeface="Courier"/>
              </a:rPr>
              <a:t>newfd</a:t>
            </a:r>
            <a:r>
              <a:rPr lang="en-GB" sz="1600" dirty="0" smtClean="0">
                <a:solidFill>
                  <a:srgbClr val="FF0000"/>
                </a:solidFill>
                <a:latin typeface="Courier"/>
                <a:ea typeface="MS Gothic" charset="0"/>
                <a:cs typeface="Courier"/>
              </a:rPr>
              <a:t> will be 3.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0" y="2590800"/>
            <a:ext cx="9144000" cy="3962400"/>
          </a:xfrm>
          <a:prstGeom prst="rect">
            <a:avLst/>
          </a:prstGeom>
          <a:solidFill>
            <a:srgbClr val="FF0000">
              <a:alpha val="2600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4618" name="Rectangle 4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710782" cy="762000"/>
          </a:xfrm>
        </p:spPr>
        <p:txBody>
          <a:bodyPr/>
          <a:lstStyle/>
          <a:p>
            <a:r>
              <a:rPr lang="en-US" dirty="0" smtClean="0"/>
              <a:t>dup() : after</a:t>
            </a:r>
            <a:endParaRPr lang="en-US" dirty="0"/>
          </a:p>
        </p:txBody>
      </p:sp>
      <p:sp>
        <p:nvSpPr>
          <p:cNvPr id="664580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1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2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3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4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5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664586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64587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64588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64589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64590" name="Text Box 14"/>
          <p:cNvSpPr txBox="1">
            <a:spLocks noChangeArrowheads="1"/>
          </p:cNvSpPr>
          <p:nvPr/>
        </p:nvSpPr>
        <p:spPr bwMode="auto">
          <a:xfrm>
            <a:off x="1030280" y="2667000"/>
            <a:ext cx="1550625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  <a:endParaRPr lang="en-US" sz="1600" dirty="0" smtClean="0">
              <a:solidFill>
                <a:srgbClr val="C00000"/>
              </a:solidFill>
              <a:latin typeface="Calibri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For </a:t>
            </a:r>
            <a:r>
              <a:rPr lang="en-US" sz="1600" dirty="0" err="1" smtClean="0">
                <a:latin typeface="Calibri" pitchFamily="34" charset="0"/>
              </a:rPr>
              <a:t>myprogram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64591" name="Text Box 15"/>
          <p:cNvSpPr txBox="1">
            <a:spLocks noChangeArrowheads="1"/>
          </p:cNvSpPr>
          <p:nvPr/>
        </p:nvSpPr>
        <p:spPr bwMode="auto">
          <a:xfrm>
            <a:off x="32887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2" name="Text Box 16"/>
          <p:cNvSpPr txBox="1">
            <a:spLocks noChangeArrowheads="1"/>
          </p:cNvSpPr>
          <p:nvPr/>
        </p:nvSpPr>
        <p:spPr bwMode="auto">
          <a:xfrm>
            <a:off x="58795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3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594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r</a:t>
            </a:r>
            <a:r>
              <a:rPr lang="en-US" sz="1400" dirty="0" err="1" smtClean="0">
                <a:latin typeface="Courier New" pitchFamily="49" charset="0"/>
              </a:rPr>
              <a:t>efcnt</a:t>
            </a:r>
            <a:r>
              <a:rPr lang="en-US" sz="1400" dirty="0" smtClean="0">
                <a:latin typeface="Courier New" pitchFamily="49" charset="0"/>
              </a:rPr>
              <a:t>=2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64595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596" name="Line 20"/>
          <p:cNvSpPr>
            <a:spLocks noChangeShapeType="1"/>
          </p:cNvSpPr>
          <p:nvPr/>
        </p:nvSpPr>
        <p:spPr bwMode="auto">
          <a:xfrm flipV="1">
            <a:off x="1828800" y="3691354"/>
            <a:ext cx="2039938" cy="31866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8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604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64605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4606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64607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608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09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0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1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6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801522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Display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64621" name="Text Box 45"/>
          <p:cNvSpPr txBox="1">
            <a:spLocks noChangeArrowheads="1"/>
          </p:cNvSpPr>
          <p:nvPr/>
        </p:nvSpPr>
        <p:spPr bwMode="auto">
          <a:xfrm>
            <a:off x="7975600" y="3886200"/>
            <a:ext cx="91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600" i="1" dirty="0">
                <a:latin typeface="Calibri" pitchFamily="34" charset="0"/>
              </a:rPr>
              <a:t>Info in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stat</a:t>
            </a:r>
            <a:r>
              <a:rPr lang="en-US" sz="1600" i="1" dirty="0">
                <a:latin typeface="Calibri" pitchFamily="34" charset="0"/>
              </a:rPr>
              <a:t> </a:t>
            </a:r>
            <a:r>
              <a:rPr lang="en-US" sz="1600" i="1" dirty="0" err="1">
                <a:latin typeface="Calibri" pitchFamily="34" charset="0"/>
              </a:rPr>
              <a:t>struct</a:t>
            </a:r>
            <a:endParaRPr lang="en-US" sz="1600" i="1" dirty="0">
              <a:latin typeface="Calibri" pitchFamily="34" charset="0"/>
            </a:endParaRPr>
          </a:p>
        </p:txBody>
      </p:sp>
      <p:sp>
        <p:nvSpPr>
          <p:cNvPr id="664622" name="AutoShape 46"/>
          <p:cNvSpPr>
            <a:spLocks/>
          </p:cNvSpPr>
          <p:nvPr/>
        </p:nvSpPr>
        <p:spPr bwMode="auto">
          <a:xfrm>
            <a:off x="7611076" y="3649361"/>
            <a:ext cx="366418" cy="1188720"/>
          </a:xfrm>
          <a:prstGeom prst="rightBrace">
            <a:avLst>
              <a:gd name="adj1" fmla="val 133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-41444" y="2605444"/>
            <a:ext cx="938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KERNEL SPACE</a:t>
            </a:r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706438" y="1219200"/>
            <a:ext cx="7827962" cy="132343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#include &lt;</a:t>
            </a:r>
            <a:r>
              <a:rPr lang="en-US" sz="1600" dirty="0" err="1" smtClean="0">
                <a:latin typeface="Courier New" pitchFamily="49" charset="0"/>
              </a:rPr>
              <a:t>unistd.h</a:t>
            </a:r>
            <a:r>
              <a:rPr lang="en-US" sz="1600" dirty="0" smtClean="0">
                <a:latin typeface="Courier New" pitchFamily="49" charset="0"/>
              </a:rPr>
              <a:t>&gt;</a:t>
            </a:r>
          </a:p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dup(int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filedes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pPr marL="0" lvl="1"/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//</a:t>
            </a:r>
            <a:r>
              <a:rPr lang="en-GB" sz="1600" dirty="0" smtClean="0">
                <a:solidFill>
                  <a:srgbClr val="FF0000"/>
                </a:solidFill>
                <a:latin typeface="Courier"/>
                <a:ea typeface="MS Gothic" charset="0"/>
                <a:cs typeface="Courier"/>
              </a:rPr>
              <a:t>dup() returns lowest available file descriptor, now referring to whatever </a:t>
            </a:r>
            <a:r>
              <a:rPr lang="en-GB" sz="1600" dirty="0" err="1" smtClean="0">
                <a:solidFill>
                  <a:srgbClr val="FF0000"/>
                </a:solidFill>
                <a:latin typeface="Courier"/>
                <a:ea typeface="MS Gothic" charset="0"/>
                <a:cs typeface="Courier"/>
              </a:rPr>
              <a:t>filedes</a:t>
            </a:r>
            <a:r>
              <a:rPr lang="en-GB" sz="1600" dirty="0" smtClean="0">
                <a:solidFill>
                  <a:srgbClr val="FF0000"/>
                </a:solidFill>
                <a:latin typeface="Courier"/>
                <a:ea typeface="MS Gothic" charset="0"/>
                <a:cs typeface="Courier"/>
              </a:rPr>
              <a:t> refers to</a:t>
            </a:r>
          </a:p>
          <a:p>
            <a:pPr marL="0" lvl="1"/>
            <a:r>
              <a:rPr lang="en-GB" sz="1600" dirty="0" err="1" smtClean="0">
                <a:latin typeface="Courier"/>
                <a:ea typeface="MS Gothic" charset="0"/>
                <a:cs typeface="Courier"/>
              </a:rPr>
              <a:t>newfd</a:t>
            </a:r>
            <a:r>
              <a:rPr lang="en-GB" sz="1600" dirty="0" smtClean="0">
                <a:latin typeface="Courier"/>
                <a:ea typeface="MS Gothic" charset="0"/>
                <a:cs typeface="Courier"/>
              </a:rPr>
              <a:t> = dup(1); </a:t>
            </a:r>
            <a:r>
              <a:rPr lang="en-GB" sz="1600" dirty="0" smtClean="0">
                <a:solidFill>
                  <a:srgbClr val="FF0000"/>
                </a:solidFill>
                <a:latin typeface="Courier"/>
                <a:ea typeface="MS Gothic" charset="0"/>
                <a:cs typeface="Courier"/>
              </a:rPr>
              <a:t>// </a:t>
            </a:r>
            <a:r>
              <a:rPr lang="en-GB" sz="1600" dirty="0" err="1" smtClean="0">
                <a:solidFill>
                  <a:srgbClr val="FF0000"/>
                </a:solidFill>
                <a:latin typeface="Courier"/>
                <a:ea typeface="MS Gothic" charset="0"/>
                <a:cs typeface="Courier"/>
              </a:rPr>
              <a:t>newfd</a:t>
            </a:r>
            <a:r>
              <a:rPr lang="en-GB" sz="1600" dirty="0" smtClean="0">
                <a:solidFill>
                  <a:srgbClr val="FF0000"/>
                </a:solidFill>
                <a:latin typeface="Courier"/>
                <a:ea typeface="MS Gothic" charset="0"/>
                <a:cs typeface="Courier"/>
              </a:rPr>
              <a:t> will be 3.</a:t>
            </a:r>
          </a:p>
        </p:txBody>
      </p:sp>
      <p:sp>
        <p:nvSpPr>
          <p:cNvPr id="51" name="Line 27"/>
          <p:cNvSpPr>
            <a:spLocks noChangeShapeType="1"/>
          </p:cNvSpPr>
          <p:nvPr/>
        </p:nvSpPr>
        <p:spPr bwMode="auto">
          <a:xfrm flipV="1">
            <a:off x="1828800" y="3691354"/>
            <a:ext cx="2039938" cy="798851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0" y="2590800"/>
            <a:ext cx="9144000" cy="3962400"/>
          </a:xfrm>
          <a:prstGeom prst="rect">
            <a:avLst/>
          </a:prstGeom>
          <a:solidFill>
            <a:srgbClr val="FF0000">
              <a:alpha val="2600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4618" name="Rectangle 4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710782" cy="762000"/>
          </a:xfrm>
        </p:spPr>
        <p:txBody>
          <a:bodyPr/>
          <a:lstStyle/>
          <a:p>
            <a:r>
              <a:rPr lang="en-US" dirty="0" smtClean="0"/>
              <a:t>dup2() : before</a:t>
            </a:r>
            <a:endParaRPr lang="en-US" dirty="0"/>
          </a:p>
        </p:txBody>
      </p:sp>
      <p:sp>
        <p:nvSpPr>
          <p:cNvPr id="664580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1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2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3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4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5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664586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64587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64588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64589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64590" name="Text Box 14"/>
          <p:cNvSpPr txBox="1">
            <a:spLocks noChangeArrowheads="1"/>
          </p:cNvSpPr>
          <p:nvPr/>
        </p:nvSpPr>
        <p:spPr bwMode="auto">
          <a:xfrm>
            <a:off x="1030280" y="2667000"/>
            <a:ext cx="1550625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  <a:endParaRPr lang="en-US" sz="1600" dirty="0" smtClean="0">
              <a:solidFill>
                <a:srgbClr val="C00000"/>
              </a:solidFill>
              <a:latin typeface="Calibri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For </a:t>
            </a:r>
            <a:r>
              <a:rPr lang="en-US" sz="1600" dirty="0" err="1" smtClean="0">
                <a:latin typeface="Calibri" pitchFamily="34" charset="0"/>
              </a:rPr>
              <a:t>myprogram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64591" name="Text Box 15"/>
          <p:cNvSpPr txBox="1">
            <a:spLocks noChangeArrowheads="1"/>
          </p:cNvSpPr>
          <p:nvPr/>
        </p:nvSpPr>
        <p:spPr bwMode="auto">
          <a:xfrm>
            <a:off x="32887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2" name="Text Box 16"/>
          <p:cNvSpPr txBox="1">
            <a:spLocks noChangeArrowheads="1"/>
          </p:cNvSpPr>
          <p:nvPr/>
        </p:nvSpPr>
        <p:spPr bwMode="auto">
          <a:xfrm>
            <a:off x="58795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3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594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r</a:t>
            </a:r>
            <a:r>
              <a:rPr lang="en-US" sz="1400" dirty="0" err="1" smtClean="0">
                <a:latin typeface="Courier New" pitchFamily="49" charset="0"/>
              </a:rPr>
              <a:t>efcnt</a:t>
            </a:r>
            <a:r>
              <a:rPr lang="en-US" sz="1400" dirty="0" smtClean="0">
                <a:latin typeface="Courier New" pitchFamily="49" charset="0"/>
              </a:rPr>
              <a:t>=</a:t>
            </a:r>
            <a:r>
              <a:rPr lang="en-US" sz="1400" dirty="0" smtClean="0">
                <a:latin typeface="Courier New" pitchFamily="49" charset="0"/>
              </a:rPr>
              <a:t>1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64595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596" name="Line 20"/>
          <p:cNvSpPr>
            <a:spLocks noChangeShapeType="1"/>
          </p:cNvSpPr>
          <p:nvPr/>
        </p:nvSpPr>
        <p:spPr bwMode="auto">
          <a:xfrm flipV="1">
            <a:off x="1828800" y="3691353"/>
            <a:ext cx="2039938" cy="31867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8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599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600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64601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02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604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64605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4606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64607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608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09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0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1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2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13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4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5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6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801522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Display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64617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268496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 smtClean="0">
                <a:latin typeface="Calibri" pitchFamily="34" charset="0"/>
              </a:rPr>
              <a:t>foo.txt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>
                <a:latin typeface="Calibri" pitchFamily="34" charset="0"/>
              </a:rPr>
              <a:t>(disk)</a:t>
            </a:r>
          </a:p>
        </p:txBody>
      </p:sp>
      <p:sp>
        <p:nvSpPr>
          <p:cNvPr id="664621" name="Text Box 45"/>
          <p:cNvSpPr txBox="1">
            <a:spLocks noChangeArrowheads="1"/>
          </p:cNvSpPr>
          <p:nvPr/>
        </p:nvSpPr>
        <p:spPr bwMode="auto">
          <a:xfrm>
            <a:off x="7975600" y="3886200"/>
            <a:ext cx="91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600" i="1" dirty="0">
                <a:latin typeface="Calibri" pitchFamily="34" charset="0"/>
              </a:rPr>
              <a:t>Info in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stat</a:t>
            </a:r>
            <a:r>
              <a:rPr lang="en-US" sz="1600" i="1" dirty="0">
                <a:latin typeface="Calibri" pitchFamily="34" charset="0"/>
              </a:rPr>
              <a:t> </a:t>
            </a:r>
            <a:r>
              <a:rPr lang="en-US" sz="1600" i="1" dirty="0" err="1">
                <a:latin typeface="Calibri" pitchFamily="34" charset="0"/>
              </a:rPr>
              <a:t>struct</a:t>
            </a:r>
            <a:endParaRPr lang="en-US" sz="1600" i="1" dirty="0">
              <a:latin typeface="Calibri" pitchFamily="34" charset="0"/>
            </a:endParaRPr>
          </a:p>
        </p:txBody>
      </p:sp>
      <p:sp>
        <p:nvSpPr>
          <p:cNvPr id="664622" name="AutoShape 46"/>
          <p:cNvSpPr>
            <a:spLocks/>
          </p:cNvSpPr>
          <p:nvPr/>
        </p:nvSpPr>
        <p:spPr bwMode="auto">
          <a:xfrm>
            <a:off x="7611076" y="3649361"/>
            <a:ext cx="366418" cy="1188720"/>
          </a:xfrm>
          <a:prstGeom prst="rightBrace">
            <a:avLst>
              <a:gd name="adj1" fmla="val 133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7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-41444" y="2605444"/>
            <a:ext cx="938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KERNEL SPACE</a:t>
            </a: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706438" y="1219200"/>
            <a:ext cx="8183562" cy="132343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#include &lt;</a:t>
            </a:r>
            <a:r>
              <a:rPr lang="en-US" sz="1600" dirty="0" err="1" smtClean="0">
                <a:latin typeface="Courier New" pitchFamily="49" charset="0"/>
              </a:rPr>
              <a:t>unistd.h</a:t>
            </a:r>
            <a:r>
              <a:rPr lang="en-US" sz="1600" dirty="0" smtClean="0">
                <a:latin typeface="Courier New" pitchFamily="49" charset="0"/>
              </a:rPr>
              <a:t>&gt;</a:t>
            </a:r>
          </a:p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dup2(int </a:t>
            </a:r>
            <a:r>
              <a:rPr lang="en-US" sz="1600" dirty="0" err="1" smtClean="0">
                <a:latin typeface="Courier New" pitchFamily="49" charset="0"/>
              </a:rPr>
              <a:t>oldfd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newfd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pPr marL="0" lvl="1"/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//Copies descriptor table entry </a:t>
            </a:r>
            <a:r>
              <a:rPr lang="en-US" sz="1600" dirty="0" err="1" smtClean="0">
                <a:solidFill>
                  <a:srgbClr val="FF0000"/>
                </a:solidFill>
                <a:latin typeface="Courier"/>
                <a:cs typeface="Courier"/>
              </a:rPr>
              <a:t>oldfd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  to entry </a:t>
            </a:r>
            <a:r>
              <a:rPr lang="en-US" sz="1600" dirty="0" err="1" smtClean="0">
                <a:solidFill>
                  <a:srgbClr val="FF0000"/>
                </a:solidFill>
                <a:latin typeface="Courier"/>
                <a:cs typeface="Courier"/>
              </a:rPr>
              <a:t>newfd</a:t>
            </a:r>
            <a:endParaRPr lang="en-US" sz="1600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pPr marL="0" lvl="1"/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foofd</a:t>
            </a:r>
            <a:r>
              <a:rPr lang="en-US" sz="1600" dirty="0" smtClean="0">
                <a:latin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</a:rPr>
              <a:t>open(”foo.txt</a:t>
            </a:r>
            <a:r>
              <a:rPr lang="en-US" sz="1600" dirty="0" smtClean="0">
                <a:latin typeface="Courier New" pitchFamily="49" charset="0"/>
              </a:rPr>
              <a:t>", O_WRONLY);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//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</a:rPr>
              <a:t>foofd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 becomes 3.</a:t>
            </a:r>
            <a:endParaRPr lang="en-GB" sz="1600" dirty="0" smtClean="0">
              <a:solidFill>
                <a:srgbClr val="FF0000"/>
              </a:solidFill>
              <a:latin typeface="Courier"/>
              <a:ea typeface="MS Gothic" charset="0"/>
              <a:cs typeface="Courier"/>
            </a:endParaRPr>
          </a:p>
          <a:p>
            <a:pPr marL="0" lvl="1"/>
            <a:r>
              <a:rPr lang="en-GB" sz="1600" dirty="0" smtClean="0">
                <a:latin typeface="Courier"/>
                <a:ea typeface="MS Gothic" charset="0"/>
                <a:cs typeface="Courier"/>
              </a:rPr>
              <a:t>if (dup2(foofd, </a:t>
            </a:r>
            <a:r>
              <a:rPr lang="en-GB" sz="1600" dirty="0" err="1" smtClean="0">
                <a:latin typeface="Courier"/>
                <a:ea typeface="MS Gothic" charset="0"/>
                <a:cs typeface="Courier"/>
              </a:rPr>
              <a:t>stdout</a:t>
            </a:r>
            <a:r>
              <a:rPr lang="en-GB" sz="1600" dirty="0" smtClean="0">
                <a:latin typeface="Courier"/>
                <a:ea typeface="MS Gothic" charset="0"/>
                <a:cs typeface="Courier"/>
              </a:rPr>
              <a:t>)&gt;0) </a:t>
            </a:r>
            <a:r>
              <a:rPr lang="en-GB" sz="1600" dirty="0" err="1" smtClean="0">
                <a:latin typeface="Courier"/>
                <a:ea typeface="MS Gothic" charset="0"/>
                <a:cs typeface="Courier"/>
              </a:rPr>
              <a:t>printf(“printing</a:t>
            </a:r>
            <a:r>
              <a:rPr lang="en-GB" sz="1600" dirty="0" smtClean="0">
                <a:latin typeface="Courier"/>
                <a:ea typeface="MS Gothic" charset="0"/>
                <a:cs typeface="Courier"/>
              </a:rPr>
              <a:t> to </a:t>
            </a:r>
            <a:r>
              <a:rPr lang="en-GB" sz="1600" dirty="0" err="1" smtClean="0">
                <a:latin typeface="Courier"/>
                <a:ea typeface="MS Gothic" charset="0"/>
                <a:cs typeface="Courier"/>
              </a:rPr>
              <a:t>foo.txt\n</a:t>
            </a:r>
            <a:r>
              <a:rPr lang="en-GB" sz="1600" dirty="0" smtClean="0">
                <a:latin typeface="Courier"/>
                <a:ea typeface="MS Gothic" charset="0"/>
                <a:cs typeface="Courier"/>
              </a:rPr>
              <a:t>”); </a:t>
            </a:r>
            <a:endParaRPr lang="en-GB" sz="1600" dirty="0" smtClean="0">
              <a:solidFill>
                <a:srgbClr val="FF0000"/>
              </a:solidFill>
              <a:latin typeface="Courier"/>
              <a:ea typeface="MS Gothic" charset="0"/>
              <a:cs typeface="Courier"/>
            </a:endParaRPr>
          </a:p>
        </p:txBody>
      </p:sp>
      <p:sp>
        <p:nvSpPr>
          <p:cNvPr id="51" name="Line 20"/>
          <p:cNvSpPr>
            <a:spLocks noChangeShapeType="1"/>
          </p:cNvSpPr>
          <p:nvPr/>
        </p:nvSpPr>
        <p:spPr bwMode="auto">
          <a:xfrm>
            <a:off x="1828800" y="4543424"/>
            <a:ext cx="2039938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0" y="2590800"/>
            <a:ext cx="9144000" cy="3962400"/>
          </a:xfrm>
          <a:prstGeom prst="rect">
            <a:avLst/>
          </a:prstGeom>
          <a:solidFill>
            <a:srgbClr val="FF0000">
              <a:alpha val="2600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4618" name="Rectangle 4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710782" cy="762000"/>
          </a:xfrm>
        </p:spPr>
        <p:txBody>
          <a:bodyPr/>
          <a:lstStyle/>
          <a:p>
            <a:r>
              <a:rPr lang="en-US" dirty="0" smtClean="0"/>
              <a:t>dup2() :   after</a:t>
            </a:r>
            <a:endParaRPr lang="en-US" dirty="0"/>
          </a:p>
        </p:txBody>
      </p:sp>
      <p:sp>
        <p:nvSpPr>
          <p:cNvPr id="664580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1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2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3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4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5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664586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64587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64588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64589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64590" name="Text Box 14"/>
          <p:cNvSpPr txBox="1">
            <a:spLocks noChangeArrowheads="1"/>
          </p:cNvSpPr>
          <p:nvPr/>
        </p:nvSpPr>
        <p:spPr bwMode="auto">
          <a:xfrm>
            <a:off x="1030280" y="2667000"/>
            <a:ext cx="1550625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  <a:endParaRPr lang="en-US" sz="1600" dirty="0" smtClean="0">
              <a:solidFill>
                <a:srgbClr val="C00000"/>
              </a:solidFill>
              <a:latin typeface="Calibri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For </a:t>
            </a:r>
            <a:r>
              <a:rPr lang="en-US" sz="1600" dirty="0" err="1" smtClean="0">
                <a:latin typeface="Calibri" pitchFamily="34" charset="0"/>
              </a:rPr>
              <a:t>myprogram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64591" name="Text Box 15"/>
          <p:cNvSpPr txBox="1">
            <a:spLocks noChangeArrowheads="1"/>
          </p:cNvSpPr>
          <p:nvPr/>
        </p:nvSpPr>
        <p:spPr bwMode="auto">
          <a:xfrm>
            <a:off x="32887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2" name="Text Box 16"/>
          <p:cNvSpPr txBox="1">
            <a:spLocks noChangeArrowheads="1"/>
          </p:cNvSpPr>
          <p:nvPr/>
        </p:nvSpPr>
        <p:spPr bwMode="auto">
          <a:xfrm>
            <a:off x="58795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3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594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=1</a:t>
            </a:r>
          </a:p>
        </p:txBody>
      </p:sp>
      <p:sp>
        <p:nvSpPr>
          <p:cNvPr id="664595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596" name="Line 20"/>
          <p:cNvSpPr>
            <a:spLocks noChangeShapeType="1"/>
          </p:cNvSpPr>
          <p:nvPr/>
        </p:nvSpPr>
        <p:spPr bwMode="auto">
          <a:xfrm>
            <a:off x="1828800" y="4010023"/>
            <a:ext cx="2039938" cy="1323976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8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599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600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refcnt</a:t>
            </a:r>
            <a:r>
              <a:rPr lang="en-US" sz="1400" dirty="0" smtClean="0">
                <a:latin typeface="Courier New" pitchFamily="49" charset="0"/>
              </a:rPr>
              <a:t>=2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64601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02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604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64605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4606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64607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608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09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0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1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2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13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4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5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6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801522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Display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64617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268496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 smtClean="0">
                <a:latin typeface="Calibri" pitchFamily="34" charset="0"/>
              </a:rPr>
              <a:t>foo.txt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>
                <a:latin typeface="Calibri" pitchFamily="34" charset="0"/>
              </a:rPr>
              <a:t>(disk)</a:t>
            </a:r>
          </a:p>
        </p:txBody>
      </p:sp>
      <p:sp>
        <p:nvSpPr>
          <p:cNvPr id="664621" name="Text Box 45"/>
          <p:cNvSpPr txBox="1">
            <a:spLocks noChangeArrowheads="1"/>
          </p:cNvSpPr>
          <p:nvPr/>
        </p:nvSpPr>
        <p:spPr bwMode="auto">
          <a:xfrm>
            <a:off x="7975600" y="3886200"/>
            <a:ext cx="91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600" i="1" dirty="0">
                <a:latin typeface="Calibri" pitchFamily="34" charset="0"/>
              </a:rPr>
              <a:t>Info in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stat</a:t>
            </a:r>
            <a:r>
              <a:rPr lang="en-US" sz="1600" i="1" dirty="0">
                <a:latin typeface="Calibri" pitchFamily="34" charset="0"/>
              </a:rPr>
              <a:t> </a:t>
            </a:r>
            <a:r>
              <a:rPr lang="en-US" sz="1600" i="1" dirty="0" err="1">
                <a:latin typeface="Calibri" pitchFamily="34" charset="0"/>
              </a:rPr>
              <a:t>struct</a:t>
            </a:r>
            <a:endParaRPr lang="en-US" sz="1600" i="1" dirty="0">
              <a:latin typeface="Calibri" pitchFamily="34" charset="0"/>
            </a:endParaRPr>
          </a:p>
        </p:txBody>
      </p:sp>
      <p:sp>
        <p:nvSpPr>
          <p:cNvPr id="664622" name="AutoShape 46"/>
          <p:cNvSpPr>
            <a:spLocks/>
          </p:cNvSpPr>
          <p:nvPr/>
        </p:nvSpPr>
        <p:spPr bwMode="auto">
          <a:xfrm>
            <a:off x="7611076" y="3649361"/>
            <a:ext cx="366418" cy="1188720"/>
          </a:xfrm>
          <a:prstGeom prst="rightBrace">
            <a:avLst>
              <a:gd name="adj1" fmla="val 133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7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6" name="Line 27"/>
          <p:cNvSpPr>
            <a:spLocks noChangeShapeType="1"/>
          </p:cNvSpPr>
          <p:nvPr/>
        </p:nvSpPr>
        <p:spPr bwMode="auto">
          <a:xfrm flipV="1">
            <a:off x="1828800" y="3691353"/>
            <a:ext cx="2039938" cy="52780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-41444" y="2605444"/>
            <a:ext cx="938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KERNEL SPACE</a:t>
            </a: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706438" y="1219200"/>
            <a:ext cx="8183562" cy="132343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#include &lt;</a:t>
            </a:r>
            <a:r>
              <a:rPr lang="en-US" sz="1600" dirty="0" err="1" smtClean="0">
                <a:latin typeface="Courier New" pitchFamily="49" charset="0"/>
              </a:rPr>
              <a:t>unistd.h</a:t>
            </a:r>
            <a:r>
              <a:rPr lang="en-US" sz="1600" dirty="0" smtClean="0">
                <a:latin typeface="Courier New" pitchFamily="49" charset="0"/>
              </a:rPr>
              <a:t>&gt;</a:t>
            </a:r>
          </a:p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dup2(int </a:t>
            </a:r>
            <a:r>
              <a:rPr lang="en-US" sz="1600" dirty="0" err="1" smtClean="0">
                <a:latin typeface="Courier New" pitchFamily="49" charset="0"/>
              </a:rPr>
              <a:t>oldfd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newfd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pPr marL="0" lvl="1"/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//Copies descriptor table entry </a:t>
            </a:r>
            <a:r>
              <a:rPr lang="en-US" sz="1600" dirty="0" err="1" smtClean="0">
                <a:solidFill>
                  <a:srgbClr val="FF0000"/>
                </a:solidFill>
                <a:latin typeface="Courier"/>
                <a:cs typeface="Courier"/>
              </a:rPr>
              <a:t>oldfd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  to entry </a:t>
            </a:r>
            <a:r>
              <a:rPr lang="en-US" sz="1600" dirty="0" err="1" smtClean="0">
                <a:solidFill>
                  <a:srgbClr val="FF0000"/>
                </a:solidFill>
                <a:latin typeface="Courier"/>
                <a:cs typeface="Courier"/>
              </a:rPr>
              <a:t>newfd</a:t>
            </a:r>
            <a:endParaRPr lang="en-US" sz="1600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pPr marL="0" lvl="1"/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foofd</a:t>
            </a:r>
            <a:r>
              <a:rPr lang="en-US" sz="1600" dirty="0" smtClean="0">
                <a:latin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</a:rPr>
              <a:t>open(”foo.txt</a:t>
            </a:r>
            <a:r>
              <a:rPr lang="en-US" sz="1600" dirty="0" smtClean="0">
                <a:latin typeface="Courier New" pitchFamily="49" charset="0"/>
              </a:rPr>
              <a:t>", O_WRONLY);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//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</a:rPr>
              <a:t>foofd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 becomes 3.</a:t>
            </a:r>
            <a:endParaRPr lang="en-GB" sz="1600" dirty="0" smtClean="0">
              <a:solidFill>
                <a:srgbClr val="FF0000"/>
              </a:solidFill>
              <a:latin typeface="Courier"/>
              <a:ea typeface="MS Gothic" charset="0"/>
              <a:cs typeface="Courier"/>
            </a:endParaRPr>
          </a:p>
          <a:p>
            <a:pPr marL="0" lvl="1"/>
            <a:r>
              <a:rPr lang="en-GB" sz="1600" dirty="0" smtClean="0">
                <a:latin typeface="Courier"/>
                <a:ea typeface="MS Gothic" charset="0"/>
                <a:cs typeface="Courier"/>
              </a:rPr>
              <a:t>if (dup2(foofd, </a:t>
            </a:r>
            <a:r>
              <a:rPr lang="en-GB" sz="1600" dirty="0" err="1" smtClean="0">
                <a:latin typeface="Courier"/>
                <a:ea typeface="MS Gothic" charset="0"/>
                <a:cs typeface="Courier"/>
              </a:rPr>
              <a:t>stdout</a:t>
            </a:r>
            <a:r>
              <a:rPr lang="en-GB" sz="1600" dirty="0" smtClean="0">
                <a:latin typeface="Courier"/>
                <a:ea typeface="MS Gothic" charset="0"/>
                <a:cs typeface="Courier"/>
              </a:rPr>
              <a:t>)&gt;0) </a:t>
            </a:r>
            <a:r>
              <a:rPr lang="en-GB" sz="1600" dirty="0" err="1" smtClean="0">
                <a:latin typeface="Courier"/>
                <a:ea typeface="MS Gothic" charset="0"/>
                <a:cs typeface="Courier"/>
              </a:rPr>
              <a:t>printf(“printing</a:t>
            </a:r>
            <a:r>
              <a:rPr lang="en-GB" sz="1600" dirty="0" smtClean="0">
                <a:latin typeface="Courier"/>
                <a:ea typeface="MS Gothic" charset="0"/>
                <a:cs typeface="Courier"/>
              </a:rPr>
              <a:t> to </a:t>
            </a:r>
            <a:r>
              <a:rPr lang="en-GB" sz="1600" dirty="0" err="1" smtClean="0">
                <a:latin typeface="Courier"/>
                <a:ea typeface="MS Gothic" charset="0"/>
                <a:cs typeface="Courier"/>
              </a:rPr>
              <a:t>foo.txt\n</a:t>
            </a:r>
            <a:r>
              <a:rPr lang="en-GB" sz="1600" dirty="0" smtClean="0">
                <a:latin typeface="Courier"/>
                <a:ea typeface="MS Gothic" charset="0"/>
                <a:cs typeface="Courier"/>
              </a:rPr>
              <a:t>”); </a:t>
            </a:r>
            <a:endParaRPr lang="en-GB" sz="1600" dirty="0" smtClean="0">
              <a:solidFill>
                <a:srgbClr val="FF0000"/>
              </a:solidFill>
              <a:latin typeface="Courier"/>
              <a:ea typeface="MS Gothic" charset="0"/>
              <a:cs typeface="Courier"/>
            </a:endParaRPr>
          </a:p>
        </p:txBody>
      </p:sp>
      <p:sp>
        <p:nvSpPr>
          <p:cNvPr id="49" name="Line 20"/>
          <p:cNvSpPr>
            <a:spLocks noChangeShapeType="1"/>
          </p:cNvSpPr>
          <p:nvPr/>
        </p:nvSpPr>
        <p:spPr bwMode="auto">
          <a:xfrm>
            <a:off x="1828800" y="4543424"/>
            <a:ext cx="2039938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Pipes</a:t>
            </a:r>
            <a:endParaRPr lang="en-GB" dirty="0"/>
          </a:p>
        </p:txBody>
      </p:sp>
      <p:sp>
        <p:nvSpPr>
          <p:cNvPr id="11366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GB" dirty="0" smtClean="0"/>
              <a:t>A form of inter-process communication between processes that have a common ancestor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Typical use: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Pipe created by a process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Process calls </a:t>
            </a:r>
            <a:r>
              <a:rPr lang="en-GB" b="1" dirty="0" smtClean="0">
                <a:latin typeface="Courier"/>
                <a:cs typeface="Courier"/>
              </a:rPr>
              <a:t>fork()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Pipe used between parent and child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A pipe provides a one-way flow of data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 example:   </a:t>
            </a:r>
            <a:r>
              <a:rPr lang="en-GB" b="1" dirty="0" smtClean="0">
                <a:latin typeface="Courier"/>
                <a:cs typeface="Courier"/>
              </a:rPr>
              <a:t>who | sort| </a:t>
            </a:r>
            <a:r>
              <a:rPr lang="en-GB" b="1" dirty="0" err="1" smtClean="0">
                <a:latin typeface="Courier"/>
                <a:cs typeface="Courier"/>
              </a:rPr>
              <a:t>lpr</a:t>
            </a:r>
            <a:endParaRPr lang="en-GB" b="1" dirty="0" smtClean="0">
              <a:latin typeface="Courier"/>
              <a:cs typeface="Courier"/>
            </a:endParaRPr>
          </a:p>
          <a:p>
            <a:pPr lvl="2">
              <a:lnSpc>
                <a:spcPct val="120000"/>
              </a:lnSpc>
            </a:pPr>
            <a:r>
              <a:rPr lang="en-GB" dirty="0" smtClean="0"/>
              <a:t> output of who is input to sort</a:t>
            </a:r>
          </a:p>
          <a:p>
            <a:pPr lvl="2">
              <a:lnSpc>
                <a:spcPct val="120000"/>
              </a:lnSpc>
            </a:pPr>
            <a:r>
              <a:rPr lang="en-GB" dirty="0" smtClean="0"/>
              <a:t> output of sort is input to </a:t>
            </a:r>
            <a:r>
              <a:rPr lang="en-GB" dirty="0" err="1" smtClean="0"/>
              <a:t>lpr</a:t>
            </a:r>
            <a:endParaRPr lang="en-GB" dirty="0" smtClean="0"/>
          </a:p>
          <a:p>
            <a:pPr>
              <a:lnSpc>
                <a:spcPct val="120000"/>
              </a:lnSpc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Pipes</a:t>
            </a:r>
            <a:endParaRPr lang="en-GB" dirty="0"/>
          </a:p>
        </p:txBody>
      </p:sp>
      <p:sp>
        <p:nvSpPr>
          <p:cNvPr id="11366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difference between a file and a pipe:</a:t>
            </a:r>
          </a:p>
          <a:p>
            <a:pPr lvl="1"/>
            <a:r>
              <a:rPr lang="en-GB" dirty="0" smtClean="0"/>
              <a:t> pipe is a data structure in the kernel.</a:t>
            </a:r>
          </a:p>
          <a:p>
            <a:r>
              <a:rPr lang="en-GB" dirty="0" smtClean="0"/>
              <a:t> A pipe is created by using the pipe system call</a:t>
            </a:r>
            <a:br>
              <a:rPr lang="en-GB" dirty="0" smtClean="0"/>
            </a:br>
            <a:r>
              <a:rPr lang="en-GB" dirty="0" smtClean="0"/>
              <a:t>	</a:t>
            </a:r>
            <a:r>
              <a:rPr lang="en-GB" sz="2000" dirty="0" err="1" smtClean="0">
                <a:latin typeface="Courier"/>
                <a:cs typeface="Courier"/>
              </a:rPr>
              <a:t>int</a:t>
            </a:r>
            <a:r>
              <a:rPr lang="en-GB" sz="2000" dirty="0" smtClean="0">
                <a:latin typeface="Courier"/>
                <a:cs typeface="Courier"/>
              </a:rPr>
              <a:t> </a:t>
            </a:r>
            <a:r>
              <a:rPr lang="en-GB" sz="2000" dirty="0" err="1" smtClean="0">
                <a:latin typeface="Courier"/>
                <a:cs typeface="Courier"/>
              </a:rPr>
              <a:t>pipe(int</a:t>
            </a:r>
            <a:r>
              <a:rPr lang="en-GB" sz="2000" dirty="0" smtClean="0">
                <a:latin typeface="Courier"/>
                <a:cs typeface="Courier"/>
              </a:rPr>
              <a:t>* </a:t>
            </a:r>
            <a:r>
              <a:rPr lang="en-GB" sz="2000" dirty="0" err="1" smtClean="0">
                <a:latin typeface="Courier"/>
                <a:cs typeface="Courier"/>
              </a:rPr>
              <a:t>filedes</a:t>
            </a:r>
            <a:r>
              <a:rPr lang="en-GB" sz="2000" dirty="0" smtClean="0">
                <a:latin typeface="Courier"/>
                <a:cs typeface="Courier"/>
              </a:rPr>
              <a:t>);</a:t>
            </a:r>
            <a:endParaRPr lang="en-GB" dirty="0" smtClean="0">
              <a:latin typeface="Courier"/>
              <a:cs typeface="Courier"/>
            </a:endParaRPr>
          </a:p>
          <a:p>
            <a:r>
              <a:rPr lang="en-GB" dirty="0" smtClean="0"/>
              <a:t> Two file descriptors are returned</a:t>
            </a:r>
          </a:p>
          <a:p>
            <a:pPr lvl="1"/>
            <a:r>
              <a:rPr lang="en-GB" b="1" dirty="0" smtClean="0">
                <a:latin typeface="Courier"/>
                <a:cs typeface="Courier"/>
              </a:rPr>
              <a:t>filedes[0] </a:t>
            </a:r>
            <a:r>
              <a:rPr lang="en-GB" dirty="0" smtClean="0"/>
              <a:t>is open for reading</a:t>
            </a:r>
          </a:p>
          <a:p>
            <a:pPr lvl="1"/>
            <a:r>
              <a:rPr lang="en-GB" b="1" dirty="0" smtClean="0">
                <a:latin typeface="Courier"/>
                <a:cs typeface="Courier"/>
              </a:rPr>
              <a:t>filedes[1]</a:t>
            </a:r>
            <a:r>
              <a:rPr lang="en-GB" dirty="0" smtClean="0"/>
              <a:t> is open for writing</a:t>
            </a:r>
          </a:p>
          <a:p>
            <a:r>
              <a:rPr lang="en-GB" dirty="0" smtClean="0"/>
              <a:t> Typical size is 512 bytes (Minimum limit defined by POSIX)</a:t>
            </a:r>
            <a:r>
              <a:rPr lang="ar-sa" dirty="0" smtClean="0"/>
              <a:t>‏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Pipe example</a:t>
            </a:r>
            <a:endParaRPr lang="en-GB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57200" y="1348877"/>
            <a:ext cx="8339557" cy="497572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9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  <a:tab pos="8536446" algn="l"/>
              </a:tabLst>
              <a:defRPr/>
            </a:pPr>
            <a:r>
              <a:rPr lang="en-GB" sz="1600" dirty="0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#include &lt;</a:t>
            </a:r>
            <a:r>
              <a:rPr lang="en-GB" sz="1600" dirty="0" err="1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unistd.h</a:t>
            </a:r>
            <a:r>
              <a:rPr lang="en-GB" sz="1600" dirty="0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&gt;</a:t>
            </a:r>
          </a:p>
          <a:p>
            <a:pPr>
              <a:lnSpc>
                <a:spcPct val="86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  <a:tab pos="8536446" algn="l"/>
              </a:tabLst>
              <a:defRPr/>
            </a:pPr>
            <a:r>
              <a:rPr lang="en-GB" sz="1600" dirty="0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#include &lt;</a:t>
            </a:r>
            <a:r>
              <a:rPr lang="en-GB" sz="1600" dirty="0" err="1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stdio.h</a:t>
            </a:r>
            <a:r>
              <a:rPr lang="en-GB" sz="1600" dirty="0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&gt;</a:t>
            </a:r>
          </a:p>
          <a:p>
            <a:pPr>
              <a:lnSpc>
                <a:spcPct val="86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  <a:tab pos="8536446" algn="l"/>
              </a:tabLst>
              <a:defRPr/>
            </a:pPr>
            <a:r>
              <a:rPr lang="en-GB" sz="1600" dirty="0" err="1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int</a:t>
            </a:r>
            <a:r>
              <a:rPr lang="en-GB" sz="1600" dirty="0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main(void</a:t>
            </a:r>
            <a:r>
              <a:rPr lang="en-GB" sz="1600" dirty="0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){</a:t>
            </a:r>
          </a:p>
          <a:p>
            <a:pPr>
              <a:lnSpc>
                <a:spcPct val="86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  <a:tab pos="8536446" algn="l"/>
              </a:tabLst>
              <a:defRPr/>
            </a:pPr>
            <a:r>
              <a:rPr lang="en-GB" sz="1600" dirty="0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  </a:t>
            </a:r>
            <a:r>
              <a:rPr lang="en-GB" sz="1600" dirty="0" err="1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int</a:t>
            </a:r>
            <a:r>
              <a:rPr lang="en-GB" sz="1600" dirty="0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n</a:t>
            </a:r>
            <a:r>
              <a:rPr lang="en-GB" sz="1600" dirty="0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;                </a:t>
            </a:r>
            <a:r>
              <a:rPr lang="en-GB" sz="1600" dirty="0" smtClean="0">
                <a:solidFill>
                  <a:srgbClr val="FF0000"/>
                </a:solidFill>
                <a:latin typeface="Courier New" charset="0"/>
                <a:cs typeface="MS Gothic" charset="0"/>
              </a:rPr>
              <a:t>// to keep track of num bytes read</a:t>
            </a:r>
          </a:p>
          <a:p>
            <a:pPr>
              <a:lnSpc>
                <a:spcPct val="86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  <a:tab pos="8536446" algn="l"/>
              </a:tabLst>
              <a:defRPr/>
            </a:pPr>
            <a:r>
              <a:rPr lang="en-GB" sz="1600" dirty="0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  </a:t>
            </a:r>
            <a:r>
              <a:rPr lang="en-GB" sz="1600" dirty="0" err="1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int</a:t>
            </a:r>
            <a:r>
              <a:rPr lang="en-GB" sz="1600" dirty="0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 fd[2];            </a:t>
            </a:r>
            <a:r>
              <a:rPr lang="en-GB" sz="1600" dirty="0" smtClean="0">
                <a:solidFill>
                  <a:srgbClr val="FF0000"/>
                </a:solidFill>
                <a:latin typeface="Courier New" charset="0"/>
                <a:cs typeface="MS Gothic" charset="0"/>
              </a:rPr>
              <a:t>// to hold </a:t>
            </a:r>
            <a:r>
              <a:rPr lang="en-GB" sz="1600" dirty="0" err="1" smtClean="0">
                <a:solidFill>
                  <a:srgbClr val="FF0000"/>
                </a:solidFill>
                <a:latin typeface="Courier New" charset="0"/>
                <a:cs typeface="MS Gothic" charset="0"/>
              </a:rPr>
              <a:t>fds</a:t>
            </a:r>
            <a:r>
              <a:rPr lang="en-GB" sz="1600" dirty="0" smtClean="0">
                <a:solidFill>
                  <a:srgbClr val="FF0000"/>
                </a:solidFill>
                <a:latin typeface="Courier New" charset="0"/>
                <a:cs typeface="MS Gothic" charset="0"/>
              </a:rPr>
              <a:t> of both ends of pipe</a:t>
            </a:r>
          </a:p>
          <a:p>
            <a:pPr>
              <a:lnSpc>
                <a:spcPct val="86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  <a:tab pos="8536446" algn="l"/>
              </a:tabLst>
              <a:defRPr/>
            </a:pPr>
            <a:r>
              <a:rPr lang="en-GB" sz="1600" dirty="0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  </a:t>
            </a:r>
            <a:r>
              <a:rPr lang="en-GB" sz="1600" dirty="0" err="1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pid_t</a:t>
            </a:r>
            <a:r>
              <a:rPr lang="en-GB" sz="1600" dirty="0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pid</a:t>
            </a:r>
            <a:r>
              <a:rPr lang="en-GB" sz="1600" dirty="0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;            </a:t>
            </a:r>
            <a:r>
              <a:rPr lang="en-GB" sz="1600" dirty="0" smtClean="0">
                <a:solidFill>
                  <a:srgbClr val="FF0000"/>
                </a:solidFill>
                <a:latin typeface="Courier New" charset="0"/>
                <a:cs typeface="MS Gothic" charset="0"/>
              </a:rPr>
              <a:t>// </a:t>
            </a:r>
            <a:r>
              <a:rPr lang="en-GB" sz="1600" dirty="0" err="1" smtClean="0">
                <a:solidFill>
                  <a:srgbClr val="FF0000"/>
                </a:solidFill>
                <a:latin typeface="Courier New" charset="0"/>
                <a:cs typeface="MS Gothic" charset="0"/>
              </a:rPr>
              <a:t>pid</a:t>
            </a:r>
            <a:r>
              <a:rPr lang="en-GB" sz="1600" dirty="0" smtClean="0">
                <a:solidFill>
                  <a:srgbClr val="FF0000"/>
                </a:solidFill>
                <a:latin typeface="Courier New" charset="0"/>
                <a:cs typeface="MS Gothic" charset="0"/>
              </a:rPr>
              <a:t> of child process</a:t>
            </a:r>
          </a:p>
          <a:p>
            <a:pPr>
              <a:lnSpc>
                <a:spcPct val="86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  <a:tab pos="8536446" algn="l"/>
              </a:tabLst>
              <a:defRPr/>
            </a:pPr>
            <a:r>
              <a:rPr lang="en-GB" sz="1600" dirty="0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  char line[80];        </a:t>
            </a:r>
            <a:r>
              <a:rPr lang="en-GB" sz="1600" dirty="0" smtClean="0">
                <a:solidFill>
                  <a:srgbClr val="FF0000"/>
                </a:solidFill>
                <a:latin typeface="Courier New" charset="0"/>
                <a:cs typeface="MS Gothic" charset="0"/>
              </a:rPr>
              <a:t>// buffer to hold text read/written</a:t>
            </a:r>
          </a:p>
          <a:p>
            <a:pPr>
              <a:lnSpc>
                <a:spcPct val="86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  <a:tab pos="8536446" algn="l"/>
              </a:tabLst>
              <a:defRPr/>
            </a:pPr>
            <a:r>
              <a:rPr lang="en-GB" sz="1600" dirty="0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if (</a:t>
            </a:r>
            <a:r>
              <a:rPr lang="en-GB" sz="1600" dirty="0" err="1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pipe(fd</a:t>
            </a:r>
            <a:r>
              <a:rPr lang="en-GB" sz="1600" dirty="0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) &lt; 0)                    	 </a:t>
            </a:r>
            <a:r>
              <a:rPr lang="en-GB" sz="1600" dirty="0" smtClean="0">
                <a:solidFill>
                  <a:srgbClr val="FF0000"/>
                </a:solidFill>
                <a:latin typeface="Courier New" charset="0"/>
                <a:cs typeface="MS Gothic" charset="0"/>
              </a:rPr>
              <a:t>// create the pipe</a:t>
            </a:r>
          </a:p>
          <a:p>
            <a:pPr>
              <a:lnSpc>
                <a:spcPct val="86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  <a:tab pos="8536446" algn="l"/>
              </a:tabLst>
              <a:defRPr/>
            </a:pPr>
            <a:r>
              <a:rPr lang="en-GB" sz="1600" dirty="0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        </a:t>
            </a:r>
            <a:r>
              <a:rPr lang="en-GB" sz="1600" dirty="0" err="1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perror("pipe</a:t>
            </a:r>
            <a:r>
              <a:rPr lang="en-GB" sz="1600" dirty="0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 error");</a:t>
            </a:r>
          </a:p>
          <a:p>
            <a:pPr>
              <a:lnSpc>
                <a:spcPct val="86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  <a:tab pos="8536446" algn="l"/>
              </a:tabLst>
              <a:defRPr/>
            </a:pPr>
            <a:endParaRPr lang="en-GB" sz="1600" dirty="0" smtClean="0">
              <a:solidFill>
                <a:srgbClr val="000000"/>
              </a:solidFill>
              <a:latin typeface="Courier New" charset="0"/>
              <a:cs typeface="MS Gothic" charset="0"/>
            </a:endParaRPr>
          </a:p>
          <a:p>
            <a:pPr>
              <a:lnSpc>
                <a:spcPct val="86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  <a:tab pos="8536446" algn="l"/>
              </a:tabLst>
              <a:defRPr/>
            </a:pPr>
            <a:r>
              <a:rPr lang="en-GB" sz="1600" dirty="0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if ((</a:t>
            </a:r>
            <a:r>
              <a:rPr lang="en-GB" sz="1600" dirty="0" err="1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pid</a:t>
            </a:r>
            <a:r>
              <a:rPr lang="en-GB" sz="1600" dirty="0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 = fork()) &lt; 0) {            	</a:t>
            </a:r>
            <a:r>
              <a:rPr lang="en-GB" sz="1600" dirty="0" smtClean="0">
                <a:solidFill>
                  <a:srgbClr val="FF0000"/>
                </a:solidFill>
                <a:latin typeface="Courier New" charset="0"/>
                <a:cs typeface="MS Gothic" charset="0"/>
              </a:rPr>
              <a:t> // fork off a child </a:t>
            </a:r>
          </a:p>
          <a:p>
            <a:pPr>
              <a:lnSpc>
                <a:spcPct val="86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  <a:tab pos="8536446" algn="l"/>
              </a:tabLst>
              <a:defRPr/>
            </a:pPr>
            <a:r>
              <a:rPr lang="en-GB" sz="1600" dirty="0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        </a:t>
            </a:r>
            <a:r>
              <a:rPr lang="en-GB" sz="1600" dirty="0" err="1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perror("fork</a:t>
            </a:r>
            <a:r>
              <a:rPr lang="en-GB" sz="1600" dirty="0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 error");</a:t>
            </a:r>
          </a:p>
          <a:p>
            <a:pPr>
              <a:lnSpc>
                <a:spcPct val="86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  <a:tab pos="8536446" algn="l"/>
              </a:tabLst>
              <a:defRPr/>
            </a:pPr>
            <a:r>
              <a:rPr lang="en-GB" sz="1600" dirty="0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  } else if (</a:t>
            </a:r>
            <a:r>
              <a:rPr lang="en-GB" sz="1600" dirty="0" err="1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pid</a:t>
            </a:r>
            <a:r>
              <a:rPr lang="en-GB" sz="1600" dirty="0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 &gt; 0) {                	 </a:t>
            </a:r>
            <a:r>
              <a:rPr lang="en-GB" sz="1600" dirty="0" smtClean="0">
                <a:solidFill>
                  <a:srgbClr val="FF0000"/>
                </a:solidFill>
                <a:latin typeface="Courier New" charset="0"/>
                <a:cs typeface="MS Gothic" charset="0"/>
              </a:rPr>
              <a:t>// parent process</a:t>
            </a:r>
          </a:p>
          <a:p>
            <a:pPr>
              <a:lnSpc>
                <a:spcPct val="86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  <a:tab pos="8536446" algn="l"/>
              </a:tabLst>
              <a:defRPr/>
            </a:pPr>
            <a:r>
              <a:rPr lang="en-GB" sz="1600" dirty="0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        close(fd[0]);                   	</a:t>
            </a:r>
            <a:r>
              <a:rPr lang="en-GB" sz="1600" dirty="0" smtClean="0">
                <a:solidFill>
                  <a:srgbClr val="FF0000"/>
                </a:solidFill>
                <a:latin typeface="Courier New" charset="0"/>
                <a:cs typeface="MS Gothic" charset="0"/>
              </a:rPr>
              <a:t>// close  read end</a:t>
            </a:r>
          </a:p>
          <a:p>
            <a:pPr>
              <a:lnSpc>
                <a:spcPct val="86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  <a:tab pos="8536446" algn="l"/>
              </a:tabLst>
              <a:defRPr/>
            </a:pPr>
            <a:r>
              <a:rPr lang="en-GB" sz="1600" dirty="0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        write(fd[1], "hello world\</a:t>
            </a:r>
            <a:r>
              <a:rPr lang="en-GB" sz="1600" dirty="0" err="1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n</a:t>
            </a:r>
            <a:r>
              <a:rPr lang="en-GB" sz="1600" dirty="0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", 12); </a:t>
            </a:r>
            <a:r>
              <a:rPr lang="en-GB" sz="1600" dirty="0" smtClean="0">
                <a:solidFill>
                  <a:srgbClr val="FF0000"/>
                </a:solidFill>
                <a:latin typeface="Courier New" charset="0"/>
                <a:cs typeface="MS Gothic" charset="0"/>
              </a:rPr>
              <a:t>// write to  it </a:t>
            </a:r>
          </a:p>
          <a:p>
            <a:pPr>
              <a:lnSpc>
                <a:spcPct val="86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  <a:tab pos="8536446" algn="l"/>
              </a:tabLst>
              <a:defRPr/>
            </a:pPr>
            <a:r>
              <a:rPr lang="en-GB" sz="1600" dirty="0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  }else {                              	</a:t>
            </a:r>
            <a:r>
              <a:rPr lang="en-GB" sz="1600" dirty="0" smtClean="0">
                <a:solidFill>
                  <a:srgbClr val="FF0000"/>
                </a:solidFill>
                <a:latin typeface="Courier New" charset="0"/>
                <a:cs typeface="MS Gothic" charset="0"/>
              </a:rPr>
              <a:t>// child process</a:t>
            </a:r>
          </a:p>
          <a:p>
            <a:pPr>
              <a:lnSpc>
                <a:spcPct val="86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  <a:tab pos="8536446" algn="l"/>
              </a:tabLst>
              <a:defRPr/>
            </a:pPr>
            <a:r>
              <a:rPr lang="en-GB" sz="1600" dirty="0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        close(fd[1]);                   	</a:t>
            </a:r>
            <a:r>
              <a:rPr lang="en-GB" sz="1600" dirty="0" smtClean="0">
                <a:solidFill>
                  <a:srgbClr val="FF0000"/>
                </a:solidFill>
                <a:latin typeface="Courier New" charset="0"/>
                <a:cs typeface="MS Gothic" charset="0"/>
              </a:rPr>
              <a:t>// close write end</a:t>
            </a:r>
          </a:p>
          <a:p>
            <a:pPr>
              <a:lnSpc>
                <a:spcPct val="86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  <a:tab pos="8536446" algn="l"/>
              </a:tabLst>
              <a:defRPr/>
            </a:pPr>
            <a:r>
              <a:rPr lang="en-GB" sz="1600" dirty="0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        </a:t>
            </a:r>
            <a:r>
              <a:rPr lang="en-GB" sz="1600" dirty="0" err="1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n</a:t>
            </a:r>
            <a:r>
              <a:rPr lang="en-GB" sz="1600" dirty="0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 = read(fd[0], line, 80);     </a:t>
            </a:r>
            <a:r>
              <a:rPr lang="en-GB" sz="1600" dirty="0" smtClean="0">
                <a:solidFill>
                  <a:srgbClr val="FF0000"/>
                </a:solidFill>
                <a:latin typeface="Courier New" charset="0"/>
                <a:cs typeface="MS Gothic" charset="0"/>
              </a:rPr>
              <a:t>// read from  pipe</a:t>
            </a:r>
          </a:p>
          <a:p>
            <a:pPr>
              <a:lnSpc>
                <a:spcPct val="86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  <a:tab pos="8536446" algn="l"/>
              </a:tabLst>
              <a:defRPr/>
            </a:pPr>
            <a:r>
              <a:rPr lang="en-GB" sz="1600" dirty="0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        write(1, line, </a:t>
            </a:r>
            <a:r>
              <a:rPr lang="en-GB" sz="1600" dirty="0" err="1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n</a:t>
            </a:r>
            <a:r>
              <a:rPr lang="en-GB" sz="1600" dirty="0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);              </a:t>
            </a:r>
            <a:r>
              <a:rPr lang="en-GB" sz="1600" dirty="0" smtClean="0">
                <a:solidFill>
                  <a:srgbClr val="FF0000"/>
                </a:solidFill>
                <a:latin typeface="Courier New" charset="0"/>
                <a:cs typeface="MS Gothic" charset="0"/>
              </a:rPr>
              <a:t>	// echo  to  screen</a:t>
            </a:r>
          </a:p>
          <a:p>
            <a:pPr>
              <a:lnSpc>
                <a:spcPct val="86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  <a:tab pos="8536446" algn="l"/>
              </a:tabLst>
              <a:defRPr/>
            </a:pPr>
            <a:r>
              <a:rPr lang="en-GB" sz="1600" dirty="0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  }</a:t>
            </a:r>
          </a:p>
          <a:p>
            <a:pPr>
              <a:lnSpc>
                <a:spcPct val="86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  <a:tab pos="8536446" algn="l"/>
              </a:tabLst>
              <a:defRPr/>
            </a:pPr>
            <a:r>
              <a:rPr lang="en-GB" sz="1600" dirty="0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  exit(0);</a:t>
            </a:r>
          </a:p>
          <a:p>
            <a:pPr>
              <a:lnSpc>
                <a:spcPct val="86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  <a:tab pos="8536446" algn="l"/>
              </a:tabLst>
              <a:defRPr/>
            </a:pPr>
            <a:r>
              <a:rPr lang="en-GB" sz="1600" dirty="0" smtClean="0">
                <a:solidFill>
                  <a:srgbClr val="000000"/>
                </a:solidFill>
                <a:latin typeface="Courier New" charset="0"/>
                <a:cs typeface="MS Gothic" charset="0"/>
              </a:rPr>
              <a:t>}</a:t>
            </a:r>
          </a:p>
          <a:p>
            <a:pPr>
              <a:lnSpc>
                <a:spcPct val="86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  <a:tab pos="8536446" algn="l"/>
              </a:tabLst>
              <a:defRPr/>
            </a:pPr>
            <a:endParaRPr lang="en-GB" sz="1600" dirty="0">
              <a:solidFill>
                <a:srgbClr val="000000"/>
              </a:solidFill>
              <a:latin typeface="Courier New" charset="0"/>
              <a:cs typeface="MS Gothic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pipe(….) call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506538" y="26670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506538" y="28956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506538" y="31242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06538" y="33528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506538" y="35814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896938" y="26670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896938" y="28956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96938" y="31242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896938" y="33528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896938" y="35814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030280" y="1752600"/>
            <a:ext cx="1550625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  <a:endParaRPr lang="en-US" sz="1600" dirty="0" smtClean="0">
              <a:solidFill>
                <a:srgbClr val="C00000"/>
              </a:solidFill>
              <a:latin typeface="Calibri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For parent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5" name="Text Box 28"/>
          <p:cNvSpPr txBox="1">
            <a:spLocks noChangeArrowheads="1"/>
          </p:cNvSpPr>
          <p:nvPr/>
        </p:nvSpPr>
        <p:spPr bwMode="auto">
          <a:xfrm>
            <a:off x="228600" y="30829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16" name="Text Box 29"/>
          <p:cNvSpPr txBox="1">
            <a:spLocks noChangeArrowheads="1"/>
          </p:cNvSpPr>
          <p:nvPr/>
        </p:nvSpPr>
        <p:spPr bwMode="auto">
          <a:xfrm>
            <a:off x="228600" y="28543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17" name="Text Box 30"/>
          <p:cNvSpPr txBox="1">
            <a:spLocks noChangeArrowheads="1"/>
          </p:cNvSpPr>
          <p:nvPr/>
        </p:nvSpPr>
        <p:spPr bwMode="auto">
          <a:xfrm>
            <a:off x="334963" y="26257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37" name="Can 36"/>
          <p:cNvSpPr/>
          <p:nvPr/>
        </p:nvSpPr>
        <p:spPr bwMode="auto">
          <a:xfrm>
            <a:off x="3352800" y="3257550"/>
            <a:ext cx="457200" cy="825500"/>
          </a:xfrm>
          <a:prstGeom prst="can">
            <a:avLst/>
          </a:prstGeom>
          <a:solidFill>
            <a:srgbClr val="3366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Line 27"/>
          <p:cNvSpPr>
            <a:spLocks noChangeShapeType="1"/>
          </p:cNvSpPr>
          <p:nvPr/>
        </p:nvSpPr>
        <p:spPr bwMode="auto">
          <a:xfrm flipV="1">
            <a:off x="1828800" y="3257549"/>
            <a:ext cx="1752600" cy="2190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lg" len="lg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9" name="Line 27"/>
          <p:cNvSpPr>
            <a:spLocks noChangeShapeType="1"/>
          </p:cNvSpPr>
          <p:nvPr/>
        </p:nvSpPr>
        <p:spPr bwMode="auto">
          <a:xfrm flipH="1" flipV="1">
            <a:off x="1828800" y="3704158"/>
            <a:ext cx="1752600" cy="37889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lg" len="lg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0" name="Text Box 14"/>
          <p:cNvSpPr txBox="1">
            <a:spLocks noChangeArrowheads="1"/>
          </p:cNvSpPr>
          <p:nvPr/>
        </p:nvSpPr>
        <p:spPr bwMode="auto">
          <a:xfrm>
            <a:off x="881923" y="4444424"/>
            <a:ext cx="2152152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filedes[2]  gets {3, 4}</a:t>
            </a:r>
          </a:p>
          <a:p>
            <a:pPr algn="ctr"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as a result of pipe() call </a:t>
            </a:r>
            <a:endParaRPr lang="en-US" sz="16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fork() call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506538" y="26670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506538" y="28956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506538" y="31242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06538" y="33528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506538" y="35814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896938" y="26670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896938" y="28956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96938" y="31242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896938" y="33528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896938" y="35814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030280" y="1752600"/>
            <a:ext cx="1550625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  <a:endParaRPr lang="en-US" sz="1600" dirty="0" smtClean="0">
              <a:solidFill>
                <a:srgbClr val="C00000"/>
              </a:solidFill>
              <a:latin typeface="Calibri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For parent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5" name="Text Box 28"/>
          <p:cNvSpPr txBox="1">
            <a:spLocks noChangeArrowheads="1"/>
          </p:cNvSpPr>
          <p:nvPr/>
        </p:nvSpPr>
        <p:spPr bwMode="auto">
          <a:xfrm>
            <a:off x="228600" y="30829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16" name="Text Box 29"/>
          <p:cNvSpPr txBox="1">
            <a:spLocks noChangeArrowheads="1"/>
          </p:cNvSpPr>
          <p:nvPr/>
        </p:nvSpPr>
        <p:spPr bwMode="auto">
          <a:xfrm>
            <a:off x="228600" y="28543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17" name="Text Box 30"/>
          <p:cNvSpPr txBox="1">
            <a:spLocks noChangeArrowheads="1"/>
          </p:cNvSpPr>
          <p:nvPr/>
        </p:nvSpPr>
        <p:spPr bwMode="auto">
          <a:xfrm>
            <a:off x="334963" y="26257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37" name="Can 36"/>
          <p:cNvSpPr/>
          <p:nvPr/>
        </p:nvSpPr>
        <p:spPr bwMode="auto">
          <a:xfrm>
            <a:off x="3352800" y="3257550"/>
            <a:ext cx="457200" cy="825500"/>
          </a:xfrm>
          <a:prstGeom prst="can">
            <a:avLst/>
          </a:prstGeom>
          <a:solidFill>
            <a:srgbClr val="3366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Line 27"/>
          <p:cNvSpPr>
            <a:spLocks noChangeShapeType="1"/>
          </p:cNvSpPr>
          <p:nvPr/>
        </p:nvSpPr>
        <p:spPr bwMode="auto">
          <a:xfrm flipV="1">
            <a:off x="1828800" y="3257549"/>
            <a:ext cx="1752600" cy="2190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lg" len="lg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9" name="Line 27"/>
          <p:cNvSpPr>
            <a:spLocks noChangeShapeType="1"/>
          </p:cNvSpPr>
          <p:nvPr/>
        </p:nvSpPr>
        <p:spPr bwMode="auto">
          <a:xfrm flipH="1" flipV="1">
            <a:off x="1828800" y="3704158"/>
            <a:ext cx="1752600" cy="37889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lg" len="lg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5105400" y="26670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5105400" y="28956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5105400" y="31242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5105400" y="33528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5105400" y="35814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" name="Rectangle 9"/>
          <p:cNvSpPr>
            <a:spLocks noChangeArrowheads="1"/>
          </p:cNvSpPr>
          <p:nvPr/>
        </p:nvSpPr>
        <p:spPr bwMode="auto">
          <a:xfrm>
            <a:off x="5562600" y="26670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5562600" y="28956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5562600" y="31242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29" name="Rectangle 12"/>
          <p:cNvSpPr>
            <a:spLocks noChangeArrowheads="1"/>
          </p:cNvSpPr>
          <p:nvPr/>
        </p:nvSpPr>
        <p:spPr bwMode="auto">
          <a:xfrm>
            <a:off x="5562600" y="33528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30" name="Rectangle 13"/>
          <p:cNvSpPr>
            <a:spLocks noChangeArrowheads="1"/>
          </p:cNvSpPr>
          <p:nvPr/>
        </p:nvSpPr>
        <p:spPr bwMode="auto">
          <a:xfrm>
            <a:off x="5562600" y="35814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5612175" y="1752600"/>
            <a:ext cx="1550625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  <a:endParaRPr lang="en-US" sz="1600" dirty="0" smtClean="0">
              <a:solidFill>
                <a:srgbClr val="C00000"/>
              </a:solidFill>
              <a:latin typeface="Calibri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For child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32" name="Text Box 28"/>
          <p:cNvSpPr txBox="1">
            <a:spLocks noChangeArrowheads="1"/>
          </p:cNvSpPr>
          <p:nvPr/>
        </p:nvSpPr>
        <p:spPr bwMode="auto">
          <a:xfrm>
            <a:off x="6096000" y="30829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33" name="Text Box 29"/>
          <p:cNvSpPr txBox="1">
            <a:spLocks noChangeArrowheads="1"/>
          </p:cNvSpPr>
          <p:nvPr/>
        </p:nvSpPr>
        <p:spPr bwMode="auto">
          <a:xfrm>
            <a:off x="6096000" y="28543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34" name="Text Box 30"/>
          <p:cNvSpPr txBox="1">
            <a:spLocks noChangeArrowheads="1"/>
          </p:cNvSpPr>
          <p:nvPr/>
        </p:nvSpPr>
        <p:spPr bwMode="auto">
          <a:xfrm>
            <a:off x="6202363" y="26257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36" name="Line 27"/>
          <p:cNvSpPr>
            <a:spLocks noChangeShapeType="1"/>
          </p:cNvSpPr>
          <p:nvPr/>
        </p:nvSpPr>
        <p:spPr bwMode="auto">
          <a:xfrm flipH="1" flipV="1">
            <a:off x="3581400" y="3276600"/>
            <a:ext cx="1739372" cy="200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lg" len="lg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2" name="Line 27"/>
          <p:cNvSpPr>
            <a:spLocks noChangeShapeType="1"/>
          </p:cNvSpPr>
          <p:nvPr/>
        </p:nvSpPr>
        <p:spPr bwMode="auto">
          <a:xfrm flipV="1">
            <a:off x="3568172" y="3704157"/>
            <a:ext cx="1752600" cy="36460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lg" len="lg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2514600" cy="573087"/>
          </a:xfrm>
        </p:spPr>
        <p:txBody>
          <a:bodyPr/>
          <a:lstStyle/>
          <a:p>
            <a:r>
              <a:rPr lang="en-US"/>
              <a:t>Unix Files</a:t>
            </a:r>
          </a:p>
        </p:txBody>
      </p:sp>
      <p:sp>
        <p:nvSpPr>
          <p:cNvPr id="74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Unix </a:t>
            </a:r>
            <a:r>
              <a:rPr lang="en-US" i="1" dirty="0">
                <a:solidFill>
                  <a:srgbClr val="C00000"/>
                </a:solidFill>
              </a:rPr>
              <a:t>file</a:t>
            </a:r>
            <a:r>
              <a:rPr lang="en-US" dirty="0"/>
              <a:t> is a sequence of </a:t>
            </a:r>
            <a:r>
              <a:rPr lang="en-US" i="1" dirty="0"/>
              <a:t>m</a:t>
            </a:r>
            <a:r>
              <a:rPr lang="en-US" dirty="0"/>
              <a:t> bytes:</a:t>
            </a:r>
          </a:p>
          <a:p>
            <a:pPr lvl="1"/>
            <a:r>
              <a:rPr lang="en-US" i="1" dirty="0"/>
              <a:t>B</a:t>
            </a:r>
            <a:r>
              <a:rPr lang="en-US" i="1" baseline="-25000" dirty="0"/>
              <a:t>0</a:t>
            </a:r>
            <a:r>
              <a:rPr lang="en-US" i="1" dirty="0"/>
              <a:t>, B</a:t>
            </a:r>
            <a:r>
              <a:rPr lang="en-US" i="1" baseline="-25000" dirty="0"/>
              <a:t>1</a:t>
            </a:r>
            <a:r>
              <a:rPr lang="en-US" i="1" dirty="0"/>
              <a:t>, .... , </a:t>
            </a:r>
            <a:r>
              <a:rPr lang="en-US" i="1" dirty="0" err="1"/>
              <a:t>B</a:t>
            </a:r>
            <a:r>
              <a:rPr lang="en-US" i="1" baseline="-25000" dirty="0" err="1"/>
              <a:t>k</a:t>
            </a:r>
            <a:r>
              <a:rPr lang="en-US" i="1" dirty="0"/>
              <a:t> , .... , B</a:t>
            </a:r>
            <a:r>
              <a:rPr lang="en-US" i="1" baseline="-25000" dirty="0"/>
              <a:t>m-1</a:t>
            </a:r>
          </a:p>
          <a:p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/>
              <a:t>I/O devices are represented as files:</a:t>
            </a:r>
          </a:p>
          <a:p>
            <a:pPr lvl="1"/>
            <a:r>
              <a:rPr lang="en-US" b="1" dirty="0">
                <a:latin typeface="Courier New" pitchFamily="49" charset="0"/>
              </a:rPr>
              <a:t>/dev/sda2</a:t>
            </a:r>
            <a:r>
              <a:rPr lang="en-US" b="1" dirty="0"/>
              <a:t>    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</a:rPr>
              <a:t>/</a:t>
            </a:r>
            <a:r>
              <a:rPr lang="en-US" b="1" dirty="0" err="1">
                <a:latin typeface="Courier New" pitchFamily="49" charset="0"/>
              </a:rPr>
              <a:t>usr</a:t>
            </a:r>
            <a:r>
              <a:rPr lang="en-US" b="1" dirty="0"/>
              <a:t> </a:t>
            </a:r>
            <a:r>
              <a:rPr lang="en-US" dirty="0"/>
              <a:t>disk partition)</a:t>
            </a:r>
          </a:p>
          <a:p>
            <a:pPr lvl="1"/>
            <a:r>
              <a:rPr lang="en-US" b="1" dirty="0">
                <a:latin typeface="Courier New" pitchFamily="49" charset="0"/>
              </a:rPr>
              <a:t>/dev/tty2</a:t>
            </a:r>
            <a:r>
              <a:rPr lang="en-US" b="1" dirty="0"/>
              <a:t>    </a:t>
            </a:r>
            <a:r>
              <a:rPr lang="en-US" dirty="0"/>
              <a:t>(terminal)</a:t>
            </a:r>
          </a:p>
          <a:p>
            <a:endParaRPr lang="en-US" dirty="0" smtClean="0"/>
          </a:p>
          <a:p>
            <a:r>
              <a:rPr lang="en-US" dirty="0" smtClean="0"/>
              <a:t>Even </a:t>
            </a:r>
            <a:r>
              <a:rPr lang="en-US" dirty="0"/>
              <a:t>the kernel is represented as a file:</a:t>
            </a:r>
          </a:p>
          <a:p>
            <a:pPr lvl="1"/>
            <a:r>
              <a:rPr lang="en-US" b="1" dirty="0">
                <a:latin typeface="Courier New" pitchFamily="49" charset="0"/>
              </a:rPr>
              <a:t>/dev/</a:t>
            </a:r>
            <a:r>
              <a:rPr lang="en-US" b="1" dirty="0" err="1">
                <a:latin typeface="Courier New" pitchFamily="49" charset="0"/>
              </a:rPr>
              <a:t>kmem</a:t>
            </a:r>
            <a:r>
              <a:rPr lang="en-US" b="1" dirty="0"/>
              <a:t> </a:t>
            </a:r>
            <a:r>
              <a:rPr lang="en-US" b="1" dirty="0" smtClean="0"/>
              <a:t>	</a:t>
            </a:r>
            <a:r>
              <a:rPr lang="en-US" dirty="0" smtClean="0"/>
              <a:t>(</a:t>
            </a:r>
            <a:r>
              <a:rPr lang="en-US" dirty="0"/>
              <a:t>kernel memory image) </a:t>
            </a:r>
          </a:p>
          <a:p>
            <a:pPr lvl="1"/>
            <a:r>
              <a:rPr lang="en-US" b="1" dirty="0">
                <a:latin typeface="Courier New" pitchFamily="49" charset="0"/>
              </a:rPr>
              <a:t>/proc</a:t>
            </a:r>
            <a:r>
              <a:rPr lang="en-US" b="1" dirty="0"/>
              <a:t>            </a:t>
            </a:r>
            <a:r>
              <a:rPr lang="en-US" b="1" dirty="0" smtClean="0"/>
              <a:t> 	</a:t>
            </a:r>
            <a:r>
              <a:rPr lang="en-US" dirty="0" smtClean="0"/>
              <a:t>(</a:t>
            </a:r>
            <a:r>
              <a:rPr lang="en-US" dirty="0"/>
              <a:t>kernel data structures)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After the close() calls</a:t>
            </a:r>
            <a:endParaRPr lang="en-US" dirty="0"/>
          </a:p>
        </p:txBody>
      </p:sp>
      <p:sp>
        <p:nvSpPr>
          <p:cNvPr id="43" name="Content Placeholder 42"/>
          <p:cNvSpPr>
            <a:spLocks noGrp="1"/>
          </p:cNvSpPr>
          <p:nvPr>
            <p:ph idx="1"/>
          </p:nvPr>
        </p:nvSpPr>
        <p:spPr>
          <a:xfrm>
            <a:off x="396875" y="4419599"/>
            <a:ext cx="7896225" cy="1914525"/>
          </a:xfrm>
        </p:spPr>
        <p:txBody>
          <a:bodyPr/>
          <a:lstStyle/>
          <a:p>
            <a:r>
              <a:rPr lang="en-US" dirty="0" smtClean="0"/>
              <a:t>This pipe allows parent to send data to the child.</a:t>
            </a:r>
          </a:p>
          <a:p>
            <a:r>
              <a:rPr lang="en-US" dirty="0" smtClean="0"/>
              <a:t>If two way communication is needed, then the parent needs to create two pipes before fork() and use the second pipe as a second channel.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506538" y="26670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506538" y="28956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506538" y="31242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00712" y="33528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 smtClean="0">
                <a:latin typeface="Calibri" pitchFamily="34" charset="0"/>
              </a:rPr>
              <a:t>X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506538" y="35814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896938" y="26670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896938" y="28956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96938" y="31242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896938" y="33528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896938" y="35814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030280" y="1752600"/>
            <a:ext cx="1550625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  <a:endParaRPr lang="en-US" sz="1600" dirty="0" smtClean="0">
              <a:solidFill>
                <a:srgbClr val="C00000"/>
              </a:solidFill>
              <a:latin typeface="Calibri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For parent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5" name="Text Box 28"/>
          <p:cNvSpPr txBox="1">
            <a:spLocks noChangeArrowheads="1"/>
          </p:cNvSpPr>
          <p:nvPr/>
        </p:nvSpPr>
        <p:spPr bwMode="auto">
          <a:xfrm>
            <a:off x="228600" y="30829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16" name="Text Box 29"/>
          <p:cNvSpPr txBox="1">
            <a:spLocks noChangeArrowheads="1"/>
          </p:cNvSpPr>
          <p:nvPr/>
        </p:nvSpPr>
        <p:spPr bwMode="auto">
          <a:xfrm>
            <a:off x="228600" y="28543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17" name="Text Box 30"/>
          <p:cNvSpPr txBox="1">
            <a:spLocks noChangeArrowheads="1"/>
          </p:cNvSpPr>
          <p:nvPr/>
        </p:nvSpPr>
        <p:spPr bwMode="auto">
          <a:xfrm>
            <a:off x="334963" y="26257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37" name="Can 36"/>
          <p:cNvSpPr/>
          <p:nvPr/>
        </p:nvSpPr>
        <p:spPr bwMode="auto">
          <a:xfrm>
            <a:off x="3352800" y="3257550"/>
            <a:ext cx="457200" cy="825500"/>
          </a:xfrm>
          <a:prstGeom prst="can">
            <a:avLst/>
          </a:prstGeom>
          <a:solidFill>
            <a:srgbClr val="3366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Line 27"/>
          <p:cNvSpPr>
            <a:spLocks noChangeShapeType="1"/>
          </p:cNvSpPr>
          <p:nvPr/>
        </p:nvSpPr>
        <p:spPr bwMode="auto">
          <a:xfrm flipH="1" flipV="1">
            <a:off x="1828800" y="3704158"/>
            <a:ext cx="1752600" cy="37889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lg" len="lg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5105400" y="26670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5105400" y="28956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5105400" y="31242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5105400" y="33528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5105400" y="35814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 smtClean="0">
                <a:latin typeface="Calibri" pitchFamily="34" charset="0"/>
              </a:rPr>
              <a:t>X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6" name="Rectangle 9"/>
          <p:cNvSpPr>
            <a:spLocks noChangeArrowheads="1"/>
          </p:cNvSpPr>
          <p:nvPr/>
        </p:nvSpPr>
        <p:spPr bwMode="auto">
          <a:xfrm>
            <a:off x="5562600" y="26670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5562600" y="28956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5562600" y="31242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29" name="Rectangle 12"/>
          <p:cNvSpPr>
            <a:spLocks noChangeArrowheads="1"/>
          </p:cNvSpPr>
          <p:nvPr/>
        </p:nvSpPr>
        <p:spPr bwMode="auto">
          <a:xfrm>
            <a:off x="5562600" y="33528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30" name="Rectangle 13"/>
          <p:cNvSpPr>
            <a:spLocks noChangeArrowheads="1"/>
          </p:cNvSpPr>
          <p:nvPr/>
        </p:nvSpPr>
        <p:spPr bwMode="auto">
          <a:xfrm>
            <a:off x="5562600" y="35814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5612175" y="1752600"/>
            <a:ext cx="1550625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  <a:endParaRPr lang="en-US" sz="1600" dirty="0" smtClean="0">
              <a:solidFill>
                <a:srgbClr val="C00000"/>
              </a:solidFill>
              <a:latin typeface="Calibri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For child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32" name="Text Box 28"/>
          <p:cNvSpPr txBox="1">
            <a:spLocks noChangeArrowheads="1"/>
          </p:cNvSpPr>
          <p:nvPr/>
        </p:nvSpPr>
        <p:spPr bwMode="auto">
          <a:xfrm>
            <a:off x="6096000" y="30829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33" name="Text Box 29"/>
          <p:cNvSpPr txBox="1">
            <a:spLocks noChangeArrowheads="1"/>
          </p:cNvSpPr>
          <p:nvPr/>
        </p:nvSpPr>
        <p:spPr bwMode="auto">
          <a:xfrm>
            <a:off x="6096000" y="28543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34" name="Text Box 30"/>
          <p:cNvSpPr txBox="1">
            <a:spLocks noChangeArrowheads="1"/>
          </p:cNvSpPr>
          <p:nvPr/>
        </p:nvSpPr>
        <p:spPr bwMode="auto">
          <a:xfrm>
            <a:off x="6202363" y="26257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36" name="Line 27"/>
          <p:cNvSpPr>
            <a:spLocks noChangeShapeType="1"/>
          </p:cNvSpPr>
          <p:nvPr/>
        </p:nvSpPr>
        <p:spPr bwMode="auto">
          <a:xfrm flipH="1" flipV="1">
            <a:off x="3581400" y="3276600"/>
            <a:ext cx="1739372" cy="200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lg" len="lg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Memory related bugs</a:t>
            </a:r>
          </a:p>
          <a:p>
            <a:r>
              <a:rPr lang="en-US" dirty="0" smtClean="0"/>
              <a:t>System level I/O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Unix I/O</a:t>
            </a:r>
          </a:p>
          <a:p>
            <a:pPr lvl="1"/>
            <a:r>
              <a:rPr lang="en-US" b="1" dirty="0" smtClean="0">
                <a:solidFill>
                  <a:srgbClr val="990000"/>
                </a:solidFill>
              </a:rPr>
              <a:t>Standard I/O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RIO (robust I/O) package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Conclusions and examples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4193" y="435678"/>
            <a:ext cx="7592093" cy="762000"/>
          </a:xfrm>
        </p:spPr>
        <p:txBody>
          <a:bodyPr/>
          <a:lstStyle/>
          <a:p>
            <a:r>
              <a:rPr lang="en-US"/>
              <a:t>Standard I/O Functions</a:t>
            </a:r>
          </a:p>
        </p:txBody>
      </p:sp>
      <p:sp>
        <p:nvSpPr>
          <p:cNvPr id="78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861" y="1362075"/>
            <a:ext cx="7896225" cy="4972050"/>
          </a:xfrm>
        </p:spPr>
        <p:txBody>
          <a:bodyPr/>
          <a:lstStyle/>
          <a:p>
            <a:r>
              <a:rPr lang="en-US" dirty="0"/>
              <a:t>The C standard library (</a:t>
            </a:r>
            <a:r>
              <a:rPr lang="en-US" dirty="0" err="1">
                <a:latin typeface="Courier New" pitchFamily="49" charset="0"/>
              </a:rPr>
              <a:t>libc.a</a:t>
            </a:r>
            <a:r>
              <a:rPr lang="en-US" dirty="0"/>
              <a:t>) contains a collection of higher-level </a:t>
            </a:r>
            <a:r>
              <a:rPr lang="en-US" i="1" dirty="0">
                <a:solidFill>
                  <a:srgbClr val="C00000"/>
                </a:solidFill>
              </a:rPr>
              <a:t>standard I/O </a:t>
            </a:r>
            <a:r>
              <a:rPr lang="en-US" dirty="0"/>
              <a:t>functions</a:t>
            </a:r>
          </a:p>
          <a:p>
            <a:pPr lvl="1"/>
            <a:r>
              <a:rPr lang="en-US" dirty="0"/>
              <a:t>Documented in Appendix B of </a:t>
            </a:r>
            <a:r>
              <a:rPr lang="en-US" dirty="0" smtClean="0"/>
              <a:t>Kernighan &amp; Ritchie book.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Examples </a:t>
            </a:r>
            <a:r>
              <a:rPr lang="en-US" dirty="0"/>
              <a:t>of standard I/O functions:</a:t>
            </a:r>
          </a:p>
          <a:p>
            <a:pPr lvl="1"/>
            <a:r>
              <a:rPr lang="en-US" dirty="0"/>
              <a:t>Opening and closing files (</a:t>
            </a:r>
            <a:r>
              <a:rPr lang="en-US" b="1" dirty="0" err="1">
                <a:latin typeface="Courier New" pitchFamily="49" charset="0"/>
              </a:rPr>
              <a:t>fopen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fclose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Reading and writing bytes (</a:t>
            </a:r>
            <a:r>
              <a:rPr lang="en-US" b="1" dirty="0" err="1">
                <a:latin typeface="Courier New" pitchFamily="49" charset="0"/>
              </a:rPr>
              <a:t>fread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fwrite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Reading and writing text lines (</a:t>
            </a:r>
            <a:r>
              <a:rPr lang="en-US" b="1" dirty="0" err="1">
                <a:latin typeface="Courier New" pitchFamily="49" charset="0"/>
              </a:rPr>
              <a:t>fgets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fputs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Formatted reading and writing (</a:t>
            </a:r>
            <a:r>
              <a:rPr lang="en-US" b="1" dirty="0" err="1">
                <a:latin typeface="Courier New" pitchFamily="49" charset="0"/>
              </a:rPr>
              <a:t>fscanf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fprintf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 I/O Streams</a:t>
            </a:r>
          </a:p>
        </p:txBody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937" y="1220788"/>
            <a:ext cx="8307387" cy="2970212"/>
          </a:xfrm>
        </p:spPr>
        <p:txBody>
          <a:bodyPr/>
          <a:lstStyle/>
          <a:p>
            <a:r>
              <a:rPr lang="en-US" dirty="0"/>
              <a:t>Standard I/O models open files as </a:t>
            </a:r>
            <a:r>
              <a:rPr lang="en-US" i="1" dirty="0">
                <a:solidFill>
                  <a:srgbClr val="C00000"/>
                </a:solidFill>
              </a:rPr>
              <a:t>streams</a:t>
            </a:r>
          </a:p>
          <a:p>
            <a:pPr lvl="1"/>
            <a:r>
              <a:rPr lang="en-US" dirty="0"/>
              <a:t>Abstraction for a file descriptor and a buffer in memory.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Similar to buffered </a:t>
            </a:r>
            <a:r>
              <a:rPr lang="en-US" dirty="0" smtClean="0">
                <a:solidFill>
                  <a:schemeClr val="bg1"/>
                </a:solidFill>
              </a:rPr>
              <a:t>RIO (later)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/>
              <a:t>C programs begin life with three open streams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defined in </a:t>
            </a:r>
            <a:r>
              <a:rPr lang="en-US" dirty="0" err="1">
                <a:latin typeface="Courier New" pitchFamily="49" charset="0"/>
              </a:rPr>
              <a:t>stdio.h</a:t>
            </a:r>
            <a:r>
              <a:rPr lang="en-US" dirty="0"/>
              <a:t>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stdin</a:t>
            </a:r>
            <a:r>
              <a:rPr lang="en-US" dirty="0"/>
              <a:t> </a:t>
            </a:r>
            <a:r>
              <a:rPr lang="en-US" dirty="0" smtClean="0"/>
              <a:t> (</a:t>
            </a:r>
            <a:r>
              <a:rPr lang="en-US" dirty="0"/>
              <a:t>standard input)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stdout</a:t>
            </a:r>
            <a:r>
              <a:rPr lang="en-US" dirty="0"/>
              <a:t> (standard output)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stderr</a:t>
            </a:r>
            <a:r>
              <a:rPr lang="en-US" dirty="0"/>
              <a:t> (standard error)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74820" name="Text Box 4"/>
          <p:cNvSpPr txBox="1">
            <a:spLocks noChangeArrowheads="1"/>
          </p:cNvSpPr>
          <p:nvPr/>
        </p:nvSpPr>
        <p:spPr bwMode="auto">
          <a:xfrm>
            <a:off x="914400" y="4495800"/>
            <a:ext cx="7164388" cy="2057400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</a:rPr>
              <a:t>#include &lt;</a:t>
            </a:r>
            <a:r>
              <a:rPr lang="en-US" sz="1600" dirty="0" err="1">
                <a:latin typeface="Courier New" pitchFamily="49" charset="0"/>
              </a:rPr>
              <a:t>stdio.h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stdin</a:t>
            </a:r>
            <a:r>
              <a:rPr lang="en-US" sz="1600" dirty="0">
                <a:latin typeface="Courier New" pitchFamily="49" charset="0"/>
              </a:rPr>
              <a:t>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input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 (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descriptor 0)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*/</a:t>
            </a:r>
            <a:endParaRPr lang="en-US" sz="1600" dirty="0">
              <a:solidFill>
                <a:srgbClr val="990000"/>
              </a:solidFill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stdout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output (descriptor 1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) */</a:t>
            </a:r>
            <a:endParaRPr lang="en-US" sz="1600" dirty="0">
              <a:solidFill>
                <a:srgbClr val="990000"/>
              </a:solidFill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stderr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error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 (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descriptor 2)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*/</a:t>
            </a:r>
            <a:endParaRPr lang="en-US" sz="1600" dirty="0">
              <a:solidFill>
                <a:srgbClr val="990000"/>
              </a:solidFill>
              <a:latin typeface="Courier New" pitchFamily="49" charset="0"/>
            </a:endParaRP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main()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fprintf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stdout</a:t>
            </a:r>
            <a:r>
              <a:rPr lang="en-US" sz="1600" dirty="0">
                <a:latin typeface="Courier New" pitchFamily="49" charset="0"/>
              </a:rPr>
              <a:t>, "Hello, world\n");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101" name="Rectangle 29"/>
          <p:cNvSpPr>
            <a:spLocks noGrp="1" noChangeArrowheads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/>
              <a:t>Buffering in Standard I/O</a:t>
            </a:r>
          </a:p>
        </p:txBody>
      </p:sp>
      <p:sp>
        <p:nvSpPr>
          <p:cNvPr id="643102" name="Rectangle 3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Standard I/O functions use buffered I/O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Buffer </a:t>
            </a:r>
            <a:r>
              <a:rPr lang="en-US" dirty="0"/>
              <a:t>flushed to output </a:t>
            </a:r>
            <a:r>
              <a:rPr lang="en-US" dirty="0" err="1"/>
              <a:t>fd</a:t>
            </a:r>
            <a:r>
              <a:rPr lang="en-US" dirty="0"/>
              <a:t> on “\n” or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fflush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call</a:t>
            </a:r>
          </a:p>
        </p:txBody>
      </p:sp>
      <p:sp>
        <p:nvSpPr>
          <p:cNvPr id="643076" name="Text Box 4"/>
          <p:cNvSpPr txBox="1">
            <a:spLocks noChangeArrowheads="1"/>
          </p:cNvSpPr>
          <p:nvPr/>
        </p:nvSpPr>
        <p:spPr bwMode="auto">
          <a:xfrm>
            <a:off x="2544762" y="1905000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("h");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77" name="Rectangle 5"/>
          <p:cNvSpPr>
            <a:spLocks noChangeArrowheads="1"/>
          </p:cNvSpPr>
          <p:nvPr/>
        </p:nvSpPr>
        <p:spPr bwMode="auto">
          <a:xfrm>
            <a:off x="26209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h</a:t>
            </a:r>
          </a:p>
        </p:txBody>
      </p:sp>
      <p:sp>
        <p:nvSpPr>
          <p:cNvPr id="643078" name="Rectangle 6"/>
          <p:cNvSpPr>
            <a:spLocks noChangeArrowheads="1"/>
          </p:cNvSpPr>
          <p:nvPr/>
        </p:nvSpPr>
        <p:spPr bwMode="auto">
          <a:xfrm>
            <a:off x="30781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e</a:t>
            </a:r>
          </a:p>
        </p:txBody>
      </p:sp>
      <p:sp>
        <p:nvSpPr>
          <p:cNvPr id="643079" name="Rectangle 7"/>
          <p:cNvSpPr>
            <a:spLocks noChangeArrowheads="1"/>
          </p:cNvSpPr>
          <p:nvPr/>
        </p:nvSpPr>
        <p:spPr bwMode="auto">
          <a:xfrm>
            <a:off x="34591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l</a:t>
            </a:r>
          </a:p>
        </p:txBody>
      </p:sp>
      <p:sp>
        <p:nvSpPr>
          <p:cNvPr id="643080" name="Rectangle 8"/>
          <p:cNvSpPr>
            <a:spLocks noChangeArrowheads="1"/>
          </p:cNvSpPr>
          <p:nvPr/>
        </p:nvSpPr>
        <p:spPr bwMode="auto">
          <a:xfrm>
            <a:off x="39163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l</a:t>
            </a:r>
          </a:p>
        </p:txBody>
      </p:sp>
      <p:sp>
        <p:nvSpPr>
          <p:cNvPr id="643081" name="Rectangle 9"/>
          <p:cNvSpPr>
            <a:spLocks noChangeArrowheads="1"/>
          </p:cNvSpPr>
          <p:nvPr/>
        </p:nvSpPr>
        <p:spPr bwMode="auto">
          <a:xfrm>
            <a:off x="43735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o</a:t>
            </a:r>
          </a:p>
        </p:txBody>
      </p:sp>
      <p:sp>
        <p:nvSpPr>
          <p:cNvPr id="643082" name="Rectangle 10"/>
          <p:cNvSpPr>
            <a:spLocks noChangeArrowheads="1"/>
          </p:cNvSpPr>
          <p:nvPr/>
        </p:nvSpPr>
        <p:spPr bwMode="auto">
          <a:xfrm>
            <a:off x="48307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\n</a:t>
            </a:r>
          </a:p>
        </p:txBody>
      </p:sp>
      <p:sp>
        <p:nvSpPr>
          <p:cNvPr id="643083" name="Rectangle 11"/>
          <p:cNvSpPr>
            <a:spLocks noChangeArrowheads="1"/>
          </p:cNvSpPr>
          <p:nvPr/>
        </p:nvSpPr>
        <p:spPr bwMode="auto">
          <a:xfrm>
            <a:off x="52879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.</a:t>
            </a:r>
          </a:p>
        </p:txBody>
      </p:sp>
      <p:sp>
        <p:nvSpPr>
          <p:cNvPr id="643084" name="Rectangle 12"/>
          <p:cNvSpPr>
            <a:spLocks noChangeArrowheads="1"/>
          </p:cNvSpPr>
          <p:nvPr/>
        </p:nvSpPr>
        <p:spPr bwMode="auto">
          <a:xfrm>
            <a:off x="57451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.</a:t>
            </a:r>
          </a:p>
        </p:txBody>
      </p:sp>
      <p:sp>
        <p:nvSpPr>
          <p:cNvPr id="643085" name="Line 13"/>
          <p:cNvSpPr>
            <a:spLocks noChangeShapeType="1"/>
          </p:cNvSpPr>
          <p:nvPr/>
        </p:nvSpPr>
        <p:spPr bwMode="auto">
          <a:xfrm>
            <a:off x="2849562" y="2319337"/>
            <a:ext cx="0" cy="167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86" name="Text Box 14"/>
          <p:cNvSpPr txBox="1">
            <a:spLocks noChangeArrowheads="1"/>
          </p:cNvSpPr>
          <p:nvPr/>
        </p:nvSpPr>
        <p:spPr bwMode="auto">
          <a:xfrm>
            <a:off x="3001962" y="2133600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("e");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87" name="Line 15"/>
          <p:cNvSpPr>
            <a:spLocks noChangeShapeType="1"/>
          </p:cNvSpPr>
          <p:nvPr/>
        </p:nvSpPr>
        <p:spPr bwMode="auto">
          <a:xfrm>
            <a:off x="3306762" y="2471737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88" name="Text Box 16"/>
          <p:cNvSpPr txBox="1">
            <a:spLocks noChangeArrowheads="1"/>
          </p:cNvSpPr>
          <p:nvPr/>
        </p:nvSpPr>
        <p:spPr bwMode="auto">
          <a:xfrm>
            <a:off x="3382962" y="236378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("l");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89" name="Line 17"/>
          <p:cNvSpPr>
            <a:spLocks noChangeShapeType="1"/>
          </p:cNvSpPr>
          <p:nvPr/>
        </p:nvSpPr>
        <p:spPr bwMode="auto">
          <a:xfrm>
            <a:off x="5059362" y="3462337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0" name="Text Box 18"/>
          <p:cNvSpPr txBox="1">
            <a:spLocks noChangeArrowheads="1"/>
          </p:cNvSpPr>
          <p:nvPr/>
        </p:nvSpPr>
        <p:spPr bwMode="auto">
          <a:xfrm>
            <a:off x="3759200" y="262413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("l");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1" name="Line 19"/>
          <p:cNvSpPr>
            <a:spLocks noChangeShapeType="1"/>
          </p:cNvSpPr>
          <p:nvPr/>
        </p:nvSpPr>
        <p:spPr bwMode="auto">
          <a:xfrm>
            <a:off x="4525962" y="3233737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2" name="Text Box 20"/>
          <p:cNvSpPr txBox="1">
            <a:spLocks noChangeArrowheads="1"/>
          </p:cNvSpPr>
          <p:nvPr/>
        </p:nvSpPr>
        <p:spPr bwMode="auto">
          <a:xfrm>
            <a:off x="4140200" y="289718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("o");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3" name="Text Box 21"/>
          <p:cNvSpPr txBox="1">
            <a:spLocks noChangeArrowheads="1"/>
          </p:cNvSpPr>
          <p:nvPr/>
        </p:nvSpPr>
        <p:spPr bwMode="auto">
          <a:xfrm>
            <a:off x="4627562" y="3157537"/>
            <a:ext cx="17732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("\n");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4" name="Line 22"/>
          <p:cNvSpPr>
            <a:spLocks noChangeShapeType="1"/>
          </p:cNvSpPr>
          <p:nvPr/>
        </p:nvSpPr>
        <p:spPr bwMode="auto">
          <a:xfrm>
            <a:off x="3687762" y="2700337"/>
            <a:ext cx="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5" name="Line 23"/>
          <p:cNvSpPr>
            <a:spLocks noChangeShapeType="1"/>
          </p:cNvSpPr>
          <p:nvPr/>
        </p:nvSpPr>
        <p:spPr bwMode="auto">
          <a:xfrm>
            <a:off x="4144962" y="2928937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6" name="Line 24"/>
          <p:cNvSpPr>
            <a:spLocks noChangeShapeType="1"/>
          </p:cNvSpPr>
          <p:nvPr/>
        </p:nvSpPr>
        <p:spPr bwMode="auto">
          <a:xfrm>
            <a:off x="3916362" y="4300537"/>
            <a:ext cx="0" cy="82296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7" name="Text Box 25"/>
          <p:cNvSpPr txBox="1">
            <a:spLocks noChangeArrowheads="1"/>
          </p:cNvSpPr>
          <p:nvPr/>
        </p:nvSpPr>
        <p:spPr bwMode="auto">
          <a:xfrm>
            <a:off x="3992562" y="4510087"/>
            <a:ext cx="22320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fflush(stdout);</a:t>
            </a:r>
          </a:p>
        </p:txBody>
      </p:sp>
      <p:sp>
        <p:nvSpPr>
          <p:cNvPr id="643098" name="Text Box 26"/>
          <p:cNvSpPr txBox="1">
            <a:spLocks noChangeArrowheads="1"/>
          </p:cNvSpPr>
          <p:nvPr/>
        </p:nvSpPr>
        <p:spPr bwMode="auto">
          <a:xfrm>
            <a:off x="1630362" y="3076574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643099" name="Line 27"/>
          <p:cNvSpPr>
            <a:spLocks noChangeShapeType="1"/>
          </p:cNvSpPr>
          <p:nvPr/>
        </p:nvSpPr>
        <p:spPr bwMode="auto">
          <a:xfrm>
            <a:off x="1935162" y="3394075"/>
            <a:ext cx="685800" cy="6016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100" name="Text Box 28"/>
          <p:cNvSpPr txBox="1">
            <a:spLocks noChangeArrowheads="1"/>
          </p:cNvSpPr>
          <p:nvPr/>
        </p:nvSpPr>
        <p:spPr bwMode="auto">
          <a:xfrm>
            <a:off x="2659400" y="5195887"/>
            <a:ext cx="252825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write(1, </a:t>
            </a:r>
            <a:r>
              <a:rPr lang="en-US" sz="1800" dirty="0" err="1" smtClean="0">
                <a:latin typeface="Courier New" pitchFamily="49" charset="0"/>
              </a:rPr>
              <a:t>buf</a:t>
            </a:r>
            <a:r>
              <a:rPr lang="en-US" sz="1800" dirty="0" smtClean="0">
                <a:latin typeface="Courier New" pitchFamily="49" charset="0"/>
              </a:rPr>
              <a:t>, </a:t>
            </a:r>
            <a:r>
              <a:rPr lang="en-US" sz="1800" dirty="0">
                <a:latin typeface="Courier New" pitchFamily="49" charset="0"/>
              </a:rPr>
              <a:t>6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102" name="Rectangle 6"/>
          <p:cNvSpPr>
            <a:spLocks noGrp="1" noChangeArrowheads="1"/>
          </p:cNvSpPr>
          <p:nvPr>
            <p:ph type="title"/>
          </p:nvPr>
        </p:nvSpPr>
        <p:spPr>
          <a:xfrm>
            <a:off x="357018" y="457200"/>
            <a:ext cx="7592093" cy="762000"/>
          </a:xfrm>
        </p:spPr>
        <p:txBody>
          <a:bodyPr/>
          <a:lstStyle/>
          <a:p>
            <a:r>
              <a:rPr lang="en-US"/>
              <a:t>Standard I/O Buffering in Action</a:t>
            </a:r>
          </a:p>
        </p:txBody>
      </p:sp>
      <p:sp>
        <p:nvSpPr>
          <p:cNvPr id="6441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56286" y="1295400"/>
            <a:ext cx="7896225" cy="4972050"/>
          </a:xfrm>
        </p:spPr>
        <p:txBody>
          <a:bodyPr/>
          <a:lstStyle/>
          <a:p>
            <a:r>
              <a:rPr lang="en-US" dirty="0"/>
              <a:t>You can see this buffering in action for yourself, using the always fascinating Unix </a:t>
            </a:r>
            <a:r>
              <a:rPr lang="en-US" dirty="0" err="1">
                <a:latin typeface="Courier New" pitchFamily="49" charset="0"/>
              </a:rPr>
              <a:t>strace</a:t>
            </a:r>
            <a:r>
              <a:rPr lang="en-US" dirty="0"/>
              <a:t> program:</a:t>
            </a:r>
          </a:p>
        </p:txBody>
      </p:sp>
      <p:sp>
        <p:nvSpPr>
          <p:cNvPr id="644099" name="Rectangle 3"/>
          <p:cNvSpPr>
            <a:spLocks noChangeArrowheads="1"/>
          </p:cNvSpPr>
          <p:nvPr/>
        </p:nvSpPr>
        <p:spPr bwMode="auto">
          <a:xfrm>
            <a:off x="3276600" y="2438400"/>
            <a:ext cx="5562600" cy="181588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 smtClean="0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dirty="0" err="1">
                <a:latin typeface="Courier New" pitchFamily="49" charset="0"/>
              </a:rPr>
              <a:t>strace</a:t>
            </a:r>
            <a:r>
              <a:rPr lang="en-US" sz="1600" dirty="0">
                <a:latin typeface="Courier New" pitchFamily="49" charset="0"/>
              </a:rPr>
              <a:t> ./hello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execve</a:t>
            </a:r>
            <a:r>
              <a:rPr lang="en-US" sz="1600" dirty="0">
                <a:latin typeface="Courier New" pitchFamily="49" charset="0"/>
              </a:rPr>
              <a:t>("./hello", ["hello"], [/* ... */]).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...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write(1, "hello\n", 6...)               = 6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...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_exit(0)                                = ?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</p:txBody>
      </p:sp>
      <p:sp>
        <p:nvSpPr>
          <p:cNvPr id="644101" name="Rectangle 5"/>
          <p:cNvSpPr>
            <a:spLocks noChangeArrowheads="1"/>
          </p:cNvSpPr>
          <p:nvPr/>
        </p:nvSpPr>
        <p:spPr bwMode="auto">
          <a:xfrm>
            <a:off x="457200" y="2432050"/>
            <a:ext cx="2590800" cy="3282950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#include &lt;stdio.h&gt;</a:t>
            </a:r>
          </a:p>
          <a:p>
            <a:pPr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int main()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printf("h");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printf("e");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printf("l");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printf("l");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printf("o");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printf("\n");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fflush(stdout);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exit(0);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3377110" y="4514672"/>
            <a:ext cx="5462089" cy="1200328"/>
          </a:xfrm>
          <a:prstGeom prst="rect">
            <a:avLst/>
          </a:prstGeom>
          <a:solidFill>
            <a:srgbClr val="3366FF">
              <a:alpha val="28000"/>
            </a:srgbClr>
          </a:solidFill>
        </p:spPr>
        <p:txBody>
          <a:bodyPr wrap="square">
            <a:spAutoFit/>
          </a:bodyPr>
          <a:lstStyle/>
          <a:p>
            <a:r>
              <a:rPr lang="en-US" b="0" dirty="0" err="1" smtClean="0">
                <a:latin typeface="+mn-lt"/>
              </a:rPr>
              <a:t>strace</a:t>
            </a:r>
            <a:r>
              <a:rPr lang="en-US" b="0" dirty="0" smtClean="0">
                <a:latin typeface="+mn-lt"/>
              </a:rPr>
              <a:t>: a debugging tool in Linux. When you start a program using </a:t>
            </a:r>
            <a:r>
              <a:rPr lang="en-US" b="0" dirty="0" err="1" smtClean="0">
                <a:latin typeface="+mn-lt"/>
              </a:rPr>
              <a:t>strace</a:t>
            </a:r>
            <a:r>
              <a:rPr lang="en-US" b="0" dirty="0" smtClean="0">
                <a:latin typeface="+mn-lt"/>
              </a:rPr>
              <a:t>, it prints a list of system calls made by the program.</a:t>
            </a:r>
            <a:endParaRPr lang="en-US" b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09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8077200" cy="573088"/>
          </a:xfrm>
        </p:spPr>
        <p:txBody>
          <a:bodyPr/>
          <a:lstStyle/>
          <a:p>
            <a:r>
              <a:rPr lang="en-US" dirty="0"/>
              <a:t>Fork Example #2 </a:t>
            </a:r>
            <a:r>
              <a:rPr lang="en-US" dirty="0" smtClean="0"/>
              <a:t>(Earlier Lecture)</a:t>
            </a:r>
            <a:endParaRPr lang="en-US" dirty="0"/>
          </a:p>
        </p:txBody>
      </p:sp>
      <p:sp>
        <p:nvSpPr>
          <p:cNvPr id="782339" name="Text Box 3"/>
          <p:cNvSpPr txBox="1">
            <a:spLocks noChangeArrowheads="1"/>
          </p:cNvSpPr>
          <p:nvPr/>
        </p:nvSpPr>
        <p:spPr bwMode="auto">
          <a:xfrm>
            <a:off x="990600" y="2509897"/>
            <a:ext cx="3023585" cy="2062103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void fork2()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printf("L0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\n</a:t>
            </a:r>
            <a:r>
              <a:rPr lang="en-US" sz="1600" dirty="0">
                <a:latin typeface="Courier New" pitchFamily="49" charset="0"/>
              </a:rPr>
              <a:t>");</a:t>
            </a:r>
          </a:p>
          <a:p>
            <a:r>
              <a:rPr lang="en-US" sz="1600" dirty="0">
                <a:latin typeface="Courier New" pitchFamily="49" charset="0"/>
              </a:rPr>
              <a:t>    fork();</a:t>
            </a:r>
          </a:p>
          <a:p>
            <a:r>
              <a:rPr lang="en-US" sz="1600" dirty="0">
                <a:latin typeface="Courier New" pitchFamily="49" charset="0"/>
              </a:rPr>
              <a:t>    printf("L1\n");    </a:t>
            </a:r>
          </a:p>
          <a:p>
            <a:r>
              <a:rPr lang="en-US" sz="1600" dirty="0">
                <a:latin typeface="Courier New" pitchFamily="49" charset="0"/>
              </a:rPr>
              <a:t>    fork();</a:t>
            </a:r>
          </a:p>
          <a:p>
            <a:r>
              <a:rPr lang="en-US" sz="1600" dirty="0">
                <a:latin typeface="Courier New" pitchFamily="49" charset="0"/>
              </a:rPr>
              <a:t>    printf("Bye\n");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782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875" y="1219200"/>
            <a:ext cx="7896225" cy="1076325"/>
          </a:xfrm>
        </p:spPr>
        <p:txBody>
          <a:bodyPr/>
          <a:lstStyle/>
          <a:p>
            <a:r>
              <a:rPr lang="en-US"/>
              <a:t>Key Points</a:t>
            </a:r>
          </a:p>
          <a:p>
            <a:pPr lvl="1"/>
            <a:r>
              <a:rPr lang="en-US"/>
              <a:t>Both parent and child can continue forking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164137" y="3916422"/>
            <a:ext cx="457200" cy="336550"/>
            <a:chOff x="3072" y="3120"/>
            <a:chExt cx="288" cy="212"/>
          </a:xfrm>
        </p:grpSpPr>
        <p:sp>
          <p:nvSpPr>
            <p:cNvPr id="782342" name="Line 6"/>
            <p:cNvSpPr>
              <a:spLocks noChangeShapeType="1"/>
            </p:cNvSpPr>
            <p:nvPr/>
          </p:nvSpPr>
          <p:spPr bwMode="auto">
            <a:xfrm>
              <a:off x="3120" y="3312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82343" name="Text Box 7"/>
            <p:cNvSpPr txBox="1">
              <a:spLocks noChangeArrowheads="1"/>
            </p:cNvSpPr>
            <p:nvPr/>
          </p:nvSpPr>
          <p:spPr bwMode="auto">
            <a:xfrm>
              <a:off x="3072" y="3120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L0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621337" y="3230622"/>
            <a:ext cx="533400" cy="1022350"/>
            <a:chOff x="3360" y="2688"/>
            <a:chExt cx="336" cy="644"/>
          </a:xfrm>
        </p:grpSpPr>
        <p:sp>
          <p:nvSpPr>
            <p:cNvPr id="782345" name="Line 9"/>
            <p:cNvSpPr>
              <a:spLocks noChangeShapeType="1"/>
            </p:cNvSpPr>
            <p:nvPr/>
          </p:nvSpPr>
          <p:spPr bwMode="auto">
            <a:xfrm flipV="1">
              <a:off x="3360" y="2880"/>
              <a:ext cx="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3360" y="2688"/>
              <a:ext cx="336" cy="644"/>
              <a:chOff x="3360" y="2688"/>
              <a:chExt cx="336" cy="644"/>
            </a:xfrm>
          </p:grpSpPr>
          <p:sp>
            <p:nvSpPr>
              <p:cNvPr id="782347" name="Line 11"/>
              <p:cNvSpPr>
                <a:spLocks noChangeShapeType="1"/>
              </p:cNvSpPr>
              <p:nvPr/>
            </p:nvSpPr>
            <p:spPr bwMode="auto">
              <a:xfrm>
                <a:off x="3360" y="2880"/>
                <a:ext cx="33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82348" name="Text Box 12"/>
              <p:cNvSpPr txBox="1">
                <a:spLocks noChangeArrowheads="1"/>
              </p:cNvSpPr>
              <p:nvPr/>
            </p:nvSpPr>
            <p:spPr bwMode="auto">
              <a:xfrm>
                <a:off x="3360" y="3120"/>
                <a:ext cx="270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600">
                    <a:latin typeface="Courier New" pitchFamily="49" charset="0"/>
                  </a:rPr>
                  <a:t>L1</a:t>
                </a:r>
              </a:p>
            </p:txBody>
          </p:sp>
          <p:sp>
            <p:nvSpPr>
              <p:cNvPr id="782349" name="Text Box 13"/>
              <p:cNvSpPr txBox="1">
                <a:spLocks noChangeArrowheads="1"/>
              </p:cNvSpPr>
              <p:nvPr/>
            </p:nvSpPr>
            <p:spPr bwMode="auto">
              <a:xfrm>
                <a:off x="3360" y="2688"/>
                <a:ext cx="270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600">
                    <a:latin typeface="Courier New" pitchFamily="49" charset="0"/>
                  </a:rPr>
                  <a:t>L1</a:t>
                </a:r>
              </a:p>
            </p:txBody>
          </p:sp>
          <p:sp>
            <p:nvSpPr>
              <p:cNvPr id="782350" name="Line 14"/>
              <p:cNvSpPr>
                <a:spLocks noChangeShapeType="1"/>
              </p:cNvSpPr>
              <p:nvPr/>
            </p:nvSpPr>
            <p:spPr bwMode="auto">
              <a:xfrm>
                <a:off x="3360" y="3312"/>
                <a:ext cx="33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154737" y="2925822"/>
            <a:ext cx="627063" cy="1327150"/>
            <a:chOff x="3696" y="2496"/>
            <a:chExt cx="395" cy="836"/>
          </a:xfrm>
        </p:grpSpPr>
        <p:sp>
          <p:nvSpPr>
            <p:cNvPr id="782352" name="Line 16"/>
            <p:cNvSpPr>
              <a:spLocks noChangeShapeType="1"/>
            </p:cNvSpPr>
            <p:nvPr/>
          </p:nvSpPr>
          <p:spPr bwMode="auto">
            <a:xfrm flipV="1">
              <a:off x="3696" y="312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82353" name="Line 17"/>
            <p:cNvSpPr>
              <a:spLocks noChangeShapeType="1"/>
            </p:cNvSpPr>
            <p:nvPr/>
          </p:nvSpPr>
          <p:spPr bwMode="auto">
            <a:xfrm flipV="1">
              <a:off x="3696" y="2688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82354" name="Line 18"/>
            <p:cNvSpPr>
              <a:spLocks noChangeShapeType="1"/>
            </p:cNvSpPr>
            <p:nvPr/>
          </p:nvSpPr>
          <p:spPr bwMode="auto">
            <a:xfrm>
              <a:off x="3696" y="2688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82355" name="Line 19"/>
            <p:cNvSpPr>
              <a:spLocks noChangeShapeType="1"/>
            </p:cNvSpPr>
            <p:nvPr/>
          </p:nvSpPr>
          <p:spPr bwMode="auto">
            <a:xfrm>
              <a:off x="3696" y="3120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82356" name="Text Box 20"/>
            <p:cNvSpPr txBox="1">
              <a:spLocks noChangeArrowheads="1"/>
            </p:cNvSpPr>
            <p:nvPr/>
          </p:nvSpPr>
          <p:spPr bwMode="auto">
            <a:xfrm>
              <a:off x="3744" y="3120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782357" name="Text Box 21"/>
            <p:cNvSpPr txBox="1">
              <a:spLocks noChangeArrowheads="1"/>
            </p:cNvSpPr>
            <p:nvPr/>
          </p:nvSpPr>
          <p:spPr bwMode="auto">
            <a:xfrm>
              <a:off x="3744" y="2928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782358" name="Text Box 22"/>
            <p:cNvSpPr txBox="1">
              <a:spLocks noChangeArrowheads="1"/>
            </p:cNvSpPr>
            <p:nvPr/>
          </p:nvSpPr>
          <p:spPr bwMode="auto">
            <a:xfrm>
              <a:off x="3744" y="2688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782359" name="Text Box 23"/>
            <p:cNvSpPr txBox="1">
              <a:spLocks noChangeArrowheads="1"/>
            </p:cNvSpPr>
            <p:nvPr/>
          </p:nvSpPr>
          <p:spPr bwMode="auto">
            <a:xfrm>
              <a:off x="3744" y="2496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782360" name="Line 24"/>
            <p:cNvSpPr>
              <a:spLocks noChangeShapeType="1"/>
            </p:cNvSpPr>
            <p:nvPr/>
          </p:nvSpPr>
          <p:spPr bwMode="auto">
            <a:xfrm>
              <a:off x="3696" y="3312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82361" name="Line 25"/>
            <p:cNvSpPr>
              <a:spLocks noChangeShapeType="1"/>
            </p:cNvSpPr>
            <p:nvPr/>
          </p:nvSpPr>
          <p:spPr bwMode="auto">
            <a:xfrm>
              <a:off x="3696" y="2880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6553200" cy="573088"/>
          </a:xfrm>
        </p:spPr>
        <p:txBody>
          <a:bodyPr/>
          <a:lstStyle/>
          <a:p>
            <a:r>
              <a:rPr lang="en-US"/>
              <a:t>Fork Example #2 (modified)</a:t>
            </a:r>
          </a:p>
        </p:txBody>
      </p:sp>
      <p:sp>
        <p:nvSpPr>
          <p:cNvPr id="786435" name="Text Box 3"/>
          <p:cNvSpPr txBox="1">
            <a:spLocks noChangeArrowheads="1"/>
          </p:cNvSpPr>
          <p:nvPr/>
        </p:nvSpPr>
        <p:spPr bwMode="auto">
          <a:xfrm>
            <a:off x="914400" y="2509897"/>
            <a:ext cx="3023585" cy="2062103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void fork2a()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printf("L0");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fork();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printf("L1\n");   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fork();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printf("Bye\n");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7864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0399" y="1276350"/>
            <a:ext cx="7896225" cy="1238250"/>
          </a:xfrm>
        </p:spPr>
        <p:txBody>
          <a:bodyPr/>
          <a:lstStyle/>
          <a:p>
            <a:r>
              <a:rPr lang="en-US"/>
              <a:t>Removed the “\n” from the first printf</a:t>
            </a:r>
          </a:p>
          <a:p>
            <a:pPr lvl="1"/>
            <a:r>
              <a:rPr lang="en-US"/>
              <a:t>As a result, “L0” gets printed twice</a:t>
            </a:r>
          </a:p>
        </p:txBody>
      </p:sp>
      <p:sp>
        <p:nvSpPr>
          <p:cNvPr id="786441" name="Line 9"/>
          <p:cNvSpPr>
            <a:spLocks noChangeShapeType="1"/>
          </p:cNvSpPr>
          <p:nvPr/>
        </p:nvSpPr>
        <p:spPr bwMode="auto">
          <a:xfrm flipV="1">
            <a:off x="5011737" y="354965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86443" name="Line 11"/>
          <p:cNvSpPr>
            <a:spLocks noChangeShapeType="1"/>
          </p:cNvSpPr>
          <p:nvPr/>
        </p:nvSpPr>
        <p:spPr bwMode="auto">
          <a:xfrm>
            <a:off x="5011737" y="354965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86444" name="Text Box 12"/>
          <p:cNvSpPr txBox="1">
            <a:spLocks noChangeArrowheads="1"/>
          </p:cNvSpPr>
          <p:nvPr/>
        </p:nvSpPr>
        <p:spPr bwMode="auto">
          <a:xfrm>
            <a:off x="5011737" y="3930650"/>
            <a:ext cx="6731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L0L1</a:t>
            </a:r>
          </a:p>
        </p:txBody>
      </p:sp>
      <p:sp>
        <p:nvSpPr>
          <p:cNvPr id="786445" name="Text Box 13"/>
          <p:cNvSpPr txBox="1">
            <a:spLocks noChangeArrowheads="1"/>
          </p:cNvSpPr>
          <p:nvPr/>
        </p:nvSpPr>
        <p:spPr bwMode="auto">
          <a:xfrm>
            <a:off x="5011737" y="3244850"/>
            <a:ext cx="8255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L0L1</a:t>
            </a:r>
          </a:p>
        </p:txBody>
      </p:sp>
      <p:sp>
        <p:nvSpPr>
          <p:cNvPr id="786446" name="Line 14"/>
          <p:cNvSpPr>
            <a:spLocks noChangeShapeType="1"/>
          </p:cNvSpPr>
          <p:nvPr/>
        </p:nvSpPr>
        <p:spPr bwMode="auto">
          <a:xfrm>
            <a:off x="5011737" y="423545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5773737" y="2940050"/>
            <a:ext cx="627063" cy="1327150"/>
            <a:chOff x="3696" y="2496"/>
            <a:chExt cx="395" cy="836"/>
          </a:xfrm>
        </p:grpSpPr>
        <p:sp>
          <p:nvSpPr>
            <p:cNvPr id="786448" name="Line 16"/>
            <p:cNvSpPr>
              <a:spLocks noChangeShapeType="1"/>
            </p:cNvSpPr>
            <p:nvPr/>
          </p:nvSpPr>
          <p:spPr bwMode="auto">
            <a:xfrm flipV="1">
              <a:off x="3696" y="312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86449" name="Line 17"/>
            <p:cNvSpPr>
              <a:spLocks noChangeShapeType="1"/>
            </p:cNvSpPr>
            <p:nvPr/>
          </p:nvSpPr>
          <p:spPr bwMode="auto">
            <a:xfrm flipV="1">
              <a:off x="3696" y="2688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86450" name="Line 18"/>
            <p:cNvSpPr>
              <a:spLocks noChangeShapeType="1"/>
            </p:cNvSpPr>
            <p:nvPr/>
          </p:nvSpPr>
          <p:spPr bwMode="auto">
            <a:xfrm>
              <a:off x="3696" y="2688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86451" name="Line 19"/>
            <p:cNvSpPr>
              <a:spLocks noChangeShapeType="1"/>
            </p:cNvSpPr>
            <p:nvPr/>
          </p:nvSpPr>
          <p:spPr bwMode="auto">
            <a:xfrm>
              <a:off x="3696" y="3120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86452" name="Text Box 20"/>
            <p:cNvSpPr txBox="1">
              <a:spLocks noChangeArrowheads="1"/>
            </p:cNvSpPr>
            <p:nvPr/>
          </p:nvSpPr>
          <p:spPr bwMode="auto">
            <a:xfrm>
              <a:off x="3744" y="3120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786453" name="Text Box 21"/>
            <p:cNvSpPr txBox="1">
              <a:spLocks noChangeArrowheads="1"/>
            </p:cNvSpPr>
            <p:nvPr/>
          </p:nvSpPr>
          <p:spPr bwMode="auto">
            <a:xfrm>
              <a:off x="3744" y="2928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786454" name="Text Box 22"/>
            <p:cNvSpPr txBox="1">
              <a:spLocks noChangeArrowheads="1"/>
            </p:cNvSpPr>
            <p:nvPr/>
          </p:nvSpPr>
          <p:spPr bwMode="auto">
            <a:xfrm>
              <a:off x="3744" y="2688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786455" name="Text Box 23"/>
            <p:cNvSpPr txBox="1">
              <a:spLocks noChangeArrowheads="1"/>
            </p:cNvSpPr>
            <p:nvPr/>
          </p:nvSpPr>
          <p:spPr bwMode="auto">
            <a:xfrm>
              <a:off x="3744" y="2496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786456" name="Line 24"/>
            <p:cNvSpPr>
              <a:spLocks noChangeShapeType="1"/>
            </p:cNvSpPr>
            <p:nvPr/>
          </p:nvSpPr>
          <p:spPr bwMode="auto">
            <a:xfrm>
              <a:off x="3696" y="3312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86457" name="Line 25"/>
            <p:cNvSpPr>
              <a:spLocks noChangeShapeType="1"/>
            </p:cNvSpPr>
            <p:nvPr/>
          </p:nvSpPr>
          <p:spPr bwMode="auto">
            <a:xfrm>
              <a:off x="3696" y="2880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6441" grpId="0" animBg="1"/>
      <p:bldP spid="786443" grpId="0" animBg="1"/>
      <p:bldP spid="786444" grpId="0"/>
      <p:bldP spid="786445" grpId="0"/>
      <p:bldP spid="78644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6496050" cy="573087"/>
          </a:xfrm>
        </p:spPr>
        <p:txBody>
          <a:bodyPr/>
          <a:lstStyle/>
          <a:p>
            <a:r>
              <a:rPr lang="en-US" dirty="0" smtClean="0"/>
              <a:t>Repeated Slide: Reading </a:t>
            </a:r>
            <a:r>
              <a:rPr lang="en-US" dirty="0"/>
              <a:t>Files</a:t>
            </a:r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219200"/>
            <a:ext cx="8307387" cy="52578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Reading a file copies bytes from the current file position to memory, and then updates file position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 smtClean="0"/>
          </a:p>
          <a:p>
            <a:pPr>
              <a:lnSpc>
                <a:spcPct val="85000"/>
              </a:lnSpc>
            </a:pPr>
            <a:endParaRPr lang="en-US" dirty="0" smtClean="0"/>
          </a:p>
          <a:p>
            <a:pPr>
              <a:lnSpc>
                <a:spcPct val="85000"/>
              </a:lnSpc>
            </a:pPr>
            <a:r>
              <a:rPr lang="en-US" dirty="0" smtClean="0"/>
              <a:t>Returns </a:t>
            </a:r>
            <a:r>
              <a:rPr lang="en-US" dirty="0"/>
              <a:t>number of bytes read from file </a:t>
            </a:r>
            <a:r>
              <a:rPr lang="en-US" dirty="0" err="1">
                <a:latin typeface="Courier New" pitchFamily="49" charset="0"/>
              </a:rPr>
              <a:t>fd</a:t>
            </a:r>
            <a:r>
              <a:rPr lang="en-US" dirty="0"/>
              <a:t> into </a:t>
            </a:r>
            <a:r>
              <a:rPr lang="en-US" dirty="0" err="1">
                <a:latin typeface="Courier New" pitchFamily="49" charset="0"/>
              </a:rPr>
              <a:t>buf</a:t>
            </a:r>
            <a:endParaRPr lang="en-US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Return type </a:t>
            </a:r>
            <a:r>
              <a:rPr lang="en-US" b="1" dirty="0" err="1">
                <a:latin typeface="Courier New" pitchFamily="49" charset="0"/>
              </a:rPr>
              <a:t>ssize_t</a:t>
            </a:r>
            <a:r>
              <a:rPr lang="en-US" dirty="0"/>
              <a:t> is signed integer</a:t>
            </a:r>
            <a:endParaRPr lang="en-US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</a:rPr>
              <a:t>nbytes</a:t>
            </a:r>
            <a:r>
              <a:rPr lang="en-US" b="1" dirty="0">
                <a:latin typeface="Courier New" pitchFamily="49" charset="0"/>
              </a:rPr>
              <a:t> &lt; 0</a:t>
            </a:r>
            <a:r>
              <a:rPr lang="en-US" b="1" dirty="0"/>
              <a:t> </a:t>
            </a:r>
            <a:r>
              <a:rPr lang="en-US" dirty="0"/>
              <a:t>indicates that an error occurred</a:t>
            </a:r>
          </a:p>
          <a:p>
            <a:pPr lvl="1">
              <a:lnSpc>
                <a:spcPct val="90000"/>
              </a:lnSpc>
            </a:pPr>
            <a:r>
              <a:rPr lang="en-US" b="1" i="1" dirty="0">
                <a:solidFill>
                  <a:srgbClr val="C00000"/>
                </a:solidFill>
              </a:rPr>
              <a:t>short counts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(</a:t>
            </a:r>
            <a:r>
              <a:rPr lang="en-US" b="1" dirty="0" err="1">
                <a:latin typeface="Courier New" pitchFamily="49" charset="0"/>
              </a:rPr>
              <a:t>nbytes</a:t>
            </a:r>
            <a:r>
              <a:rPr lang="en-US" b="1" dirty="0">
                <a:latin typeface="Courier New" pitchFamily="49" charset="0"/>
              </a:rPr>
              <a:t> &lt; </a:t>
            </a:r>
            <a:r>
              <a:rPr lang="en-US" b="1" dirty="0" err="1">
                <a:latin typeface="Courier New" pitchFamily="49" charset="0"/>
              </a:rPr>
              <a:t>sizeof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buf</a:t>
            </a:r>
            <a:r>
              <a:rPr lang="en-US" b="1" dirty="0">
                <a:latin typeface="Courier New" pitchFamily="49" charset="0"/>
              </a:rPr>
              <a:t>)</a:t>
            </a:r>
            <a:r>
              <a:rPr lang="en-US" b="1" dirty="0"/>
              <a:t> </a:t>
            </a:r>
            <a:r>
              <a:rPr lang="en-US" dirty="0"/>
              <a:t>) are possible and are not errors!</a:t>
            </a:r>
          </a:p>
        </p:txBody>
      </p:sp>
      <p:sp>
        <p:nvSpPr>
          <p:cNvPr id="634884" name="Text Box 4"/>
          <p:cNvSpPr txBox="1">
            <a:spLocks noChangeArrowheads="1"/>
          </p:cNvSpPr>
          <p:nvPr/>
        </p:nvSpPr>
        <p:spPr bwMode="auto">
          <a:xfrm>
            <a:off x="834424" y="2085975"/>
            <a:ext cx="6076950" cy="25622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char buf[512];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 fd;  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file descriptor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 nbytes;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number of bytes read */</a:t>
            </a:r>
          </a:p>
          <a:p>
            <a:pPr>
              <a:lnSpc>
                <a:spcPct val="100000"/>
              </a:lnSpc>
            </a:pPr>
            <a:endParaRPr lang="en-US" sz="1600" dirty="0" err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Open file fd ... 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Then read up to 512 bytes from file fd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if ((nbytes = read(fd, buf, sizeof(buf))) &lt; 0) {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perror("read");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exit(1);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592093" cy="762000"/>
          </a:xfrm>
        </p:spPr>
        <p:txBody>
          <a:bodyPr/>
          <a:lstStyle/>
          <a:p>
            <a:r>
              <a:rPr lang="en-US"/>
              <a:t>Dealing with Short Counts</a:t>
            </a:r>
          </a:p>
        </p:txBody>
      </p:sp>
      <p:sp>
        <p:nvSpPr>
          <p:cNvPr id="6369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8637" y="1295400"/>
            <a:ext cx="7896225" cy="4972050"/>
          </a:xfrm>
        </p:spPr>
        <p:txBody>
          <a:bodyPr/>
          <a:lstStyle/>
          <a:p>
            <a:r>
              <a:rPr lang="en-US" dirty="0"/>
              <a:t>Short counts can occur in these situations:</a:t>
            </a:r>
          </a:p>
          <a:p>
            <a:pPr lvl="1"/>
            <a:r>
              <a:rPr lang="en-US" dirty="0"/>
              <a:t>Encountering (end-of-file) EOF on reads</a:t>
            </a:r>
          </a:p>
          <a:p>
            <a:pPr lvl="1"/>
            <a:r>
              <a:rPr lang="en-US" dirty="0"/>
              <a:t>Reading text lines from a terminal</a:t>
            </a:r>
          </a:p>
          <a:p>
            <a:pPr lvl="1"/>
            <a:r>
              <a:rPr lang="en-US" dirty="0"/>
              <a:t>Reading and writing network sockets or Unix pipes</a:t>
            </a:r>
          </a:p>
          <a:p>
            <a:endParaRPr lang="en-US" dirty="0" smtClean="0"/>
          </a:p>
          <a:p>
            <a:r>
              <a:rPr lang="en-US" dirty="0" smtClean="0"/>
              <a:t>Short </a:t>
            </a:r>
            <a:r>
              <a:rPr lang="en-US" dirty="0"/>
              <a:t>counts never occur in these situations:</a:t>
            </a:r>
          </a:p>
          <a:p>
            <a:pPr lvl="1"/>
            <a:r>
              <a:rPr lang="en-US" dirty="0"/>
              <a:t>Reading from disk files (except for EOF)</a:t>
            </a:r>
          </a:p>
          <a:p>
            <a:pPr lvl="1"/>
            <a:r>
              <a:rPr lang="en-US" dirty="0"/>
              <a:t>Writing to disk files</a:t>
            </a:r>
          </a:p>
          <a:p>
            <a:endParaRPr lang="en-US" dirty="0" smtClean="0"/>
          </a:p>
          <a:p>
            <a:r>
              <a:rPr lang="en-US" dirty="0" smtClean="0"/>
              <a:t>One </a:t>
            </a:r>
            <a:r>
              <a:rPr lang="en-US" dirty="0"/>
              <a:t>way to deal with short counts in your code:</a:t>
            </a:r>
          </a:p>
          <a:p>
            <a:pPr lvl="1"/>
            <a:r>
              <a:rPr lang="en-US" dirty="0"/>
              <a:t>Use the RIO (Robust I/O) </a:t>
            </a:r>
            <a:r>
              <a:rPr lang="en-US" dirty="0" smtClean="0"/>
              <a:t>package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64524" y="545198"/>
            <a:ext cx="5824538" cy="573088"/>
          </a:xfrm>
        </p:spPr>
        <p:txBody>
          <a:bodyPr/>
          <a:lstStyle/>
          <a:p>
            <a:r>
              <a:rPr lang="en-US"/>
              <a:t>Unix File Types</a:t>
            </a:r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610600" cy="5486400"/>
          </a:xfrm>
        </p:spPr>
        <p:txBody>
          <a:bodyPr/>
          <a:lstStyle/>
          <a:p>
            <a:r>
              <a:rPr lang="en-US" dirty="0"/>
              <a:t>Regular file</a:t>
            </a:r>
          </a:p>
          <a:p>
            <a:pPr lvl="1"/>
            <a:r>
              <a:rPr lang="en-US" dirty="0"/>
              <a:t>File containing user/app data (binary, text, whatever)</a:t>
            </a:r>
          </a:p>
          <a:p>
            <a:pPr lvl="1"/>
            <a:r>
              <a:rPr lang="en-US" dirty="0"/>
              <a:t>OS does not know anything about the format</a:t>
            </a:r>
          </a:p>
          <a:p>
            <a:pPr lvl="2"/>
            <a:r>
              <a:rPr lang="en-US" dirty="0"/>
              <a:t>other than “sequence of bytes”, akin to main memory</a:t>
            </a:r>
          </a:p>
          <a:p>
            <a:r>
              <a:rPr lang="en-US" dirty="0"/>
              <a:t>Directory file</a:t>
            </a:r>
          </a:p>
          <a:p>
            <a:pPr lvl="1"/>
            <a:r>
              <a:rPr lang="en-US" dirty="0"/>
              <a:t>A file that contains the names and locations of other files</a:t>
            </a:r>
          </a:p>
          <a:p>
            <a:r>
              <a:rPr lang="en-US" dirty="0"/>
              <a:t>Character special and block special files</a:t>
            </a:r>
          </a:p>
          <a:p>
            <a:pPr lvl="1"/>
            <a:r>
              <a:rPr lang="en-US" dirty="0"/>
              <a:t>Terminals (character special) and disks </a:t>
            </a:r>
            <a:r>
              <a:rPr lang="en-US" dirty="0" smtClean="0"/>
              <a:t>(block </a:t>
            </a:r>
            <a:r>
              <a:rPr lang="en-US" dirty="0"/>
              <a:t>special)</a:t>
            </a:r>
          </a:p>
          <a:p>
            <a:r>
              <a:rPr lang="en-US" dirty="0"/>
              <a:t>FIFO (named pipe)</a:t>
            </a:r>
          </a:p>
          <a:p>
            <a:pPr lvl="1"/>
            <a:r>
              <a:rPr lang="en-US" dirty="0"/>
              <a:t>A file type used for inter-process communication</a:t>
            </a:r>
          </a:p>
          <a:p>
            <a:r>
              <a:rPr lang="en-US" dirty="0"/>
              <a:t>Socket</a:t>
            </a:r>
          </a:p>
          <a:p>
            <a:pPr lvl="1"/>
            <a:r>
              <a:rPr lang="en-US" dirty="0"/>
              <a:t>A file type used for network </a:t>
            </a:r>
            <a:r>
              <a:rPr lang="en-US" dirty="0" smtClean="0"/>
              <a:t>communication </a:t>
            </a:r>
            <a:r>
              <a:rPr lang="en-US" dirty="0"/>
              <a:t>between processes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Memory related bugs</a:t>
            </a:r>
          </a:p>
          <a:p>
            <a:r>
              <a:rPr lang="en-US" dirty="0" smtClean="0"/>
              <a:t>System level I/O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Unix I/O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Standard I/O</a:t>
            </a:r>
          </a:p>
          <a:p>
            <a:pPr lvl="1"/>
            <a:r>
              <a:rPr lang="en-US" b="1" dirty="0" smtClean="0">
                <a:solidFill>
                  <a:srgbClr val="990000"/>
                </a:solidFill>
              </a:rPr>
              <a:t>RIO (robust I/O) package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Conclusions and examples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RIO Package</a:t>
            </a:r>
          </a:p>
        </p:txBody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701087" cy="5408612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RIO is a set of wrappers that provide efficient and robust I/O in apps,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such </a:t>
            </a:r>
            <a:r>
              <a:rPr lang="en-US" sz="2000" dirty="0"/>
              <a:t>as network programs that are subject to short counts</a:t>
            </a:r>
          </a:p>
          <a:p>
            <a:endParaRPr lang="en-US" sz="2000" dirty="0" smtClean="0"/>
          </a:p>
          <a:p>
            <a:r>
              <a:rPr lang="en-US" sz="2000" dirty="0" smtClean="0"/>
              <a:t>RIO </a:t>
            </a:r>
            <a:r>
              <a:rPr lang="en-US" sz="2000" dirty="0"/>
              <a:t>provides two different kinds of functions</a:t>
            </a:r>
          </a:p>
          <a:p>
            <a:pPr lvl="1"/>
            <a:r>
              <a:rPr lang="en-US" sz="1800" dirty="0" err="1"/>
              <a:t>Unbuffered</a:t>
            </a:r>
            <a:r>
              <a:rPr lang="en-US" sz="1800" dirty="0"/>
              <a:t> input and output of binary data</a:t>
            </a:r>
          </a:p>
          <a:p>
            <a:pPr lvl="2"/>
            <a:r>
              <a:rPr lang="en-US" sz="1600" b="1" dirty="0" err="1">
                <a:latin typeface="Courier New" pitchFamily="49" charset="0"/>
              </a:rPr>
              <a:t>rio_readn</a:t>
            </a:r>
            <a:r>
              <a:rPr lang="en-US" sz="1600" dirty="0"/>
              <a:t> and </a:t>
            </a:r>
            <a:r>
              <a:rPr lang="en-US" sz="1600" b="1" dirty="0" err="1">
                <a:latin typeface="Courier New" pitchFamily="49" charset="0"/>
              </a:rPr>
              <a:t>rio_writen</a:t>
            </a:r>
            <a:endParaRPr lang="en-US" sz="1600" b="1" dirty="0">
              <a:latin typeface="Courier New" pitchFamily="49" charset="0"/>
            </a:endParaRPr>
          </a:p>
          <a:p>
            <a:pPr lvl="1"/>
            <a:r>
              <a:rPr lang="en-US" sz="1800" dirty="0"/>
              <a:t>Buffered input of binary data and text lines</a:t>
            </a:r>
          </a:p>
          <a:p>
            <a:pPr lvl="2"/>
            <a:r>
              <a:rPr lang="en-US" sz="1600" b="1" dirty="0" err="1">
                <a:latin typeface="Courier New" pitchFamily="49" charset="0"/>
              </a:rPr>
              <a:t>rio_readlineb</a:t>
            </a:r>
            <a:r>
              <a:rPr lang="en-US" sz="1600" dirty="0"/>
              <a:t> and </a:t>
            </a:r>
            <a:r>
              <a:rPr lang="en-US" sz="1600" b="1" dirty="0" err="1">
                <a:latin typeface="Courier New" pitchFamily="49" charset="0"/>
              </a:rPr>
              <a:t>rio_readnb</a:t>
            </a:r>
            <a:endParaRPr lang="en-US" sz="1600" b="1" dirty="0">
              <a:latin typeface="Courier New" pitchFamily="49" charset="0"/>
            </a:endParaRPr>
          </a:p>
          <a:p>
            <a:pPr lvl="2"/>
            <a:r>
              <a:rPr lang="en-US" sz="1600" dirty="0"/>
              <a:t>Buffered RIO routines are </a:t>
            </a:r>
            <a:r>
              <a:rPr lang="en-US" sz="1600" b="1" i="1" dirty="0">
                <a:solidFill>
                  <a:srgbClr val="C00000"/>
                </a:solidFill>
              </a:rPr>
              <a:t>thread-safe</a:t>
            </a:r>
            <a:r>
              <a:rPr lang="en-US" sz="1600" dirty="0"/>
              <a:t> and can be interleaved arbitrarily on the same descriptor</a:t>
            </a:r>
          </a:p>
          <a:p>
            <a:pPr lvl="2"/>
            <a:endParaRPr lang="en-US" sz="1600" dirty="0"/>
          </a:p>
          <a:p>
            <a:r>
              <a:rPr lang="en-US" sz="2000" dirty="0"/>
              <a:t>Download from</a:t>
            </a:r>
            <a:r>
              <a:rPr lang="en-US" sz="2000" dirty="0" smtClean="0"/>
              <a:t> </a:t>
            </a:r>
          </a:p>
          <a:p>
            <a:pPr lvl="1"/>
            <a:r>
              <a:rPr lang="en-US" sz="1600" dirty="0" smtClean="0">
                <a:latin typeface="Courier New" pitchFamily="49" charset="0"/>
                <a:hlinkClick r:id="rId3"/>
              </a:rPr>
              <a:t>http://csapp.cs.cmu.edu/public/code.html</a:t>
            </a:r>
          </a:p>
          <a:p>
            <a:pPr lvl="1"/>
            <a:r>
              <a:rPr lang="en-US" sz="1600" dirty="0" smtClean="0">
                <a:latin typeface="Courier New" pitchFamily="49" charset="0"/>
                <a:hlinkClick r:id="rId4"/>
              </a:rPr>
              <a:t>http://csapp.cs.cmu.edu/public/ics2/code/include/csapp.h</a:t>
            </a:r>
            <a:endParaRPr lang="en-US" sz="1600" dirty="0" smtClean="0">
              <a:latin typeface="Courier New" pitchFamily="49" charset="0"/>
            </a:endParaRPr>
          </a:p>
          <a:p>
            <a:pPr lvl="1"/>
            <a:r>
              <a:rPr lang="en-US" sz="1600" dirty="0" smtClean="0">
                <a:latin typeface="Courier New" pitchFamily="49" charset="0"/>
                <a:hlinkClick r:id="rId5"/>
              </a:rPr>
              <a:t>http://csapp.cs.cmu.edu/public/ics2/code/src/csapp.c</a:t>
            </a:r>
            <a:r>
              <a:rPr lang="en-US" sz="1600" dirty="0" smtClean="0">
                <a:latin typeface="Courier New" pitchFamily="49" charset="0"/>
              </a:rPr>
              <a:t> </a:t>
            </a:r>
          </a:p>
          <a:p>
            <a:r>
              <a:rPr lang="en-US" dirty="0" smtClean="0"/>
              <a:t>Notes for compiling </a:t>
            </a:r>
            <a:endParaRPr lang="en-US" dirty="0" smtClean="0">
              <a:hlinkClick r:id="rId6"/>
            </a:endParaRPr>
          </a:p>
          <a:p>
            <a:pPr lvl="1"/>
            <a:r>
              <a:rPr lang="en-US" sz="1600" dirty="0" smtClean="0">
                <a:hlinkClick r:id="rId6"/>
              </a:rPr>
              <a:t>http://condor.depaul.edu/glancast/374class/docs/csapp_compile_guide.html</a:t>
            </a:r>
            <a:endParaRPr lang="en-US" sz="1600" dirty="0" smtClean="0"/>
          </a:p>
          <a:p>
            <a:pPr lvl="1"/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Unbuffered RIO Input and Output</a:t>
            </a:r>
          </a:p>
        </p:txBody>
      </p:sp>
      <p:sp>
        <p:nvSpPr>
          <p:cNvPr id="75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220788"/>
            <a:ext cx="8701087" cy="5180012"/>
          </a:xfrm>
        </p:spPr>
        <p:txBody>
          <a:bodyPr/>
          <a:lstStyle/>
          <a:p>
            <a:r>
              <a:rPr lang="en-US" dirty="0"/>
              <a:t>Same interface as Unix </a:t>
            </a:r>
            <a:r>
              <a:rPr lang="en-US" dirty="0">
                <a:latin typeface="Courier New" pitchFamily="49" charset="0"/>
              </a:rPr>
              <a:t>read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</a:rPr>
              <a:t>write</a:t>
            </a:r>
          </a:p>
          <a:p>
            <a:r>
              <a:rPr lang="en-US" dirty="0"/>
              <a:t>Especially useful for transferring data on network sockets</a:t>
            </a:r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r>
              <a:rPr lang="en-US" b="1" dirty="0" err="1">
                <a:latin typeface="Courier New" pitchFamily="49" charset="0"/>
              </a:rPr>
              <a:t>rio_readn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returns short count only </a:t>
            </a:r>
            <a:r>
              <a:rPr lang="en-US" dirty="0" smtClean="0"/>
              <a:t>if it </a:t>
            </a:r>
            <a:r>
              <a:rPr lang="en-US" dirty="0"/>
              <a:t>encounters </a:t>
            </a:r>
            <a:r>
              <a:rPr lang="en-US" dirty="0" smtClean="0"/>
              <a:t>EOF</a:t>
            </a:r>
            <a:endParaRPr lang="en-US" dirty="0"/>
          </a:p>
          <a:p>
            <a:pPr lvl="2"/>
            <a:r>
              <a:rPr lang="en-US" dirty="0"/>
              <a:t>Only use it when you know how many bytes to read</a:t>
            </a:r>
          </a:p>
          <a:p>
            <a:pPr lvl="1"/>
            <a:r>
              <a:rPr lang="en-US" b="1" dirty="0" err="1" smtClean="0">
                <a:latin typeface="Courier New" pitchFamily="49" charset="0"/>
              </a:rPr>
              <a:t>rio_writen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never </a:t>
            </a:r>
            <a:r>
              <a:rPr lang="en-US" dirty="0"/>
              <a:t>returns a short </a:t>
            </a:r>
            <a:r>
              <a:rPr lang="en-US" dirty="0" smtClean="0"/>
              <a:t>count</a:t>
            </a:r>
            <a:endParaRPr lang="en-US" dirty="0"/>
          </a:p>
          <a:p>
            <a:pPr lvl="1"/>
            <a:r>
              <a:rPr lang="en-US" dirty="0"/>
              <a:t>Calls to </a:t>
            </a:r>
            <a:r>
              <a:rPr lang="en-US" b="1" dirty="0" err="1">
                <a:latin typeface="Courier New" pitchFamily="49" charset="0"/>
              </a:rPr>
              <a:t>rio_readn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 err="1">
                <a:latin typeface="Courier New" pitchFamily="49" charset="0"/>
              </a:rPr>
              <a:t>rio_writen</a:t>
            </a:r>
            <a:r>
              <a:rPr lang="en-US" b="1" dirty="0"/>
              <a:t> </a:t>
            </a:r>
            <a:r>
              <a:rPr lang="en-US" dirty="0"/>
              <a:t>can be interleaved arbitrarily on the same </a:t>
            </a:r>
            <a:r>
              <a:rPr lang="en-US" dirty="0" smtClean="0"/>
              <a:t>descriptor</a:t>
            </a:r>
            <a:endParaRPr lang="en-US" dirty="0"/>
          </a:p>
        </p:txBody>
      </p:sp>
      <p:sp>
        <p:nvSpPr>
          <p:cNvPr id="758788" name="Text Box 4"/>
          <p:cNvSpPr txBox="1">
            <a:spLocks noChangeArrowheads="1"/>
          </p:cNvSpPr>
          <p:nvPr/>
        </p:nvSpPr>
        <p:spPr bwMode="auto">
          <a:xfrm>
            <a:off x="818592" y="2316540"/>
            <a:ext cx="7478970" cy="15696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</a:rPr>
              <a:t>#include "</a:t>
            </a:r>
            <a:r>
              <a:rPr lang="en-US" sz="1600" dirty="0" err="1">
                <a:latin typeface="Courier New" pitchFamily="49" charset="0"/>
              </a:rPr>
              <a:t>csapp.h</a:t>
            </a:r>
            <a:r>
              <a:rPr lang="en-US" sz="1600" dirty="0">
                <a:latin typeface="Courier New" pitchFamily="49" charset="0"/>
              </a:rPr>
              <a:t>"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rio_readn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n);</a:t>
            </a:r>
          </a:p>
          <a:p>
            <a:pPr algn="l"/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rio_writen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n);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smtClean="0">
                <a:solidFill>
                  <a:srgbClr val="990000"/>
                </a:solidFill>
                <a:latin typeface="Calibri" pitchFamily="34" charset="0"/>
              </a:rPr>
              <a:t>Return</a:t>
            </a:r>
            <a:r>
              <a:rPr lang="en-US" sz="1600" dirty="0">
                <a:solidFill>
                  <a:srgbClr val="990000"/>
                </a:solidFill>
                <a:latin typeface="Calibri" pitchFamily="34" charset="0"/>
              </a:rPr>
              <a:t>: num. bytes transferred if OK,</a:t>
            </a:r>
            <a:r>
              <a:rPr lang="en-US" sz="1600" i="1" dirty="0">
                <a:solidFill>
                  <a:srgbClr val="990000"/>
                </a:solidFill>
                <a:latin typeface="Calibri" pitchFamily="34" charset="0"/>
              </a:rPr>
              <a:t>  </a:t>
            </a:r>
            <a:r>
              <a:rPr lang="en-US" sz="1600" dirty="0">
                <a:solidFill>
                  <a:srgbClr val="990000"/>
                </a:solidFill>
                <a:latin typeface="Calibri" pitchFamily="34" charset="0"/>
              </a:rPr>
              <a:t>0 on EOF (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rio_readn</a:t>
            </a:r>
            <a:r>
              <a:rPr lang="en-US" sz="1600" dirty="0">
                <a:solidFill>
                  <a:srgbClr val="990000"/>
                </a:solidFill>
                <a:latin typeface="Calibri" pitchFamily="34" charset="0"/>
              </a:rPr>
              <a:t> only), -1 on error</a:t>
            </a:r>
            <a:r>
              <a:rPr lang="en-US" sz="1600" i="1" dirty="0">
                <a:solidFill>
                  <a:srgbClr val="990000"/>
                </a:solidFill>
                <a:latin typeface="Calibri" pitchFamily="34" charset="0"/>
              </a:rPr>
              <a:t> 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592093" cy="762000"/>
          </a:xfrm>
        </p:spPr>
        <p:txBody>
          <a:bodyPr/>
          <a:lstStyle/>
          <a:p>
            <a:r>
              <a:rPr lang="en-US"/>
              <a:t>Implementation of </a:t>
            </a:r>
            <a:r>
              <a:rPr lang="en-US">
                <a:latin typeface="Courier New" pitchFamily="49" charset="0"/>
              </a:rPr>
              <a:t>rio_readn</a:t>
            </a:r>
          </a:p>
        </p:txBody>
      </p:sp>
      <p:sp>
        <p:nvSpPr>
          <p:cNvPr id="760835" name="Text Box 3"/>
          <p:cNvSpPr txBox="1">
            <a:spLocks noChangeArrowheads="1"/>
          </p:cNvSpPr>
          <p:nvPr/>
        </p:nvSpPr>
        <p:spPr bwMode="auto">
          <a:xfrm>
            <a:off x="357018" y="990600"/>
            <a:ext cx="8710782" cy="575542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/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</a:t>
            </a:r>
          </a:p>
          <a:p>
            <a:pPr algn="l"/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rio_readn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- robustly read n bytes (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unbuffered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)</a:t>
            </a:r>
          </a:p>
          <a:p>
            <a:pPr algn="l"/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 algn="l"/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rio_readn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n)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nleft</a:t>
            </a:r>
            <a:r>
              <a:rPr lang="en-US" sz="1600" dirty="0">
                <a:latin typeface="Courier New" pitchFamily="49" charset="0"/>
              </a:rPr>
              <a:t> = n;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nread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char *</a:t>
            </a:r>
            <a:r>
              <a:rPr lang="en-US" sz="1600" dirty="0" err="1">
                <a:latin typeface="Courier New" pitchFamily="49" charset="0"/>
              </a:rPr>
              <a:t>bufp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  while (</a:t>
            </a:r>
            <a:r>
              <a:rPr lang="en-US" sz="1600" dirty="0" err="1">
                <a:latin typeface="Courier New" pitchFamily="49" charset="0"/>
              </a:rPr>
              <a:t>nleft</a:t>
            </a:r>
            <a:r>
              <a:rPr lang="en-US" sz="1600" dirty="0">
                <a:latin typeface="Courier New" pitchFamily="49" charset="0"/>
              </a:rPr>
              <a:t> &gt; 0)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if ((</a:t>
            </a:r>
            <a:r>
              <a:rPr lang="en-US" sz="1600" dirty="0" err="1">
                <a:latin typeface="Courier New" pitchFamily="49" charset="0"/>
              </a:rPr>
              <a:t>nread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read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bufp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nleft</a:t>
            </a:r>
            <a:r>
              <a:rPr lang="en-US" sz="1600" dirty="0">
                <a:latin typeface="Courier New" pitchFamily="49" charset="0"/>
              </a:rPr>
              <a:t>)) &lt; 0)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    if (</a:t>
            </a:r>
            <a:r>
              <a:rPr lang="en-US" sz="1600" dirty="0" err="1">
                <a:latin typeface="Courier New" pitchFamily="49" charset="0"/>
              </a:rPr>
              <a:t>errno</a:t>
            </a:r>
            <a:r>
              <a:rPr lang="en-US" sz="1600" dirty="0">
                <a:latin typeface="Courier New" pitchFamily="49" charset="0"/>
              </a:rPr>
              <a:t> == EINTR)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interrupted by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sig handler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return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	</a:t>
            </a:r>
            <a:r>
              <a:rPr lang="en-US" sz="1600" dirty="0" err="1">
                <a:latin typeface="Courier New" pitchFamily="49" charset="0"/>
              </a:rPr>
              <a:t>nread</a:t>
            </a:r>
            <a:r>
              <a:rPr lang="en-US" sz="1600" dirty="0">
                <a:latin typeface="Courier New" pitchFamily="49" charset="0"/>
              </a:rPr>
              <a:t> = 0;      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and call read() again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    else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	return -1;      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errno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set by read() */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}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else if (</a:t>
            </a:r>
            <a:r>
              <a:rPr lang="en-US" sz="1600" dirty="0" err="1">
                <a:latin typeface="Courier New" pitchFamily="49" charset="0"/>
              </a:rPr>
              <a:t>nread</a:t>
            </a:r>
            <a:r>
              <a:rPr lang="en-US" sz="1600" dirty="0">
                <a:latin typeface="Courier New" pitchFamily="49" charset="0"/>
              </a:rPr>
              <a:t> == 0)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    break;             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EOF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nleft</a:t>
            </a:r>
            <a:r>
              <a:rPr lang="en-US" sz="1600" dirty="0">
                <a:latin typeface="Courier New" pitchFamily="49" charset="0"/>
              </a:rPr>
              <a:t> -= </a:t>
            </a:r>
            <a:r>
              <a:rPr lang="en-US" sz="1600" dirty="0" err="1">
                <a:latin typeface="Courier New" pitchFamily="49" charset="0"/>
              </a:rPr>
              <a:t>nread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bufp</a:t>
            </a:r>
            <a:r>
              <a:rPr lang="en-US" sz="1600" dirty="0">
                <a:latin typeface="Courier New" pitchFamily="49" charset="0"/>
              </a:rPr>
              <a:t> += </a:t>
            </a:r>
            <a:r>
              <a:rPr lang="en-US" sz="1600" dirty="0" err="1">
                <a:latin typeface="Courier New" pitchFamily="49" charset="0"/>
              </a:rPr>
              <a:t>nread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}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return (n - </a:t>
            </a:r>
            <a:r>
              <a:rPr lang="en-US" sz="1600" dirty="0" err="1">
                <a:latin typeface="Courier New" pitchFamily="49" charset="0"/>
              </a:rPr>
              <a:t>nleft</a:t>
            </a:r>
            <a:r>
              <a:rPr lang="en-US" sz="1600" dirty="0">
                <a:latin typeface="Courier New" pitchFamily="49" charset="0"/>
              </a:rPr>
              <a:t>);    </a:t>
            </a:r>
            <a:r>
              <a:rPr lang="en-US" sz="1600" dirty="0" smtClean="0">
                <a:latin typeface="Courier New" pitchFamily="49" charset="0"/>
              </a:rPr>
              <a:t>    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return &gt;= 0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Buffered I/O: Motivation</a:t>
            </a:r>
          </a:p>
        </p:txBody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937" y="1220788"/>
            <a:ext cx="8307387" cy="1065212"/>
          </a:xfrm>
        </p:spPr>
        <p:txBody>
          <a:bodyPr/>
          <a:lstStyle/>
          <a:p>
            <a:r>
              <a:rPr lang="en-US" dirty="0"/>
              <a:t>I/O Applications Read/Write One Character at a Time</a:t>
            </a:r>
          </a:p>
          <a:p>
            <a:pPr lvl="1"/>
            <a:r>
              <a:rPr lang="en-US" dirty="0" err="1"/>
              <a:t>getc</a:t>
            </a:r>
            <a:r>
              <a:rPr lang="en-US" dirty="0"/>
              <a:t>, </a:t>
            </a:r>
            <a:r>
              <a:rPr lang="en-US" dirty="0" err="1"/>
              <a:t>putc</a:t>
            </a:r>
            <a:r>
              <a:rPr lang="en-US" dirty="0"/>
              <a:t>, </a:t>
            </a:r>
            <a:r>
              <a:rPr lang="en-US" dirty="0" err="1"/>
              <a:t>ungetc</a:t>
            </a:r>
            <a:endParaRPr lang="en-US" dirty="0"/>
          </a:p>
          <a:p>
            <a:pPr lvl="1"/>
            <a:r>
              <a:rPr lang="en-US" dirty="0"/>
              <a:t>gets</a:t>
            </a:r>
          </a:p>
          <a:p>
            <a:pPr lvl="2"/>
            <a:r>
              <a:rPr lang="en-US" dirty="0"/>
              <a:t>Read line of text, stopping at newline</a:t>
            </a:r>
          </a:p>
          <a:p>
            <a:r>
              <a:rPr lang="en-US" dirty="0"/>
              <a:t>Implementing as Calls to Unix I/O Expensive</a:t>
            </a:r>
          </a:p>
          <a:p>
            <a:pPr lvl="1"/>
            <a:r>
              <a:rPr lang="en-US" dirty="0"/>
              <a:t>Read &amp; Write involve require Unix kernel calls</a:t>
            </a:r>
          </a:p>
          <a:p>
            <a:pPr lvl="2"/>
            <a:r>
              <a:rPr lang="en-US" dirty="0"/>
              <a:t>&gt; 10,000 clock cycles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Buffered Read</a:t>
            </a:r>
          </a:p>
          <a:p>
            <a:pPr lvl="1"/>
            <a:r>
              <a:rPr lang="en-US" dirty="0"/>
              <a:t>Use Unix </a:t>
            </a:r>
            <a:r>
              <a:rPr lang="en-US" dirty="0" smtClean="0"/>
              <a:t>read() </a:t>
            </a:r>
            <a:r>
              <a:rPr lang="en-US" dirty="0"/>
              <a:t>to grab block of bytes</a:t>
            </a:r>
          </a:p>
          <a:p>
            <a:pPr lvl="1"/>
            <a:r>
              <a:rPr lang="en-US" dirty="0"/>
              <a:t>User input functions take one byte at a time from buffer</a:t>
            </a:r>
          </a:p>
          <a:p>
            <a:pPr lvl="2"/>
            <a:r>
              <a:rPr lang="en-US" dirty="0"/>
              <a:t>Refill buffer when empty</a:t>
            </a:r>
          </a:p>
        </p:txBody>
      </p:sp>
      <p:sp>
        <p:nvSpPr>
          <p:cNvPr id="687111" name="Rectangle 7"/>
          <p:cNvSpPr>
            <a:spLocks noChangeArrowheads="1"/>
          </p:cNvSpPr>
          <p:nvPr/>
        </p:nvSpPr>
        <p:spPr bwMode="auto">
          <a:xfrm>
            <a:off x="4055076" y="4131276"/>
            <a:ext cx="2362200" cy="44132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unread</a:t>
            </a:r>
          </a:p>
        </p:txBody>
      </p:sp>
      <p:sp>
        <p:nvSpPr>
          <p:cNvPr id="687108" name="Rectangle 4"/>
          <p:cNvSpPr>
            <a:spLocks noChangeArrowheads="1"/>
          </p:cNvSpPr>
          <p:nvPr/>
        </p:nvSpPr>
        <p:spPr bwMode="auto">
          <a:xfrm>
            <a:off x="1692876" y="4131276"/>
            <a:ext cx="2362200" cy="44132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already read</a:t>
            </a:r>
          </a:p>
        </p:txBody>
      </p:sp>
      <p:sp>
        <p:nvSpPr>
          <p:cNvPr id="687110" name="Rectangle 6"/>
          <p:cNvSpPr>
            <a:spLocks noChangeArrowheads="1"/>
          </p:cNvSpPr>
          <p:nvPr/>
        </p:nvSpPr>
        <p:spPr bwMode="auto">
          <a:xfrm>
            <a:off x="1692876" y="4131276"/>
            <a:ext cx="6096000" cy="441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7112" name="Text Box 8"/>
          <p:cNvSpPr txBox="1">
            <a:spLocks noChangeArrowheads="1"/>
          </p:cNvSpPr>
          <p:nvPr/>
        </p:nvSpPr>
        <p:spPr bwMode="auto">
          <a:xfrm>
            <a:off x="838200" y="4155500"/>
            <a:ext cx="8423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Buffer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2" name="Rectangle 2"/>
          <p:cNvSpPr>
            <a:spLocks noChangeArrowheads="1"/>
          </p:cNvSpPr>
          <p:nvPr/>
        </p:nvSpPr>
        <p:spPr bwMode="auto">
          <a:xfrm>
            <a:off x="4724400" y="3040062"/>
            <a:ext cx="2362200" cy="44132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unread</a:t>
            </a:r>
          </a:p>
        </p:txBody>
      </p:sp>
      <p:sp>
        <p:nvSpPr>
          <p:cNvPr id="7628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Buffered I/O: Implementation</a:t>
            </a:r>
          </a:p>
        </p:txBody>
      </p:sp>
      <p:sp>
        <p:nvSpPr>
          <p:cNvPr id="7628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3960812"/>
          </a:xfrm>
        </p:spPr>
        <p:txBody>
          <a:bodyPr/>
          <a:lstStyle/>
          <a:p>
            <a:r>
              <a:rPr lang="en-US" dirty="0"/>
              <a:t>For reading from file</a:t>
            </a:r>
          </a:p>
          <a:p>
            <a:r>
              <a:rPr lang="en-US" dirty="0"/>
              <a:t>File has associated buffer to hold bytes that have been read from file but not yet read by user code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Layered </a:t>
            </a:r>
            <a:r>
              <a:rPr lang="en-US" dirty="0"/>
              <a:t>on Unix File</a:t>
            </a:r>
          </a:p>
        </p:txBody>
      </p:sp>
      <p:sp>
        <p:nvSpPr>
          <p:cNvPr id="762885" name="Rectangle 5"/>
          <p:cNvSpPr>
            <a:spLocks noChangeArrowheads="1"/>
          </p:cNvSpPr>
          <p:nvPr/>
        </p:nvSpPr>
        <p:spPr bwMode="auto">
          <a:xfrm>
            <a:off x="2362200" y="3040062"/>
            <a:ext cx="2362200" cy="44132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already read</a:t>
            </a:r>
          </a:p>
        </p:txBody>
      </p:sp>
      <p:sp>
        <p:nvSpPr>
          <p:cNvPr id="762886" name="Rectangle 6"/>
          <p:cNvSpPr>
            <a:spLocks noChangeArrowheads="1"/>
          </p:cNvSpPr>
          <p:nvPr/>
        </p:nvSpPr>
        <p:spPr bwMode="auto">
          <a:xfrm>
            <a:off x="2362200" y="3040062"/>
            <a:ext cx="6096000" cy="441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87" name="Text Box 7"/>
          <p:cNvSpPr txBox="1">
            <a:spLocks noChangeArrowheads="1"/>
          </p:cNvSpPr>
          <p:nvPr/>
        </p:nvSpPr>
        <p:spPr bwMode="auto">
          <a:xfrm>
            <a:off x="1498697" y="3056538"/>
            <a:ext cx="8470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Buffer</a:t>
            </a:r>
          </a:p>
        </p:txBody>
      </p:sp>
      <p:sp>
        <p:nvSpPr>
          <p:cNvPr id="762888" name="Arc 8"/>
          <p:cNvSpPr>
            <a:spLocks/>
          </p:cNvSpPr>
          <p:nvPr/>
        </p:nvSpPr>
        <p:spPr bwMode="auto">
          <a:xfrm rot="-5400000" flipH="1" flipV="1">
            <a:off x="1978110" y="3418829"/>
            <a:ext cx="304800" cy="46166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89" name="Arc 9"/>
          <p:cNvSpPr>
            <a:spLocks/>
          </p:cNvSpPr>
          <p:nvPr/>
        </p:nvSpPr>
        <p:spPr bwMode="auto">
          <a:xfrm rot="-5400000" flipH="1" flipV="1">
            <a:off x="4264110" y="3495029"/>
            <a:ext cx="457200" cy="46166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90" name="Rectangle 10"/>
          <p:cNvSpPr>
            <a:spLocks noChangeArrowheads="1"/>
          </p:cNvSpPr>
          <p:nvPr/>
        </p:nvSpPr>
        <p:spPr bwMode="auto">
          <a:xfrm>
            <a:off x="720810" y="3649662"/>
            <a:ext cx="1039813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rio_buf</a:t>
            </a:r>
          </a:p>
        </p:txBody>
      </p:sp>
      <p:sp>
        <p:nvSpPr>
          <p:cNvPr id="762891" name="Rectangle 11"/>
          <p:cNvSpPr>
            <a:spLocks noChangeArrowheads="1"/>
          </p:cNvSpPr>
          <p:nvPr/>
        </p:nvSpPr>
        <p:spPr bwMode="auto">
          <a:xfrm>
            <a:off x="2702010" y="3802062"/>
            <a:ext cx="16002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rio_bufptr</a:t>
            </a:r>
          </a:p>
        </p:txBody>
      </p:sp>
      <p:sp>
        <p:nvSpPr>
          <p:cNvPr id="762892" name="Line 12"/>
          <p:cNvSpPr>
            <a:spLocks noChangeShapeType="1"/>
          </p:cNvSpPr>
          <p:nvPr/>
        </p:nvSpPr>
        <p:spPr bwMode="auto">
          <a:xfrm flipV="1">
            <a:off x="4724400" y="2659062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93" name="Line 13"/>
          <p:cNvSpPr>
            <a:spLocks noChangeShapeType="1"/>
          </p:cNvSpPr>
          <p:nvPr/>
        </p:nvSpPr>
        <p:spPr bwMode="auto">
          <a:xfrm flipV="1">
            <a:off x="7086600" y="2659062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94" name="Line 14"/>
          <p:cNvSpPr>
            <a:spLocks noChangeShapeType="1"/>
          </p:cNvSpPr>
          <p:nvPr/>
        </p:nvSpPr>
        <p:spPr bwMode="auto">
          <a:xfrm>
            <a:off x="4724400" y="2811462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762895" name="Rectangle 15"/>
          <p:cNvSpPr>
            <a:spLocks noChangeArrowheads="1"/>
          </p:cNvSpPr>
          <p:nvPr/>
        </p:nvSpPr>
        <p:spPr bwMode="auto">
          <a:xfrm>
            <a:off x="5257800" y="2659062"/>
            <a:ext cx="1219200" cy="3127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rio_cnt</a:t>
            </a:r>
          </a:p>
        </p:txBody>
      </p:sp>
      <p:sp>
        <p:nvSpPr>
          <p:cNvPr id="762896" name="Rectangle 16"/>
          <p:cNvSpPr>
            <a:spLocks noChangeArrowheads="1"/>
          </p:cNvSpPr>
          <p:nvPr/>
        </p:nvSpPr>
        <p:spPr bwMode="auto">
          <a:xfrm>
            <a:off x="5105400" y="5452646"/>
            <a:ext cx="2362200" cy="44132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unread</a:t>
            </a:r>
          </a:p>
        </p:txBody>
      </p:sp>
      <p:sp>
        <p:nvSpPr>
          <p:cNvPr id="762897" name="Rectangle 17"/>
          <p:cNvSpPr>
            <a:spLocks noChangeArrowheads="1"/>
          </p:cNvSpPr>
          <p:nvPr/>
        </p:nvSpPr>
        <p:spPr bwMode="auto">
          <a:xfrm>
            <a:off x="2743200" y="5452646"/>
            <a:ext cx="2362200" cy="44132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already read</a:t>
            </a:r>
          </a:p>
        </p:txBody>
      </p:sp>
      <p:sp>
        <p:nvSpPr>
          <p:cNvPr id="762898" name="Rectangle 18"/>
          <p:cNvSpPr>
            <a:spLocks noChangeArrowheads="1"/>
          </p:cNvSpPr>
          <p:nvPr/>
        </p:nvSpPr>
        <p:spPr bwMode="auto">
          <a:xfrm>
            <a:off x="762000" y="5452646"/>
            <a:ext cx="8229600" cy="441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762899" name="Rectangle 19"/>
          <p:cNvSpPr>
            <a:spLocks noChangeArrowheads="1"/>
          </p:cNvSpPr>
          <p:nvPr/>
        </p:nvSpPr>
        <p:spPr bwMode="auto">
          <a:xfrm>
            <a:off x="762000" y="5452646"/>
            <a:ext cx="1981200" cy="4413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not in buffer</a:t>
            </a:r>
          </a:p>
        </p:txBody>
      </p:sp>
      <p:sp>
        <p:nvSpPr>
          <p:cNvPr id="762900" name="Rectangle 20"/>
          <p:cNvSpPr>
            <a:spLocks noChangeArrowheads="1"/>
          </p:cNvSpPr>
          <p:nvPr/>
        </p:nvSpPr>
        <p:spPr bwMode="auto">
          <a:xfrm>
            <a:off x="7467600" y="5452646"/>
            <a:ext cx="1524000" cy="4413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unseen</a:t>
            </a:r>
          </a:p>
        </p:txBody>
      </p:sp>
      <p:sp>
        <p:nvSpPr>
          <p:cNvPr id="762901" name="Arc 21"/>
          <p:cNvSpPr>
            <a:spLocks/>
          </p:cNvSpPr>
          <p:nvPr/>
        </p:nvSpPr>
        <p:spPr bwMode="auto">
          <a:xfrm rot="-5400000" flipH="1" flipV="1">
            <a:off x="7007310" y="5907613"/>
            <a:ext cx="457200" cy="46166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902" name="Rectangle 22"/>
          <p:cNvSpPr>
            <a:spLocks noChangeArrowheads="1"/>
          </p:cNvSpPr>
          <p:nvPr/>
        </p:nvSpPr>
        <p:spPr bwMode="auto">
          <a:xfrm>
            <a:off x="4378410" y="6214646"/>
            <a:ext cx="2590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600" dirty="0">
                <a:latin typeface="Calibri" pitchFamily="34" charset="0"/>
              </a:rPr>
              <a:t>Current File Position</a:t>
            </a:r>
          </a:p>
        </p:txBody>
      </p:sp>
      <p:sp>
        <p:nvSpPr>
          <p:cNvPr id="762903" name="Line 23"/>
          <p:cNvSpPr>
            <a:spLocks noChangeShapeType="1"/>
          </p:cNvSpPr>
          <p:nvPr/>
        </p:nvSpPr>
        <p:spPr bwMode="auto">
          <a:xfrm flipV="1">
            <a:off x="2743200" y="50292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904" name="Line 24"/>
          <p:cNvSpPr>
            <a:spLocks noChangeShapeType="1"/>
          </p:cNvSpPr>
          <p:nvPr/>
        </p:nvSpPr>
        <p:spPr bwMode="auto">
          <a:xfrm flipV="1">
            <a:off x="7467600" y="50292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905" name="Line 25"/>
          <p:cNvSpPr>
            <a:spLocks noChangeShapeType="1"/>
          </p:cNvSpPr>
          <p:nvPr/>
        </p:nvSpPr>
        <p:spPr bwMode="auto">
          <a:xfrm flipV="1">
            <a:off x="2743200" y="5181600"/>
            <a:ext cx="4724400" cy="7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906" name="Rectangle 26"/>
          <p:cNvSpPr>
            <a:spLocks noChangeArrowheads="1"/>
          </p:cNvSpPr>
          <p:nvPr/>
        </p:nvSpPr>
        <p:spPr bwMode="auto">
          <a:xfrm>
            <a:off x="3886200" y="5029200"/>
            <a:ext cx="266700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Buffered Portion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Buffered I/O: Declaration</a:t>
            </a:r>
          </a:p>
        </p:txBody>
      </p:sp>
      <p:sp>
        <p:nvSpPr>
          <p:cNvPr id="7649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79413" y="1296988"/>
            <a:ext cx="8307387" cy="608012"/>
          </a:xfrm>
        </p:spPr>
        <p:txBody>
          <a:bodyPr/>
          <a:lstStyle/>
          <a:p>
            <a:r>
              <a:rPr lang="en-US" dirty="0"/>
              <a:t>All information contained in </a:t>
            </a:r>
            <a:r>
              <a:rPr lang="en-US" dirty="0" err="1"/>
              <a:t>struct</a:t>
            </a:r>
            <a:endParaRPr lang="en-US" dirty="0"/>
          </a:p>
        </p:txBody>
      </p:sp>
      <p:sp>
        <p:nvSpPr>
          <p:cNvPr id="764934" name="Text Box 6"/>
          <p:cNvSpPr txBox="1">
            <a:spLocks noChangeArrowheads="1"/>
          </p:cNvSpPr>
          <p:nvPr/>
        </p:nvSpPr>
        <p:spPr bwMode="auto">
          <a:xfrm>
            <a:off x="452437" y="4267200"/>
            <a:ext cx="8539163" cy="16002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/>
            <a:r>
              <a:rPr lang="en-US" sz="1600" dirty="0" err="1">
                <a:latin typeface="Courier New" pitchFamily="49" charset="0"/>
              </a:rPr>
              <a:t>typedef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rio_fd</a:t>
            </a:r>
            <a:r>
              <a:rPr lang="en-US" sz="1600" dirty="0">
                <a:latin typeface="Courier New" pitchFamily="49" charset="0"/>
              </a:rPr>
              <a:t>;          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descriptor for this internal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buf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rio_cnt</a:t>
            </a:r>
            <a:r>
              <a:rPr lang="en-US" sz="1600" dirty="0">
                <a:latin typeface="Courier New" pitchFamily="49" charset="0"/>
              </a:rPr>
              <a:t>;         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unread bytes in internal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buf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char *</a:t>
            </a:r>
            <a:r>
              <a:rPr lang="en-US" sz="1600" dirty="0" err="1">
                <a:latin typeface="Courier New" pitchFamily="49" charset="0"/>
              </a:rPr>
              <a:t>rio_bufptr</a:t>
            </a:r>
            <a:r>
              <a:rPr lang="en-US" sz="1600" dirty="0">
                <a:latin typeface="Courier New" pitchFamily="49" charset="0"/>
              </a:rPr>
              <a:t>;    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next unread byte in internal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buf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char </a:t>
            </a:r>
            <a:r>
              <a:rPr lang="en-US" sz="1600" dirty="0" err="1">
                <a:latin typeface="Courier New" pitchFamily="49" charset="0"/>
              </a:rPr>
              <a:t>rio_buf</a:t>
            </a:r>
            <a:r>
              <a:rPr lang="en-US" sz="1600" dirty="0">
                <a:latin typeface="Courier New" pitchFamily="49" charset="0"/>
              </a:rPr>
              <a:t>[RIO_BUFSIZE];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internal buffer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 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;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24400" y="2430462"/>
            <a:ext cx="2362200" cy="44132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unread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2362200" y="2430462"/>
            <a:ext cx="2362200" cy="44132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already read</a:t>
            </a: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2362200" y="2430462"/>
            <a:ext cx="6096000" cy="441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1498697" y="2452994"/>
            <a:ext cx="8470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Buffer</a:t>
            </a:r>
          </a:p>
        </p:txBody>
      </p:sp>
      <p:sp>
        <p:nvSpPr>
          <p:cNvPr id="21" name="Arc 8"/>
          <p:cNvSpPr>
            <a:spLocks/>
          </p:cNvSpPr>
          <p:nvPr/>
        </p:nvSpPr>
        <p:spPr bwMode="auto">
          <a:xfrm rot="16200000" flipH="1" flipV="1">
            <a:off x="1978110" y="2809229"/>
            <a:ext cx="304800" cy="46166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2" name="Arc 9"/>
          <p:cNvSpPr>
            <a:spLocks/>
          </p:cNvSpPr>
          <p:nvPr/>
        </p:nvSpPr>
        <p:spPr bwMode="auto">
          <a:xfrm rot="16200000" flipH="1" flipV="1">
            <a:off x="4264110" y="2885429"/>
            <a:ext cx="457200" cy="46166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720810" y="3040062"/>
            <a:ext cx="1039813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rio_buf</a:t>
            </a: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2702010" y="3192462"/>
            <a:ext cx="16002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rio_bufptr</a:t>
            </a: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 flipV="1">
            <a:off x="4724400" y="2049462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 flipV="1">
            <a:off x="7086600" y="2049462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>
            <a:off x="4724400" y="2201862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28" name="Rectangle 15"/>
          <p:cNvSpPr>
            <a:spLocks noChangeArrowheads="1"/>
          </p:cNvSpPr>
          <p:nvPr/>
        </p:nvSpPr>
        <p:spPr bwMode="auto">
          <a:xfrm>
            <a:off x="5257800" y="2049462"/>
            <a:ext cx="1219200" cy="3127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rio_cnt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Buffered RIO Input Functions</a:t>
            </a:r>
          </a:p>
        </p:txBody>
      </p:sp>
      <p:sp>
        <p:nvSpPr>
          <p:cNvPr id="76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936" y="1219200"/>
            <a:ext cx="8307388" cy="53340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Efficiently read text lines and binary data from a file partially cached in an internal memory buffer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/>
          </a:p>
          <a:p>
            <a:pPr lvl="1">
              <a:spcBef>
                <a:spcPct val="0"/>
              </a:spcBef>
            </a:pPr>
            <a:endParaRPr lang="en-US" dirty="0">
              <a:latin typeface="Courier New" pitchFamily="49" charset="0"/>
            </a:endParaRPr>
          </a:p>
          <a:p>
            <a:pPr lvl="1">
              <a:spcBef>
                <a:spcPct val="0"/>
              </a:spcBef>
            </a:pPr>
            <a:r>
              <a:rPr lang="en-US" b="1" dirty="0" err="1">
                <a:latin typeface="Courier New" pitchFamily="49" charset="0"/>
              </a:rPr>
              <a:t>rio_readlineb</a:t>
            </a:r>
            <a:r>
              <a:rPr lang="en-US" dirty="0"/>
              <a:t> reads a text line of up to </a:t>
            </a:r>
            <a:r>
              <a:rPr lang="en-US" b="1" dirty="0" err="1">
                <a:latin typeface="Courier New" pitchFamily="49" charset="0"/>
              </a:rPr>
              <a:t>maxlen</a:t>
            </a:r>
            <a:r>
              <a:rPr lang="en-US" dirty="0"/>
              <a:t> bytes from file </a:t>
            </a:r>
            <a:r>
              <a:rPr lang="en-US" b="1" dirty="0" err="1">
                <a:latin typeface="Courier New" pitchFamily="49" charset="0"/>
              </a:rPr>
              <a:t>fd</a:t>
            </a:r>
            <a:r>
              <a:rPr lang="en-US" dirty="0"/>
              <a:t> and stores the line in </a:t>
            </a:r>
            <a:r>
              <a:rPr lang="en-US" b="1" dirty="0" err="1">
                <a:latin typeface="Courier New" pitchFamily="49" charset="0"/>
              </a:rPr>
              <a:t>usrbuf</a:t>
            </a:r>
            <a:endParaRPr lang="en-US" b="1" dirty="0"/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Especially useful for reading text lines from network sockets</a:t>
            </a:r>
          </a:p>
          <a:p>
            <a:pPr lvl="1">
              <a:spcBef>
                <a:spcPct val="0"/>
              </a:spcBef>
            </a:pPr>
            <a:r>
              <a:rPr lang="en-US" dirty="0"/>
              <a:t>Stopping conditions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</a:rPr>
              <a:t>maxlen</a:t>
            </a:r>
            <a:r>
              <a:rPr lang="en-US" dirty="0"/>
              <a:t> bytes read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EOF encountered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Newline (‘</a:t>
            </a:r>
            <a:r>
              <a:rPr lang="en-US" b="1" dirty="0">
                <a:latin typeface="Courier New" pitchFamily="49" charset="0"/>
              </a:rPr>
              <a:t>\n</a:t>
            </a:r>
            <a:r>
              <a:rPr lang="en-US" dirty="0"/>
              <a:t>’) encountered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endParaRPr lang="en-US" dirty="0"/>
          </a:p>
        </p:txBody>
      </p:sp>
      <p:sp>
        <p:nvSpPr>
          <p:cNvPr id="766980" name="Text Box 4"/>
          <p:cNvSpPr txBox="1">
            <a:spLocks noChangeArrowheads="1"/>
          </p:cNvSpPr>
          <p:nvPr/>
        </p:nvSpPr>
        <p:spPr bwMode="auto">
          <a:xfrm>
            <a:off x="106363" y="4132263"/>
            <a:ext cx="92075" cy="42068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endParaRPr lang="en-US" sz="2400">
              <a:latin typeface="Courier New" pitchFamily="49" charset="0"/>
            </a:endParaRPr>
          </a:p>
        </p:txBody>
      </p:sp>
      <p:sp>
        <p:nvSpPr>
          <p:cNvPr id="766981" name="Text Box 5"/>
          <p:cNvSpPr txBox="1">
            <a:spLocks noChangeArrowheads="1"/>
          </p:cNvSpPr>
          <p:nvPr/>
        </p:nvSpPr>
        <p:spPr bwMode="auto">
          <a:xfrm>
            <a:off x="805807" y="2146518"/>
            <a:ext cx="7745069" cy="181588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</a:rPr>
              <a:t>#include "</a:t>
            </a:r>
            <a:r>
              <a:rPr lang="en-US" sz="1600" dirty="0" err="1">
                <a:latin typeface="Courier New" pitchFamily="49" charset="0"/>
              </a:rPr>
              <a:t>csapp.h</a:t>
            </a:r>
            <a:r>
              <a:rPr lang="en-US" sz="1600" dirty="0">
                <a:latin typeface="Courier New" pitchFamily="49" charset="0"/>
              </a:rPr>
              <a:t>"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rio_readinitb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rp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rio_readlineb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rp</a:t>
            </a:r>
            <a:r>
              <a:rPr lang="en-US" sz="1600" dirty="0">
                <a:latin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</a:rPr>
              <a:t>                         </a:t>
            </a:r>
            <a:r>
              <a:rPr lang="en-US" sz="1600" dirty="0">
                <a:solidFill>
                  <a:srgbClr val="990000"/>
                </a:solidFill>
                <a:latin typeface="Calibri" pitchFamily="34" charset="0"/>
              </a:rPr>
              <a:t>Return: num. bytes read if OK, 0 on EOF, -1 on error</a:t>
            </a:r>
            <a:endParaRPr lang="en-US" sz="1600" i="1" dirty="0">
              <a:solidFill>
                <a:srgbClr val="99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Buffered RIO Input Functions (cont)</a:t>
            </a:r>
          </a:p>
        </p:txBody>
      </p:sp>
      <p:sp>
        <p:nvSpPr>
          <p:cNvPr id="76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429000"/>
            <a:ext cx="8307388" cy="2895600"/>
          </a:xfrm>
        </p:spPr>
        <p:txBody>
          <a:bodyPr/>
          <a:lstStyle/>
          <a:p>
            <a:pPr lvl="1">
              <a:lnSpc>
                <a:spcPct val="90000"/>
              </a:lnSpc>
              <a:buNone/>
            </a:pPr>
            <a:endParaRPr lang="en-US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</a:rPr>
              <a:t>rio_readnb</a:t>
            </a:r>
            <a:r>
              <a:rPr lang="en-US" dirty="0"/>
              <a:t> reads up to </a:t>
            </a:r>
            <a:r>
              <a:rPr lang="en-US" b="1" dirty="0">
                <a:latin typeface="Courier New" pitchFamily="49" charset="0"/>
              </a:rPr>
              <a:t>n</a:t>
            </a:r>
            <a:r>
              <a:rPr lang="en-US" dirty="0"/>
              <a:t> bytes from file </a:t>
            </a:r>
            <a:r>
              <a:rPr lang="en-US" b="1" dirty="0" err="1">
                <a:latin typeface="Courier New" pitchFamily="49" charset="0"/>
              </a:rPr>
              <a:t>fd</a:t>
            </a:r>
            <a:endParaRPr lang="en-US" b="1" dirty="0"/>
          </a:p>
          <a:p>
            <a:pPr lvl="1">
              <a:lnSpc>
                <a:spcPct val="90000"/>
              </a:lnSpc>
            </a:pPr>
            <a:r>
              <a:rPr lang="en-US" dirty="0"/>
              <a:t>Stopping conditions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</a:rPr>
              <a:t>maxlen</a:t>
            </a:r>
            <a:r>
              <a:rPr lang="en-US" dirty="0"/>
              <a:t> bytes read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EOF encountered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Calls to </a:t>
            </a:r>
            <a:r>
              <a:rPr lang="en-US" b="1" dirty="0" err="1">
                <a:latin typeface="Courier New" pitchFamily="49" charset="0"/>
              </a:rPr>
              <a:t>rio_readlineb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rio_readnb</a:t>
            </a:r>
            <a:r>
              <a:rPr lang="en-US" dirty="0"/>
              <a:t> can be interleaved arbitrarily on the same descriptor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Warning: Don’t interleave with calls to </a:t>
            </a:r>
            <a:r>
              <a:rPr lang="en-US" b="1" dirty="0" err="1">
                <a:latin typeface="Courier New" pitchFamily="49" charset="0"/>
              </a:rPr>
              <a:t>rio_readn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769028" name="Text Box 4"/>
          <p:cNvSpPr txBox="1">
            <a:spLocks noChangeArrowheads="1"/>
          </p:cNvSpPr>
          <p:nvPr/>
        </p:nvSpPr>
        <p:spPr bwMode="auto">
          <a:xfrm>
            <a:off x="106363" y="4132263"/>
            <a:ext cx="92075" cy="42068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endParaRPr lang="en-US" sz="2400">
              <a:latin typeface="Courier New" pitchFamily="49" charset="0"/>
            </a:endParaRPr>
          </a:p>
        </p:txBody>
      </p:sp>
      <p:sp>
        <p:nvSpPr>
          <p:cNvPr id="769029" name="Text Box 5"/>
          <p:cNvSpPr txBox="1">
            <a:spLocks noChangeArrowheads="1"/>
          </p:cNvSpPr>
          <p:nvPr/>
        </p:nvSpPr>
        <p:spPr bwMode="auto">
          <a:xfrm>
            <a:off x="481914" y="1366897"/>
            <a:ext cx="7745069" cy="206210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</a:rPr>
              <a:t>#include "</a:t>
            </a:r>
            <a:r>
              <a:rPr lang="en-US" sz="1600" dirty="0" err="1">
                <a:latin typeface="Courier New" pitchFamily="49" charset="0"/>
              </a:rPr>
              <a:t>csapp.h</a:t>
            </a:r>
            <a:r>
              <a:rPr lang="en-US" sz="1600" dirty="0">
                <a:latin typeface="Courier New" pitchFamily="49" charset="0"/>
              </a:rPr>
              <a:t>"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rio_readinitb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rp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rio_readlineb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rp</a:t>
            </a:r>
            <a:r>
              <a:rPr lang="en-US" sz="1600" dirty="0">
                <a:latin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/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rio_readnb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rp</a:t>
            </a:r>
            <a:r>
              <a:rPr lang="en-US" sz="1600" dirty="0">
                <a:latin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n);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                   </a:t>
            </a:r>
            <a:r>
              <a:rPr lang="en-US" sz="1600" dirty="0" smtClean="0">
                <a:latin typeface="Courier New" pitchFamily="49" charset="0"/>
              </a:rPr>
              <a:t>     </a:t>
            </a:r>
            <a:r>
              <a:rPr lang="en-US" sz="1600" dirty="0" smtClean="0">
                <a:solidFill>
                  <a:srgbClr val="990000"/>
                </a:solidFill>
                <a:latin typeface="Calibri" pitchFamily="34" charset="0"/>
              </a:rPr>
              <a:t>Return</a:t>
            </a:r>
            <a:r>
              <a:rPr lang="en-US" sz="1600" dirty="0">
                <a:solidFill>
                  <a:srgbClr val="990000"/>
                </a:solidFill>
                <a:latin typeface="Calibri" pitchFamily="34" charset="0"/>
              </a:rPr>
              <a:t>: num. bytes read if OK, 0 on EOF, -1 on error</a:t>
            </a:r>
            <a:endParaRPr lang="en-US" sz="1600" i="1" dirty="0">
              <a:solidFill>
                <a:srgbClr val="99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RIO Example</a:t>
            </a:r>
          </a:p>
        </p:txBody>
      </p:sp>
      <p:sp>
        <p:nvSpPr>
          <p:cNvPr id="77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912812"/>
          </a:xfrm>
        </p:spPr>
        <p:txBody>
          <a:bodyPr/>
          <a:lstStyle/>
          <a:p>
            <a:r>
              <a:rPr lang="en-US"/>
              <a:t>Copying the lines of a text file from standard input to standard output</a:t>
            </a:r>
          </a:p>
        </p:txBody>
      </p:sp>
      <p:sp>
        <p:nvSpPr>
          <p:cNvPr id="771076" name="Text Box 4"/>
          <p:cNvSpPr txBox="1">
            <a:spLocks noChangeArrowheads="1"/>
          </p:cNvSpPr>
          <p:nvPr/>
        </p:nvSpPr>
        <p:spPr bwMode="auto">
          <a:xfrm>
            <a:off x="844118" y="2286000"/>
            <a:ext cx="7004482" cy="329320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"csapp.h"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int main(int argc, char **argv) 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n;</a:t>
            </a:r>
          </a:p>
          <a:p>
            <a:r>
              <a:rPr lang="en-US" sz="1600" dirty="0">
                <a:latin typeface="Courier New" pitchFamily="49" charset="0"/>
              </a:rPr>
              <a:t>    rio_t rio;</a:t>
            </a:r>
          </a:p>
          <a:p>
            <a:r>
              <a:rPr lang="en-US" sz="1600" dirty="0">
                <a:latin typeface="Courier New" pitchFamily="49" charset="0"/>
              </a:rPr>
              <a:t>    char buf[MAXLINE];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Rio_readinitb(&amp;rio, STDIN_FILENO);</a:t>
            </a:r>
          </a:p>
          <a:p>
            <a:r>
              <a:rPr lang="en-US" sz="1600" dirty="0">
                <a:latin typeface="Courier New" pitchFamily="49" charset="0"/>
              </a:rPr>
              <a:t>    while((n = Rio_readlineb(&amp;rio, buf, MAXLINE)) != 0) </a:t>
            </a:r>
          </a:p>
          <a:p>
            <a:r>
              <a:rPr lang="en-US" sz="1600" dirty="0">
                <a:latin typeface="Courier New" pitchFamily="49" charset="0"/>
              </a:rPr>
              <a:t>	Rio_writen(STDOUT_FILENO, buf, n);</a:t>
            </a:r>
          </a:p>
          <a:p>
            <a:r>
              <a:rPr lang="en-US" sz="1600" dirty="0">
                <a:latin typeface="Courier New" pitchFamily="49" charset="0"/>
              </a:rPr>
              <a:t>    exit(0);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716963" cy="781050"/>
          </a:xfrm>
        </p:spPr>
        <p:txBody>
          <a:bodyPr/>
          <a:lstStyle/>
          <a:p>
            <a:r>
              <a:rPr lang="en-US"/>
              <a:t>Unix I/O</a:t>
            </a:r>
          </a:p>
        </p:txBody>
      </p:sp>
      <p:sp>
        <p:nvSpPr>
          <p:cNvPr id="75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022350"/>
            <a:ext cx="8307387" cy="5530850"/>
          </a:xfrm>
        </p:spPr>
        <p:txBody>
          <a:bodyPr/>
          <a:lstStyle/>
          <a:p>
            <a:r>
              <a:rPr lang="en-US" dirty="0"/>
              <a:t>Key Features</a:t>
            </a:r>
          </a:p>
          <a:p>
            <a:pPr lvl="1"/>
            <a:r>
              <a:rPr lang="en-US" dirty="0"/>
              <a:t>Elegant mapping of files to devices allows kernel to export simple interface called Unix </a:t>
            </a:r>
            <a:r>
              <a:rPr lang="en-US" dirty="0" smtClean="0"/>
              <a:t>I/O</a:t>
            </a:r>
            <a:endParaRPr lang="en-US" dirty="0"/>
          </a:p>
          <a:p>
            <a:pPr lvl="1"/>
            <a:r>
              <a:rPr lang="en-US" dirty="0"/>
              <a:t>Important idea: All input and output is handled in a consistent and uniform </a:t>
            </a:r>
            <a:r>
              <a:rPr lang="en-US" dirty="0" smtClean="0"/>
              <a:t>way</a:t>
            </a:r>
            <a:endParaRPr lang="en-US" dirty="0"/>
          </a:p>
          <a:p>
            <a:r>
              <a:rPr lang="en-US" dirty="0"/>
              <a:t>Basic Unix I/O operations (system calls):  </a:t>
            </a:r>
          </a:p>
          <a:p>
            <a:pPr lvl="1"/>
            <a:r>
              <a:rPr lang="en-US" dirty="0"/>
              <a:t>Opening and closing files</a:t>
            </a:r>
          </a:p>
          <a:p>
            <a:pPr lvl="2"/>
            <a:r>
              <a:rPr lang="en-US" b="1" dirty="0">
                <a:latin typeface="Courier New" pitchFamily="49" charset="0"/>
              </a:rPr>
              <a:t>open()</a:t>
            </a:r>
            <a:r>
              <a:rPr lang="en-US" dirty="0"/>
              <a:t>and </a:t>
            </a:r>
            <a:r>
              <a:rPr lang="en-US" b="1" dirty="0">
                <a:latin typeface="Courier New" pitchFamily="49" charset="0"/>
              </a:rPr>
              <a:t>close()</a:t>
            </a:r>
          </a:p>
          <a:p>
            <a:pPr lvl="1"/>
            <a:r>
              <a:rPr lang="en-US" dirty="0"/>
              <a:t>Reading and writing a file</a:t>
            </a:r>
          </a:p>
          <a:p>
            <a:pPr lvl="2"/>
            <a:r>
              <a:rPr lang="en-US" b="1" dirty="0">
                <a:latin typeface="Courier New" pitchFamily="49" charset="0"/>
              </a:rPr>
              <a:t>read()</a:t>
            </a:r>
            <a:r>
              <a:rPr lang="en-US" b="1" dirty="0"/>
              <a:t> </a:t>
            </a:r>
            <a:r>
              <a:rPr lang="en-US" dirty="0"/>
              <a:t>and  </a:t>
            </a:r>
            <a:r>
              <a:rPr lang="en-US" b="1" dirty="0">
                <a:latin typeface="Courier New" pitchFamily="49" charset="0"/>
              </a:rPr>
              <a:t>write()</a:t>
            </a:r>
          </a:p>
          <a:p>
            <a:pPr lvl="1"/>
            <a:r>
              <a:rPr lang="en-US" dirty="0"/>
              <a:t>Changing the </a:t>
            </a:r>
            <a:r>
              <a:rPr lang="en-US" b="1" i="1" dirty="0">
                <a:solidFill>
                  <a:srgbClr val="C00000"/>
                </a:solidFill>
              </a:rPr>
              <a:t>current file position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(seek)</a:t>
            </a:r>
          </a:p>
          <a:p>
            <a:pPr lvl="2"/>
            <a:r>
              <a:rPr lang="en-US" dirty="0"/>
              <a:t>indicates next offset into file to read or write</a:t>
            </a:r>
          </a:p>
          <a:p>
            <a:pPr lvl="2"/>
            <a:r>
              <a:rPr lang="en-US" b="1" dirty="0" err="1" smtClean="0">
                <a:latin typeface="Courier New" pitchFamily="49" charset="0"/>
              </a:rPr>
              <a:t>lseek</a:t>
            </a:r>
            <a:r>
              <a:rPr lang="en-US" b="1" dirty="0" smtClean="0">
                <a:latin typeface="Courier New" pitchFamily="49" charset="0"/>
              </a:rPr>
              <a:t>()</a:t>
            </a:r>
            <a:endParaRPr lang="en-US" b="1" dirty="0">
              <a:latin typeface="Courier New" pitchFamily="49" charset="0"/>
            </a:endParaRPr>
          </a:p>
        </p:txBody>
      </p:sp>
      <p:grpSp>
        <p:nvGrpSpPr>
          <p:cNvPr id="2" name="Group 12"/>
          <p:cNvGrpSpPr/>
          <p:nvPr/>
        </p:nvGrpSpPr>
        <p:grpSpPr>
          <a:xfrm>
            <a:off x="3048000" y="5561999"/>
            <a:ext cx="4767648" cy="1067401"/>
            <a:chOff x="3048000" y="5561999"/>
            <a:chExt cx="4767648" cy="1067401"/>
          </a:xfrm>
        </p:grpSpPr>
        <p:sp>
          <p:nvSpPr>
            <p:cNvPr id="750597" name="Rectangle 5"/>
            <p:cNvSpPr>
              <a:spLocks noChangeArrowheads="1"/>
            </p:cNvSpPr>
            <p:nvPr/>
          </p:nvSpPr>
          <p:spPr bwMode="auto">
            <a:xfrm>
              <a:off x="3048000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750598" name="Rectangle 6"/>
            <p:cNvSpPr>
              <a:spLocks noChangeArrowheads="1"/>
            </p:cNvSpPr>
            <p:nvPr/>
          </p:nvSpPr>
          <p:spPr bwMode="auto">
            <a:xfrm>
              <a:off x="3481388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50599" name="Rectangle 7"/>
            <p:cNvSpPr>
              <a:spLocks noChangeArrowheads="1"/>
            </p:cNvSpPr>
            <p:nvPr/>
          </p:nvSpPr>
          <p:spPr bwMode="auto">
            <a:xfrm>
              <a:off x="3914775" y="5562600"/>
              <a:ext cx="1319213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• • •</a:t>
              </a:r>
            </a:p>
          </p:txBody>
        </p:sp>
        <p:sp>
          <p:nvSpPr>
            <p:cNvPr id="750600" name="Rectangle 8"/>
            <p:cNvSpPr>
              <a:spLocks noChangeArrowheads="1"/>
            </p:cNvSpPr>
            <p:nvPr/>
          </p:nvSpPr>
          <p:spPr bwMode="auto">
            <a:xfrm>
              <a:off x="5214938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k-1</a:t>
              </a:r>
            </a:p>
          </p:txBody>
        </p:sp>
        <p:sp>
          <p:nvSpPr>
            <p:cNvPr id="750601" name="Rectangle 9"/>
            <p:cNvSpPr>
              <a:spLocks noChangeArrowheads="1"/>
            </p:cNvSpPr>
            <p:nvPr/>
          </p:nvSpPr>
          <p:spPr bwMode="auto">
            <a:xfrm>
              <a:off x="5638800" y="5562600"/>
              <a:ext cx="433388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 err="1">
                  <a:latin typeface="Calibri" pitchFamily="34" charset="0"/>
                </a:rPr>
                <a:t>B</a:t>
              </a:r>
              <a:r>
                <a:rPr lang="en-US" sz="1800" baseline="-25000" dirty="0" err="1">
                  <a:latin typeface="Calibri" pitchFamily="34" charset="0"/>
                </a:rPr>
                <a:t>k</a:t>
              </a:r>
              <a:endParaRPr lang="en-US" sz="1800" baseline="-25000" dirty="0">
                <a:latin typeface="Calibri" pitchFamily="34" charset="0"/>
              </a:endParaRPr>
            </a:p>
          </p:txBody>
        </p:sp>
        <p:sp>
          <p:nvSpPr>
            <p:cNvPr id="750602" name="Rectangle 10"/>
            <p:cNvSpPr>
              <a:spLocks noChangeArrowheads="1"/>
            </p:cNvSpPr>
            <p:nvPr/>
          </p:nvSpPr>
          <p:spPr bwMode="auto">
            <a:xfrm>
              <a:off x="6070384" y="5561999"/>
              <a:ext cx="433388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 err="1">
                  <a:latin typeface="Calibri" pitchFamily="34" charset="0"/>
                </a:rPr>
                <a:t>k+1</a:t>
              </a:r>
            </a:p>
          </p:txBody>
        </p:sp>
        <p:sp>
          <p:nvSpPr>
            <p:cNvPr id="750603" name="Rectangle 11"/>
            <p:cNvSpPr>
              <a:spLocks noChangeArrowheads="1"/>
            </p:cNvSpPr>
            <p:nvPr/>
          </p:nvSpPr>
          <p:spPr bwMode="auto">
            <a:xfrm>
              <a:off x="6496435" y="5562600"/>
              <a:ext cx="1319213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• • •</a:t>
              </a:r>
            </a:p>
          </p:txBody>
        </p:sp>
        <p:sp>
          <p:nvSpPr>
            <p:cNvPr id="750604" name="Line 12"/>
            <p:cNvSpPr>
              <a:spLocks noChangeShapeType="1"/>
            </p:cNvSpPr>
            <p:nvPr/>
          </p:nvSpPr>
          <p:spPr bwMode="auto">
            <a:xfrm flipV="1">
              <a:off x="5851826" y="6011562"/>
              <a:ext cx="0" cy="381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0605" name="Text Box 13"/>
            <p:cNvSpPr txBox="1">
              <a:spLocks noChangeArrowheads="1"/>
            </p:cNvSpPr>
            <p:nvPr/>
          </p:nvSpPr>
          <p:spPr bwMode="auto">
            <a:xfrm>
              <a:off x="4291666" y="6167735"/>
              <a:ext cx="317593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Current </a:t>
              </a:r>
              <a:r>
                <a:rPr lang="en-US" dirty="0" smtClean="0">
                  <a:latin typeface="Calibri" pitchFamily="34" charset="0"/>
                </a:rPr>
                <a:t>file position </a:t>
              </a:r>
              <a:r>
                <a:rPr lang="en-US" dirty="0">
                  <a:latin typeface="Calibri" pitchFamily="34" charset="0"/>
                </a:rPr>
                <a:t>= k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Memory related bugs</a:t>
            </a:r>
          </a:p>
          <a:p>
            <a:r>
              <a:rPr lang="en-US" dirty="0" smtClean="0"/>
              <a:t>System level I/O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Unix I/O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Standard I/O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RIO (robust I/O) package</a:t>
            </a:r>
          </a:p>
          <a:p>
            <a:pPr lvl="1"/>
            <a:r>
              <a:rPr lang="en-US" b="1" dirty="0" smtClean="0">
                <a:solidFill>
                  <a:srgbClr val="990000"/>
                </a:solidFill>
              </a:rPr>
              <a:t>Conclusions and examples</a:t>
            </a:r>
            <a:endParaRPr lang="en-US" b="1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6878638" cy="573087"/>
          </a:xfrm>
        </p:spPr>
        <p:txBody>
          <a:bodyPr/>
          <a:lstStyle/>
          <a:p>
            <a:r>
              <a:rPr lang="en-US"/>
              <a:t>Choosing I/O Functions</a:t>
            </a:r>
          </a:p>
        </p:txBody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52538"/>
            <a:ext cx="8472487" cy="5224462"/>
          </a:xfrm>
        </p:spPr>
        <p:txBody>
          <a:bodyPr/>
          <a:lstStyle/>
          <a:p>
            <a:r>
              <a:rPr lang="en-US"/>
              <a:t>General rule: use the highest-level I/O functions you can</a:t>
            </a:r>
          </a:p>
          <a:p>
            <a:pPr lvl="1"/>
            <a:r>
              <a:rPr lang="en-US"/>
              <a:t>Many C programmers are able to do all of their work using the standard I/O functions</a:t>
            </a:r>
          </a:p>
          <a:p>
            <a:pPr lvl="1">
              <a:buFont typeface="Wingdings" pitchFamily="2" charset="2"/>
              <a:buNone/>
            </a:pPr>
            <a:endParaRPr lang="en-US"/>
          </a:p>
          <a:p>
            <a:r>
              <a:rPr lang="en-US"/>
              <a:t>When to use standard I/O</a:t>
            </a:r>
          </a:p>
          <a:p>
            <a:pPr lvl="1"/>
            <a:r>
              <a:rPr lang="en-US"/>
              <a:t>When working with disk or terminal files</a:t>
            </a:r>
          </a:p>
          <a:p>
            <a:r>
              <a:rPr lang="en-US"/>
              <a:t>When to use raw Unix I/O </a:t>
            </a:r>
          </a:p>
          <a:p>
            <a:pPr lvl="1"/>
            <a:r>
              <a:rPr lang="en-US"/>
              <a:t>When you need to fetch file metadata</a:t>
            </a:r>
          </a:p>
          <a:p>
            <a:pPr lvl="1"/>
            <a:r>
              <a:rPr lang="en-US"/>
              <a:t>In rare cases when you need absolute highest performance</a:t>
            </a:r>
          </a:p>
          <a:p>
            <a:r>
              <a:rPr lang="en-US"/>
              <a:t>When to use RIO</a:t>
            </a:r>
          </a:p>
          <a:p>
            <a:pPr lvl="1"/>
            <a:r>
              <a:rPr lang="en-US"/>
              <a:t>When you are reading and writing network sockets or pipes</a:t>
            </a:r>
          </a:p>
          <a:p>
            <a:pPr lvl="1"/>
            <a:r>
              <a:rPr lang="en-US"/>
              <a:t>Never use standard I/O or raw Unix I/O on sockets or pipes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/>
              <a:t>For Further Information</a:t>
            </a:r>
          </a:p>
        </p:txBody>
      </p:sp>
      <p:sp>
        <p:nvSpPr>
          <p:cNvPr id="65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6875" y="1143000"/>
            <a:ext cx="7896225" cy="4972050"/>
          </a:xfrm>
        </p:spPr>
        <p:txBody>
          <a:bodyPr/>
          <a:lstStyle/>
          <a:p>
            <a:r>
              <a:rPr lang="en-US" dirty="0"/>
              <a:t>The Unix bible:</a:t>
            </a:r>
          </a:p>
          <a:p>
            <a:pPr lvl="1"/>
            <a:r>
              <a:rPr lang="en-US" dirty="0"/>
              <a:t>W. Richard  Stevens &amp; Stephen A. </a:t>
            </a:r>
            <a:r>
              <a:rPr lang="en-US" dirty="0" err="1"/>
              <a:t>Rago</a:t>
            </a:r>
            <a:r>
              <a:rPr lang="en-US" dirty="0"/>
              <a:t>, </a:t>
            </a:r>
            <a:r>
              <a:rPr lang="en-US" b="1" i="1" dirty="0"/>
              <a:t>Advanced Programming in the Unix Environment</a:t>
            </a:r>
            <a:r>
              <a:rPr lang="en-US" dirty="0"/>
              <a:t>, 2</a:t>
            </a:r>
            <a:r>
              <a:rPr lang="en-US" baseline="30000" dirty="0"/>
              <a:t>nd</a:t>
            </a:r>
            <a:r>
              <a:rPr lang="en-US" dirty="0"/>
              <a:t> Edition, Addison Wesley, 2005</a:t>
            </a:r>
          </a:p>
          <a:p>
            <a:pPr lvl="2"/>
            <a:r>
              <a:rPr lang="en-US" dirty="0"/>
              <a:t>Updated from Stevens’ 1993 book</a:t>
            </a:r>
          </a:p>
          <a:p>
            <a:endParaRPr lang="en-US" dirty="0" smtClean="0"/>
          </a:p>
          <a:p>
            <a:r>
              <a:rPr lang="en-US" dirty="0" smtClean="0"/>
              <a:t>Stevens </a:t>
            </a:r>
            <a:r>
              <a:rPr lang="en-US" dirty="0"/>
              <a:t>is arguably the best technical writer ever.</a:t>
            </a:r>
          </a:p>
          <a:p>
            <a:pPr lvl="1"/>
            <a:r>
              <a:rPr lang="en-US" dirty="0"/>
              <a:t>Produced authoritative works in:</a:t>
            </a:r>
          </a:p>
          <a:p>
            <a:pPr lvl="2"/>
            <a:r>
              <a:rPr lang="en-US" dirty="0"/>
              <a:t>Unix programming</a:t>
            </a:r>
          </a:p>
          <a:p>
            <a:pPr lvl="2"/>
            <a:r>
              <a:rPr lang="en-US" dirty="0"/>
              <a:t>TCP/IP (the protocol that makes the Internet work)</a:t>
            </a:r>
          </a:p>
          <a:p>
            <a:pPr lvl="2"/>
            <a:r>
              <a:rPr lang="en-US" dirty="0"/>
              <a:t>Unix network programming</a:t>
            </a:r>
          </a:p>
          <a:p>
            <a:pPr lvl="2"/>
            <a:r>
              <a:rPr lang="en-US" dirty="0"/>
              <a:t>Unix IPC programming</a:t>
            </a:r>
          </a:p>
          <a:p>
            <a:endParaRPr lang="en-US" dirty="0" smtClean="0"/>
          </a:p>
          <a:p>
            <a:r>
              <a:rPr lang="en-US" dirty="0" smtClean="0"/>
              <a:t>Tragically</a:t>
            </a:r>
            <a:r>
              <a:rPr lang="en-US" dirty="0"/>
              <a:t>, Stevens died </a:t>
            </a:r>
            <a:r>
              <a:rPr lang="en-US" dirty="0" smtClean="0"/>
              <a:t>Sept. </a:t>
            </a:r>
            <a:r>
              <a:rPr lang="en-US" dirty="0"/>
              <a:t>1, 1999</a:t>
            </a:r>
          </a:p>
          <a:p>
            <a:pPr lvl="1"/>
            <a:r>
              <a:rPr lang="en-US" dirty="0"/>
              <a:t>But others have taken up his legacy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08907" y="457200"/>
            <a:ext cx="7592093" cy="762000"/>
          </a:xfrm>
        </p:spPr>
        <p:txBody>
          <a:bodyPr/>
          <a:lstStyle/>
          <a:p>
            <a:r>
              <a:rPr lang="en-US"/>
              <a:t>Fun with File Descriptors (1)</a:t>
            </a:r>
          </a:p>
        </p:txBody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2" y="5546124"/>
            <a:ext cx="8307388" cy="533400"/>
          </a:xfrm>
        </p:spPr>
        <p:txBody>
          <a:bodyPr/>
          <a:lstStyle/>
          <a:p>
            <a:r>
              <a:rPr lang="en-US" dirty="0"/>
              <a:t>What would this program print for file containing “</a:t>
            </a:r>
            <a:r>
              <a:rPr lang="en-US" dirty="0" err="1"/>
              <a:t>abcde</a:t>
            </a:r>
            <a:r>
              <a:rPr lang="en-US" dirty="0"/>
              <a:t>”?</a:t>
            </a:r>
          </a:p>
          <a:p>
            <a:endParaRPr lang="en-US" dirty="0"/>
          </a:p>
        </p:txBody>
      </p:sp>
      <p:sp>
        <p:nvSpPr>
          <p:cNvPr id="735236" name="Text Box 4"/>
          <p:cNvSpPr txBox="1">
            <a:spLocks noChangeArrowheads="1"/>
          </p:cNvSpPr>
          <p:nvPr/>
        </p:nvSpPr>
        <p:spPr bwMode="auto">
          <a:xfrm>
            <a:off x="533400" y="1295400"/>
            <a:ext cx="6849952" cy="403187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"csapp.h"</a:t>
            </a:r>
          </a:p>
          <a:p>
            <a:r>
              <a:rPr lang="en-US" sz="1600" dirty="0">
                <a:latin typeface="Courier New" pitchFamily="49" charset="0"/>
              </a:rPr>
              <a:t>int main(int argc, char *argv[])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fd1, fd2, fd3;</a:t>
            </a:r>
          </a:p>
          <a:p>
            <a:r>
              <a:rPr lang="en-US" sz="1600" dirty="0">
                <a:latin typeface="Courier New" pitchFamily="49" charset="0"/>
              </a:rPr>
              <a:t>    char c1, c2, c3;</a:t>
            </a:r>
          </a:p>
          <a:p>
            <a:r>
              <a:rPr lang="en-US" sz="1600" dirty="0">
                <a:latin typeface="Courier New" pitchFamily="49" charset="0"/>
              </a:rPr>
              <a:t>    char *fname = argv[1];</a:t>
            </a:r>
          </a:p>
          <a:p>
            <a:r>
              <a:rPr lang="en-US" sz="1600" dirty="0">
                <a:latin typeface="Courier New" pitchFamily="49" charset="0"/>
              </a:rPr>
              <a:t>    fd1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fd2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fd3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Dup2(fd2, fd3);</a:t>
            </a:r>
          </a:p>
          <a:p>
            <a:r>
              <a:rPr lang="en-US" sz="1600" dirty="0">
                <a:latin typeface="Courier New" pitchFamily="49" charset="0"/>
              </a:rPr>
              <a:t>    Read(fd1, &amp;c1, 1);</a:t>
            </a:r>
          </a:p>
          <a:p>
            <a:r>
              <a:rPr lang="en-US" sz="1600" dirty="0">
                <a:latin typeface="Courier New" pitchFamily="49" charset="0"/>
              </a:rPr>
              <a:t>    Read(fd2, &amp;c2, 1);</a:t>
            </a:r>
          </a:p>
          <a:p>
            <a:r>
              <a:rPr lang="en-US" sz="1600" dirty="0">
                <a:latin typeface="Courier New" pitchFamily="49" charset="0"/>
              </a:rPr>
              <a:t>    Read(fd3, &amp;c3, 1);</a:t>
            </a:r>
          </a:p>
          <a:p>
            <a:r>
              <a:rPr lang="en-US" sz="1600" dirty="0">
                <a:latin typeface="Courier New" pitchFamily="49" charset="0"/>
              </a:rPr>
              <a:t>    printf("c1 = %c, c2 = %c, c3 = %c\n", c1, c2, c3);</a:t>
            </a:r>
          </a:p>
          <a:p>
            <a:r>
              <a:rPr lang="en-US" sz="1600" dirty="0">
                <a:latin typeface="Courier New" pitchFamily="49" charset="0"/>
              </a:rPr>
              <a:t>    return 0;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81000"/>
            <a:ext cx="7592093" cy="762000"/>
          </a:xfrm>
        </p:spPr>
        <p:txBody>
          <a:bodyPr/>
          <a:lstStyle/>
          <a:p>
            <a:r>
              <a:rPr lang="en-US"/>
              <a:t>Fun with File Descriptors (2)</a:t>
            </a:r>
          </a:p>
        </p:txBody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174" y="6248400"/>
            <a:ext cx="8307388" cy="533400"/>
          </a:xfrm>
        </p:spPr>
        <p:txBody>
          <a:bodyPr/>
          <a:lstStyle/>
          <a:p>
            <a:r>
              <a:rPr lang="en-US" dirty="0"/>
              <a:t>What would this program print for file containing “</a:t>
            </a:r>
            <a:r>
              <a:rPr lang="en-US" dirty="0" err="1"/>
              <a:t>abcde</a:t>
            </a:r>
            <a:r>
              <a:rPr lang="en-US" dirty="0" smtClean="0"/>
              <a:t>”?</a:t>
            </a:r>
            <a:endParaRPr lang="en-US" dirty="0"/>
          </a:p>
        </p:txBody>
      </p:sp>
      <p:sp>
        <p:nvSpPr>
          <p:cNvPr id="739332" name="Text Box 4"/>
          <p:cNvSpPr txBox="1">
            <a:spLocks noChangeArrowheads="1"/>
          </p:cNvSpPr>
          <p:nvPr/>
        </p:nvSpPr>
        <p:spPr bwMode="auto">
          <a:xfrm>
            <a:off x="481914" y="1155442"/>
            <a:ext cx="6634188" cy="5016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"csapp.h"</a:t>
            </a:r>
          </a:p>
          <a:p>
            <a:r>
              <a:rPr lang="en-US" sz="1600" dirty="0">
                <a:latin typeface="Courier New" pitchFamily="49" charset="0"/>
              </a:rPr>
              <a:t>int main(int argc, char *argv[])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fd1;</a:t>
            </a:r>
          </a:p>
          <a:p>
            <a:r>
              <a:rPr lang="en-US" sz="1600" dirty="0">
                <a:latin typeface="Courier New" pitchFamily="49" charset="0"/>
              </a:rPr>
              <a:t>    int s = getpid() &amp; 0x1;</a:t>
            </a:r>
          </a:p>
          <a:p>
            <a:r>
              <a:rPr lang="en-US" sz="1600" dirty="0">
                <a:latin typeface="Courier New" pitchFamily="49" charset="0"/>
              </a:rPr>
              <a:t>    char c1, c2;</a:t>
            </a:r>
          </a:p>
          <a:p>
            <a:r>
              <a:rPr lang="en-US" sz="1600" dirty="0">
                <a:latin typeface="Courier New" pitchFamily="49" charset="0"/>
              </a:rPr>
              <a:t>    char *fname = argv[1];</a:t>
            </a:r>
          </a:p>
          <a:p>
            <a:r>
              <a:rPr lang="en-US" sz="1600" dirty="0">
                <a:latin typeface="Courier New" pitchFamily="49" charset="0"/>
              </a:rPr>
              <a:t>    fd1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Read(fd1, &amp;c1, 1);</a:t>
            </a:r>
          </a:p>
          <a:p>
            <a:r>
              <a:rPr lang="en-US" sz="1600" dirty="0">
                <a:latin typeface="Courier New" pitchFamily="49" charset="0"/>
              </a:rPr>
              <a:t>    if (fork()) </a:t>
            </a:r>
            <a:r>
              <a:rPr lang="en-US" sz="1600" dirty="0" smtClean="0">
                <a:latin typeface="Courier New" pitchFamily="49" charset="0"/>
              </a:rPr>
              <a:t>{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Parent */</a:t>
            </a:r>
          </a:p>
          <a:p>
            <a:r>
              <a:rPr lang="en-US" sz="1600" dirty="0">
                <a:latin typeface="Courier New" pitchFamily="49" charset="0"/>
              </a:rPr>
              <a:t>        sleep(s);</a:t>
            </a:r>
          </a:p>
          <a:p>
            <a:r>
              <a:rPr lang="en-US" sz="1600" dirty="0">
                <a:latin typeface="Courier New" pitchFamily="49" charset="0"/>
              </a:rPr>
              <a:t>        Read(fd1, &amp;c2, 1);</a:t>
            </a:r>
          </a:p>
          <a:p>
            <a:r>
              <a:rPr lang="en-US" sz="1600" dirty="0">
                <a:latin typeface="Courier New" pitchFamily="49" charset="0"/>
              </a:rPr>
              <a:t>        printf("Parent: c1 = %c, c2 = %c\n", c1, c2);</a:t>
            </a:r>
          </a:p>
          <a:p>
            <a:r>
              <a:rPr lang="en-US" sz="1600" dirty="0">
                <a:latin typeface="Courier New" pitchFamily="49" charset="0"/>
              </a:rPr>
              <a:t>    } else </a:t>
            </a:r>
            <a:r>
              <a:rPr lang="en-US" sz="1600" dirty="0" smtClean="0">
                <a:latin typeface="Courier New" pitchFamily="49" charset="0"/>
              </a:rPr>
              <a:t>{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Child */</a:t>
            </a:r>
          </a:p>
          <a:p>
            <a:r>
              <a:rPr lang="en-US" sz="1600" dirty="0">
                <a:latin typeface="Courier New" pitchFamily="49" charset="0"/>
              </a:rPr>
              <a:t>        sleep(1-s);</a:t>
            </a:r>
          </a:p>
          <a:p>
            <a:r>
              <a:rPr lang="en-US" sz="1600" dirty="0">
                <a:latin typeface="Courier New" pitchFamily="49" charset="0"/>
              </a:rPr>
              <a:t>        Read(fd1, &amp;c2, 1);</a:t>
            </a:r>
          </a:p>
          <a:p>
            <a:r>
              <a:rPr lang="en-US" sz="1600" dirty="0">
                <a:latin typeface="Courier New" pitchFamily="49" charset="0"/>
              </a:rPr>
              <a:t>        printf("Child: c1 = %c, c2 = %c\n", c1, c2);</a:t>
            </a:r>
          </a:p>
          <a:p>
            <a:r>
              <a:rPr lang="en-US" sz="1600" dirty="0">
                <a:latin typeface="Courier New" pitchFamily="49" charset="0"/>
              </a:rPr>
              <a:t>    }</a:t>
            </a:r>
          </a:p>
          <a:p>
            <a:r>
              <a:rPr lang="en-US" sz="1600" dirty="0">
                <a:latin typeface="Courier New" pitchFamily="49" charset="0"/>
              </a:rPr>
              <a:t>    return 0;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 with File Descriptors (3)</a:t>
            </a:r>
          </a:p>
        </p:txBody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174" y="5029200"/>
            <a:ext cx="8307388" cy="533400"/>
          </a:xfrm>
        </p:spPr>
        <p:txBody>
          <a:bodyPr/>
          <a:lstStyle/>
          <a:p>
            <a:r>
              <a:rPr lang="en-US" dirty="0"/>
              <a:t>What would be </a:t>
            </a:r>
            <a:r>
              <a:rPr lang="en-US" dirty="0" smtClean="0"/>
              <a:t>the contents </a:t>
            </a:r>
            <a:r>
              <a:rPr lang="en-US" dirty="0"/>
              <a:t>of </a:t>
            </a:r>
            <a:r>
              <a:rPr lang="en-US" dirty="0" smtClean="0"/>
              <a:t>the resulting </a:t>
            </a:r>
            <a:r>
              <a:rPr lang="en-US" dirty="0"/>
              <a:t>file?</a:t>
            </a:r>
          </a:p>
          <a:p>
            <a:endParaRPr lang="en-US" dirty="0"/>
          </a:p>
        </p:txBody>
      </p:sp>
      <p:sp>
        <p:nvSpPr>
          <p:cNvPr id="737284" name="Text Box 4"/>
          <p:cNvSpPr txBox="1">
            <a:spLocks noChangeArrowheads="1"/>
          </p:cNvSpPr>
          <p:nvPr/>
        </p:nvSpPr>
        <p:spPr bwMode="auto">
          <a:xfrm>
            <a:off x="473676" y="1261170"/>
            <a:ext cx="7960834" cy="353943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"csapp.h"</a:t>
            </a:r>
          </a:p>
          <a:p>
            <a:r>
              <a:rPr lang="en-US" sz="1600" dirty="0">
                <a:latin typeface="Courier New" pitchFamily="49" charset="0"/>
              </a:rPr>
              <a:t>int main(int argc, char *argv[])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fd1, fd2, fd3;</a:t>
            </a:r>
          </a:p>
          <a:p>
            <a:r>
              <a:rPr lang="en-US" sz="1600" dirty="0">
                <a:latin typeface="Courier New" pitchFamily="49" charset="0"/>
              </a:rPr>
              <a:t>    char *fname = argv[1];</a:t>
            </a:r>
          </a:p>
          <a:p>
            <a:r>
              <a:rPr lang="en-US" sz="1600" dirty="0">
                <a:latin typeface="Courier New" pitchFamily="49" charset="0"/>
              </a:rPr>
              <a:t>    fd1 = Open(fname, O_CREAT|O_TRUNC|O_RDWR, S_IRUSR|S_IWUSR);</a:t>
            </a:r>
          </a:p>
          <a:p>
            <a:r>
              <a:rPr lang="en-US" sz="1600" dirty="0">
                <a:latin typeface="Courier New" pitchFamily="49" charset="0"/>
              </a:rPr>
              <a:t>    Write(fd1, "pqrs", 4);</a:t>
            </a:r>
          </a:p>
          <a:p>
            <a:r>
              <a:rPr lang="en-US" sz="1600" dirty="0">
                <a:latin typeface="Courier New" pitchFamily="49" charset="0"/>
              </a:rPr>
              <a:t>    fd3 = Open(fname, O_APPEND|O_WRONLY, 0);</a:t>
            </a:r>
          </a:p>
          <a:p>
            <a:r>
              <a:rPr lang="en-US" sz="1600" dirty="0">
                <a:latin typeface="Courier New" pitchFamily="49" charset="0"/>
              </a:rPr>
              <a:t>    Write(fd3, "jklmn", 5);</a:t>
            </a:r>
          </a:p>
          <a:p>
            <a:r>
              <a:rPr lang="en-US" sz="1600" dirty="0">
                <a:latin typeface="Courier New" pitchFamily="49" charset="0"/>
              </a:rPr>
              <a:t>    fd2 = dup(fd1);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Allocates descriptor */</a:t>
            </a:r>
          </a:p>
          <a:p>
            <a:r>
              <a:rPr lang="en-US" sz="1600" dirty="0">
                <a:latin typeface="Courier New" pitchFamily="49" charset="0"/>
              </a:rPr>
              <a:t>    Write(fd2, "wxyz", 4);</a:t>
            </a:r>
          </a:p>
          <a:p>
            <a:r>
              <a:rPr lang="en-US" sz="1600" dirty="0">
                <a:latin typeface="Courier New" pitchFamily="49" charset="0"/>
              </a:rPr>
              <a:t>    Write(fd3, "ef", 2);</a:t>
            </a:r>
          </a:p>
          <a:p>
            <a:r>
              <a:rPr lang="en-US" sz="1600" dirty="0">
                <a:latin typeface="Courier New" pitchFamily="49" charset="0"/>
              </a:rPr>
              <a:t>    return 0;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7" name="Rectangle 5"/>
          <p:cNvSpPr>
            <a:spLocks noGrp="1" noChangeArrowheads="1"/>
          </p:cNvSpPr>
          <p:nvPr>
            <p:ph type="title"/>
          </p:nvPr>
        </p:nvSpPr>
        <p:spPr>
          <a:xfrm>
            <a:off x="349376" y="381000"/>
            <a:ext cx="7591425" cy="762000"/>
          </a:xfrm>
        </p:spPr>
        <p:txBody>
          <a:bodyPr/>
          <a:lstStyle/>
          <a:p>
            <a:r>
              <a:rPr lang="en-US"/>
              <a:t>Unix I/O Key Characteristics</a:t>
            </a:r>
          </a:p>
        </p:txBody>
      </p:sp>
      <p:sp>
        <p:nvSpPr>
          <p:cNvPr id="678918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374091" y="1220788"/>
            <a:ext cx="4135998" cy="4972050"/>
          </a:xfrm>
        </p:spPr>
        <p:txBody>
          <a:bodyPr/>
          <a:lstStyle/>
          <a:p>
            <a:pPr marL="0" indent="0">
              <a:buNone/>
            </a:pPr>
            <a:r>
              <a:rPr lang="en-US" sz="2400" i="1" dirty="0">
                <a:solidFill>
                  <a:srgbClr val="C00000"/>
                </a:solidFill>
              </a:rPr>
              <a:t>Classic Unix/Linux I/O:</a:t>
            </a:r>
          </a:p>
          <a:p>
            <a:pPr marL="288925" indent="-288925"/>
            <a:r>
              <a:rPr lang="en-US" sz="2000" dirty="0"/>
              <a:t>I/O operates on linear streams of </a:t>
            </a:r>
            <a:r>
              <a:rPr lang="en-US" sz="2000" dirty="0" smtClean="0"/>
              <a:t>bytes</a:t>
            </a:r>
            <a:endParaRPr lang="en-US" sz="2000" dirty="0"/>
          </a:p>
          <a:p>
            <a:pPr lvl="1"/>
            <a:r>
              <a:rPr lang="en-US" sz="1800" dirty="0"/>
              <a:t>Can reposition insertion point and extend file at end</a:t>
            </a:r>
          </a:p>
          <a:p>
            <a:pPr marL="288925" indent="-288925"/>
            <a:endParaRPr lang="en-US" sz="2000" dirty="0" smtClean="0"/>
          </a:p>
          <a:p>
            <a:pPr marL="288925" indent="-288925"/>
            <a:r>
              <a:rPr lang="en-US" sz="2000" dirty="0" smtClean="0"/>
              <a:t>I/O </a:t>
            </a:r>
            <a:r>
              <a:rPr lang="en-US" sz="2000" dirty="0"/>
              <a:t>tends to be synchronous</a:t>
            </a:r>
          </a:p>
          <a:p>
            <a:pPr lvl="1"/>
            <a:r>
              <a:rPr lang="en-US" sz="1800" dirty="0"/>
              <a:t>Read or write operation block until data has been transferred</a:t>
            </a:r>
          </a:p>
          <a:p>
            <a:pPr marL="288925" indent="-288925"/>
            <a:endParaRPr lang="en-US" sz="2000" dirty="0" smtClean="0"/>
          </a:p>
          <a:p>
            <a:pPr marL="288925" indent="-288925"/>
            <a:r>
              <a:rPr lang="en-US" sz="2000" dirty="0" smtClean="0"/>
              <a:t>Fine </a:t>
            </a:r>
            <a:r>
              <a:rPr lang="en-US" sz="2000" dirty="0"/>
              <a:t>grained I/O</a:t>
            </a:r>
          </a:p>
          <a:p>
            <a:pPr lvl="1"/>
            <a:r>
              <a:rPr lang="en-US" sz="1800" dirty="0"/>
              <a:t>One key-stroke at a time</a:t>
            </a:r>
          </a:p>
          <a:p>
            <a:pPr lvl="1"/>
            <a:r>
              <a:rPr lang="en-US" sz="1800" dirty="0"/>
              <a:t>Each I/O event is handled by the kernel and an appropriate process</a:t>
            </a:r>
          </a:p>
          <a:p>
            <a:pPr lvl="1"/>
            <a:endParaRPr lang="en-US" sz="1800" dirty="0"/>
          </a:p>
        </p:txBody>
      </p:sp>
      <p:sp>
        <p:nvSpPr>
          <p:cNvPr id="678919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913313" y="1220788"/>
            <a:ext cx="4078287" cy="5408612"/>
          </a:xfrm>
        </p:spPr>
        <p:txBody>
          <a:bodyPr/>
          <a:lstStyle/>
          <a:p>
            <a:pPr marL="0" indent="0">
              <a:buNone/>
            </a:pPr>
            <a:r>
              <a:rPr lang="en-US" sz="2400" i="1" dirty="0">
                <a:solidFill>
                  <a:srgbClr val="C00000"/>
                </a:solidFill>
              </a:rPr>
              <a:t>Mainframe I/O:</a:t>
            </a:r>
          </a:p>
          <a:p>
            <a:pPr marL="288925" indent="-288925"/>
            <a:r>
              <a:rPr lang="en-US" sz="2000" dirty="0"/>
              <a:t>I/O operates on structured records</a:t>
            </a:r>
          </a:p>
          <a:p>
            <a:pPr lvl="1"/>
            <a:r>
              <a:rPr lang="en-US" sz="1800" dirty="0"/>
              <a:t>Functions to locate, insert, remove, update </a:t>
            </a:r>
            <a:r>
              <a:rPr lang="en-US" sz="1800" dirty="0" smtClean="0"/>
              <a:t>records</a:t>
            </a:r>
            <a:endParaRPr lang="en-US" sz="2000" dirty="0" smtClean="0"/>
          </a:p>
          <a:p>
            <a:pPr marL="288925" indent="-288925"/>
            <a:endParaRPr lang="en-US" sz="2000" dirty="0" smtClean="0"/>
          </a:p>
          <a:p>
            <a:pPr marL="288925" indent="-288925"/>
            <a:r>
              <a:rPr lang="en-US" sz="2000" dirty="0" smtClean="0"/>
              <a:t>I/O </a:t>
            </a:r>
            <a:r>
              <a:rPr lang="en-US" sz="2000" dirty="0"/>
              <a:t>tends to be asynchronous</a:t>
            </a:r>
          </a:p>
          <a:p>
            <a:pPr lvl="1"/>
            <a:r>
              <a:rPr lang="en-US" sz="1800" dirty="0" smtClean="0"/>
              <a:t>Overlap </a:t>
            </a:r>
            <a:r>
              <a:rPr lang="en-US" sz="1800" dirty="0"/>
              <a:t>I/O and computation within a process</a:t>
            </a:r>
          </a:p>
          <a:p>
            <a:pPr marL="288925" indent="-288925"/>
            <a:endParaRPr lang="en-US" sz="2000" dirty="0" smtClean="0"/>
          </a:p>
          <a:p>
            <a:pPr marL="288925" indent="-288925"/>
            <a:r>
              <a:rPr lang="en-US" sz="2000" dirty="0" smtClean="0"/>
              <a:t>Coarse </a:t>
            </a:r>
            <a:r>
              <a:rPr lang="en-US" sz="2000" dirty="0"/>
              <a:t>grained I/O</a:t>
            </a:r>
          </a:p>
          <a:p>
            <a:pPr lvl="1"/>
            <a:r>
              <a:rPr lang="en-US" sz="1800" dirty="0"/>
              <a:t>Process writes “channel programs” to be executed by the I/O hardware</a:t>
            </a:r>
          </a:p>
          <a:p>
            <a:pPr lvl="1"/>
            <a:r>
              <a:rPr lang="en-US" sz="1800" dirty="0"/>
              <a:t>Many I/O operations are performed autonomously with one interrupt at completion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Unix I/O vs. Standard I/O vs. RIO</a:t>
            </a:r>
          </a:p>
        </p:txBody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7476" y="1220788"/>
            <a:ext cx="8307387" cy="5256212"/>
          </a:xfrm>
        </p:spPr>
        <p:txBody>
          <a:bodyPr/>
          <a:lstStyle/>
          <a:p>
            <a:r>
              <a:rPr lang="en-US" dirty="0"/>
              <a:t>Standard I/O and RIO are implemented using low-level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Unix I/O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Which </a:t>
            </a:r>
            <a:r>
              <a:rPr lang="en-US" dirty="0"/>
              <a:t>ones should you use in your programs?</a:t>
            </a:r>
          </a:p>
        </p:txBody>
      </p:sp>
      <p:sp>
        <p:nvSpPr>
          <p:cNvPr id="671748" name="Rectangle 4"/>
          <p:cNvSpPr>
            <a:spLocks noChangeAspect="1" noChangeArrowheads="1"/>
          </p:cNvSpPr>
          <p:nvPr/>
        </p:nvSpPr>
        <p:spPr bwMode="auto">
          <a:xfrm>
            <a:off x="2740025" y="2913063"/>
            <a:ext cx="4041775" cy="15779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71749" name="Rectangle 5"/>
          <p:cNvSpPr>
            <a:spLocks noChangeAspect="1" noChangeArrowheads="1"/>
          </p:cNvSpPr>
          <p:nvPr/>
        </p:nvSpPr>
        <p:spPr bwMode="auto">
          <a:xfrm>
            <a:off x="2740025" y="4491038"/>
            <a:ext cx="4041775" cy="685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Unix I/O functions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(accessed via system calls)</a:t>
            </a:r>
          </a:p>
        </p:txBody>
      </p:sp>
      <p:sp>
        <p:nvSpPr>
          <p:cNvPr id="671750" name="Rectangle 6"/>
          <p:cNvSpPr>
            <a:spLocks noChangeAspect="1" noChangeArrowheads="1"/>
          </p:cNvSpPr>
          <p:nvPr/>
        </p:nvSpPr>
        <p:spPr bwMode="auto">
          <a:xfrm>
            <a:off x="2741913" y="3805238"/>
            <a:ext cx="1447800" cy="685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 Standard I/O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functions</a:t>
            </a:r>
          </a:p>
        </p:txBody>
      </p:sp>
      <p:sp>
        <p:nvSpPr>
          <p:cNvPr id="671751" name="Text Box 7"/>
          <p:cNvSpPr txBox="1">
            <a:spLocks noChangeAspect="1" noChangeArrowheads="1"/>
          </p:cNvSpPr>
          <p:nvPr/>
        </p:nvSpPr>
        <p:spPr bwMode="auto">
          <a:xfrm>
            <a:off x="3254439" y="3124200"/>
            <a:ext cx="299396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C application program</a:t>
            </a:r>
          </a:p>
        </p:txBody>
      </p:sp>
      <p:sp>
        <p:nvSpPr>
          <p:cNvPr id="671752" name="Text Box 8"/>
          <p:cNvSpPr txBox="1">
            <a:spLocks noChangeAspect="1" noChangeArrowheads="1"/>
          </p:cNvSpPr>
          <p:nvPr/>
        </p:nvSpPr>
        <p:spPr bwMode="auto">
          <a:xfrm>
            <a:off x="241300" y="2451100"/>
            <a:ext cx="1989138" cy="18161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fopen  fdopen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fread  fwrite fscanf fprintf  sscanf sprintf fgets  fputs fflush fseek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fclose</a:t>
            </a:r>
          </a:p>
        </p:txBody>
      </p:sp>
      <p:sp>
        <p:nvSpPr>
          <p:cNvPr id="671753" name="Text Box 9"/>
          <p:cNvSpPr txBox="1">
            <a:spLocks noChangeAspect="1" noChangeArrowheads="1"/>
          </p:cNvSpPr>
          <p:nvPr/>
        </p:nvSpPr>
        <p:spPr bwMode="auto">
          <a:xfrm>
            <a:off x="530225" y="4419600"/>
            <a:ext cx="166370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open   read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write  lseek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stat   close</a:t>
            </a:r>
          </a:p>
        </p:txBody>
      </p:sp>
      <p:sp>
        <p:nvSpPr>
          <p:cNvPr id="671754" name="Line 10"/>
          <p:cNvSpPr>
            <a:spLocks noChangeAspect="1" noChangeShapeType="1"/>
          </p:cNvSpPr>
          <p:nvPr/>
        </p:nvSpPr>
        <p:spPr bwMode="auto">
          <a:xfrm flipH="1" flipV="1">
            <a:off x="2230438" y="4840288"/>
            <a:ext cx="47466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1755" name="Text Box 11"/>
          <p:cNvSpPr txBox="1">
            <a:spLocks noChangeAspect="1" noChangeArrowheads="1"/>
          </p:cNvSpPr>
          <p:nvPr/>
        </p:nvSpPr>
        <p:spPr bwMode="auto">
          <a:xfrm>
            <a:off x="7150100" y="3490913"/>
            <a:ext cx="1841500" cy="132715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rio_readn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rio_writen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rio_readinitb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rio_readlineb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rio_readnb</a:t>
            </a:r>
          </a:p>
        </p:txBody>
      </p:sp>
      <p:sp>
        <p:nvSpPr>
          <p:cNvPr id="671756" name="Rectangle 12"/>
          <p:cNvSpPr>
            <a:spLocks noChangeAspect="1" noChangeArrowheads="1"/>
          </p:cNvSpPr>
          <p:nvPr/>
        </p:nvSpPr>
        <p:spPr bwMode="auto">
          <a:xfrm>
            <a:off x="5334000" y="3805238"/>
            <a:ext cx="1447800" cy="6858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 RIO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functions</a:t>
            </a:r>
          </a:p>
        </p:txBody>
      </p:sp>
      <p:sp>
        <p:nvSpPr>
          <p:cNvPr id="671757" name="Line 13"/>
          <p:cNvSpPr>
            <a:spLocks noChangeShapeType="1"/>
          </p:cNvSpPr>
          <p:nvPr/>
        </p:nvSpPr>
        <p:spPr bwMode="auto">
          <a:xfrm flipH="1" flipV="1">
            <a:off x="2260600" y="3340100"/>
            <a:ext cx="482600" cy="749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1758" name="Line 14"/>
          <p:cNvSpPr>
            <a:spLocks noChangeShapeType="1"/>
          </p:cNvSpPr>
          <p:nvPr/>
        </p:nvSpPr>
        <p:spPr bwMode="auto">
          <a:xfrm>
            <a:off x="6794500" y="4152900"/>
            <a:ext cx="3683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9970" y="435678"/>
            <a:ext cx="7592093" cy="762000"/>
          </a:xfrm>
        </p:spPr>
        <p:txBody>
          <a:bodyPr/>
          <a:lstStyle/>
          <a:p>
            <a:r>
              <a:rPr lang="en-US" dirty="0"/>
              <a:t>Pros and Cons of Unix I/O</a:t>
            </a:r>
          </a:p>
        </p:txBody>
      </p:sp>
      <p:sp>
        <p:nvSpPr>
          <p:cNvPr id="6758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Pros</a:t>
            </a:r>
          </a:p>
          <a:p>
            <a:pPr lvl="1"/>
            <a:r>
              <a:rPr lang="en-US" dirty="0"/>
              <a:t>Unix I/O is the most general and lowest overhead form of I/O.</a:t>
            </a:r>
          </a:p>
          <a:p>
            <a:pPr lvl="2"/>
            <a:r>
              <a:rPr lang="en-US" dirty="0"/>
              <a:t>All other I/O packages are implemented using Unix I/O functions.</a:t>
            </a:r>
          </a:p>
          <a:p>
            <a:pPr lvl="1"/>
            <a:r>
              <a:rPr lang="en-US" dirty="0"/>
              <a:t>Unix I/O provides functions for accessing file metadata.</a:t>
            </a:r>
          </a:p>
          <a:p>
            <a:endParaRPr lang="en-US" dirty="0" smtClean="0"/>
          </a:p>
          <a:p>
            <a:r>
              <a:rPr lang="en-US" dirty="0" smtClean="0"/>
              <a:t>Cons</a:t>
            </a:r>
            <a:endParaRPr lang="en-US" dirty="0"/>
          </a:p>
          <a:p>
            <a:pPr lvl="1"/>
            <a:r>
              <a:rPr lang="en-US" dirty="0"/>
              <a:t>Dealing with short counts is tricky and error prone.</a:t>
            </a:r>
          </a:p>
          <a:p>
            <a:pPr lvl="1"/>
            <a:r>
              <a:rPr lang="en-US" dirty="0"/>
              <a:t>Efficient reading of text lines requires some form of buffering, also tricky and error prone.</a:t>
            </a:r>
          </a:p>
          <a:p>
            <a:pPr lvl="1"/>
            <a:r>
              <a:rPr lang="en-US" dirty="0"/>
              <a:t>Both of these issues are addressed by the standard I/O and RIO packages.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75955" y="435678"/>
            <a:ext cx="7592093" cy="762000"/>
          </a:xfrm>
        </p:spPr>
        <p:txBody>
          <a:bodyPr/>
          <a:lstStyle/>
          <a:p>
            <a:r>
              <a:rPr lang="en-US"/>
              <a:t>Pros and Cons of Standard I/O</a:t>
            </a:r>
          </a:p>
        </p:txBody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Pros:</a:t>
            </a:r>
          </a:p>
          <a:p>
            <a:pPr lvl="1"/>
            <a:r>
              <a:rPr lang="en-US" dirty="0"/>
              <a:t>Buffering increases efficiency by decreasing the number of </a:t>
            </a:r>
            <a:r>
              <a:rPr lang="en-US" b="1" dirty="0">
                <a:latin typeface="Courier New" pitchFamily="49" charset="0"/>
              </a:rPr>
              <a:t>read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</a:rPr>
              <a:t>write</a:t>
            </a:r>
            <a:r>
              <a:rPr lang="en-US" dirty="0"/>
              <a:t> system calls</a:t>
            </a:r>
          </a:p>
          <a:p>
            <a:pPr lvl="1"/>
            <a:r>
              <a:rPr lang="en-US" dirty="0"/>
              <a:t>Short counts are handled automatically</a:t>
            </a:r>
          </a:p>
          <a:p>
            <a:r>
              <a:rPr lang="en-US" dirty="0"/>
              <a:t>Cons:</a:t>
            </a:r>
          </a:p>
          <a:p>
            <a:pPr lvl="1"/>
            <a:r>
              <a:rPr lang="en-US" dirty="0"/>
              <a:t>Provides no function for accessing file metadata</a:t>
            </a:r>
          </a:p>
          <a:p>
            <a:pPr lvl="1"/>
            <a:r>
              <a:rPr lang="en-US" dirty="0"/>
              <a:t>Standard I/O is not appropriate for input and output on network sockets</a:t>
            </a:r>
          </a:p>
          <a:p>
            <a:pPr lvl="1"/>
            <a:r>
              <a:rPr lang="en-US" dirty="0"/>
              <a:t>There are poorly documented restrictions on streams that interact badly with restrictions on sockets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6286" y="493712"/>
            <a:ext cx="6496050" cy="573088"/>
          </a:xfrm>
        </p:spPr>
        <p:txBody>
          <a:bodyPr/>
          <a:lstStyle/>
          <a:p>
            <a:r>
              <a:rPr lang="en-US"/>
              <a:t>Opening Files</a:t>
            </a:r>
          </a:p>
        </p:txBody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296988"/>
            <a:ext cx="8624887" cy="525621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Opening a file informs the kernel that you are getting ready to access that file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 smtClean="0"/>
          </a:p>
          <a:p>
            <a:pPr>
              <a:lnSpc>
                <a:spcPct val="85000"/>
              </a:lnSpc>
            </a:pPr>
            <a:r>
              <a:rPr lang="en-US" dirty="0" smtClean="0"/>
              <a:t>Returns </a:t>
            </a:r>
            <a:r>
              <a:rPr lang="en-US" dirty="0"/>
              <a:t>a small identifying integer </a:t>
            </a:r>
            <a:r>
              <a:rPr lang="en-US" i="1" dirty="0">
                <a:solidFill>
                  <a:srgbClr val="C00000"/>
                </a:solidFill>
              </a:rPr>
              <a:t>file descriptor</a:t>
            </a:r>
          </a:p>
          <a:p>
            <a:pPr lvl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</a:rPr>
              <a:t>fd</a:t>
            </a:r>
            <a:r>
              <a:rPr lang="en-US" b="1" dirty="0">
                <a:latin typeface="Courier New" pitchFamily="49" charset="0"/>
              </a:rPr>
              <a:t> == -1</a:t>
            </a:r>
            <a:r>
              <a:rPr lang="en-US" b="1" dirty="0"/>
              <a:t> </a:t>
            </a:r>
            <a:r>
              <a:rPr lang="en-US" dirty="0"/>
              <a:t>indicates that an error occurred</a:t>
            </a:r>
          </a:p>
          <a:p>
            <a:pPr>
              <a:lnSpc>
                <a:spcPct val="85000"/>
              </a:lnSpc>
              <a:spcBef>
                <a:spcPts val="1200"/>
              </a:spcBef>
            </a:pPr>
            <a:r>
              <a:rPr lang="en-US" dirty="0"/>
              <a:t>Each process created by a Unix shell begins life with three open files associated with a terminal: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0: standard input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1: standard output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2: standard error</a:t>
            </a:r>
          </a:p>
        </p:txBody>
      </p:sp>
      <p:sp>
        <p:nvSpPr>
          <p:cNvPr id="633860" name="Text Box 4"/>
          <p:cNvSpPr txBox="1">
            <a:spLocks noChangeArrowheads="1"/>
          </p:cNvSpPr>
          <p:nvPr/>
        </p:nvSpPr>
        <p:spPr bwMode="auto">
          <a:xfrm>
            <a:off x="821724" y="2057400"/>
            <a:ext cx="6324600" cy="15843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;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file descriptor */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if ((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 = open("/etc/hosts", O_RDONLY)) &lt; 0) 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perror</a:t>
            </a:r>
            <a:r>
              <a:rPr lang="en-US" sz="1600" dirty="0">
                <a:latin typeface="Courier New" pitchFamily="49" charset="0"/>
              </a:rPr>
              <a:t>("open");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exit(1);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Assignment - 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be writing a shell!</a:t>
            </a:r>
          </a:p>
          <a:p>
            <a:pPr lvl="1"/>
            <a:r>
              <a:rPr lang="en-US" dirty="0" smtClean="0"/>
              <a:t>Use fork(), </a:t>
            </a:r>
            <a:r>
              <a:rPr lang="en-US" dirty="0" err="1" smtClean="0"/>
              <a:t>execve</a:t>
            </a:r>
            <a:r>
              <a:rPr lang="en-US" dirty="0" smtClean="0"/>
              <a:t>(), dup(), dup2(), pipe() etc…</a:t>
            </a:r>
          </a:p>
          <a:p>
            <a:endParaRPr lang="en-US" dirty="0" smtClean="0"/>
          </a:p>
          <a:p>
            <a:r>
              <a:rPr lang="en-US" dirty="0" smtClean="0"/>
              <a:t>The TA will hold recitation hours during lecture times on Wednesday and Thursday in order to explain and clarify what is being asked for!</a:t>
            </a:r>
          </a:p>
          <a:p>
            <a:endParaRPr lang="en-US" dirty="0" smtClean="0"/>
          </a:p>
          <a:p>
            <a:r>
              <a:rPr lang="en-US" dirty="0" smtClean="0"/>
              <a:t>Read Chapter 10 of Computer Systems: A Programmer’s Perspective for more on File I/O..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/>
              <a:t>Closing Files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Closing a file informs the kernel that you are finished accessing that file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Closing </a:t>
            </a:r>
            <a:r>
              <a:rPr lang="en-US" dirty="0"/>
              <a:t>an already closed file is a recipe for disaster in threaded programs (more on this later)</a:t>
            </a:r>
          </a:p>
          <a:p>
            <a:r>
              <a:rPr lang="en-US" dirty="0"/>
              <a:t>Moral: Always check return codes, even for seemingly benign functions such as </a:t>
            </a:r>
            <a:r>
              <a:rPr lang="en-US" dirty="0">
                <a:latin typeface="Courier New" pitchFamily="49" charset="0"/>
              </a:rPr>
              <a:t>close()</a:t>
            </a:r>
          </a:p>
        </p:txBody>
      </p:sp>
      <p:sp>
        <p:nvSpPr>
          <p:cNvPr id="752644" name="Text Box 4"/>
          <p:cNvSpPr txBox="1">
            <a:spLocks noChangeArrowheads="1"/>
          </p:cNvSpPr>
          <p:nvPr/>
        </p:nvSpPr>
        <p:spPr bwMode="auto">
          <a:xfrm>
            <a:off x="838200" y="2286000"/>
            <a:ext cx="6324600" cy="1828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 fd;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file descriptor */</a:t>
            </a:r>
          </a:p>
          <a:p>
            <a:r>
              <a:rPr lang="en-US" sz="1600" dirty="0" err="1">
                <a:latin typeface="Courier New" pitchFamily="49" charset="0"/>
              </a:rPr>
              <a:t>int retval;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return value */</a:t>
            </a:r>
          </a:p>
          <a:p>
            <a:endParaRPr lang="en-US" sz="1600" dirty="0" err="1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if ((retval = close(fd)) &lt; 0) {</a:t>
            </a:r>
          </a:p>
          <a:p>
            <a:r>
              <a:rPr lang="en-US" sz="1600" dirty="0" err="1">
                <a:latin typeface="Courier New" pitchFamily="49" charset="0"/>
              </a:rPr>
              <a:t>   perror("close");</a:t>
            </a:r>
          </a:p>
          <a:p>
            <a:r>
              <a:rPr lang="en-US" sz="1600" dirty="0" err="1">
                <a:latin typeface="Courier New" pitchFamily="49" charset="0"/>
              </a:rPr>
              <a:t>   exit(1);</a:t>
            </a:r>
          </a:p>
          <a:p>
            <a:r>
              <a:rPr lang="en-US" sz="1600" dirty="0" err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6496050" cy="573087"/>
          </a:xfrm>
        </p:spPr>
        <p:txBody>
          <a:bodyPr/>
          <a:lstStyle/>
          <a:p>
            <a:r>
              <a:rPr lang="en-US"/>
              <a:t>Reading Files</a:t>
            </a:r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219200"/>
            <a:ext cx="8307387" cy="52578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Reading a file copies bytes from the current file position to memory, and then updates file position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 smtClean="0"/>
          </a:p>
          <a:p>
            <a:pPr>
              <a:lnSpc>
                <a:spcPct val="85000"/>
              </a:lnSpc>
            </a:pPr>
            <a:endParaRPr lang="en-US" dirty="0" smtClean="0"/>
          </a:p>
          <a:p>
            <a:pPr>
              <a:lnSpc>
                <a:spcPct val="85000"/>
              </a:lnSpc>
            </a:pPr>
            <a:r>
              <a:rPr lang="en-US" dirty="0" smtClean="0"/>
              <a:t>Returns </a:t>
            </a:r>
            <a:r>
              <a:rPr lang="en-US" dirty="0"/>
              <a:t>number of bytes read from file </a:t>
            </a:r>
            <a:r>
              <a:rPr lang="en-US" dirty="0" err="1">
                <a:latin typeface="Courier New" pitchFamily="49" charset="0"/>
              </a:rPr>
              <a:t>fd</a:t>
            </a:r>
            <a:r>
              <a:rPr lang="en-US" dirty="0"/>
              <a:t> into </a:t>
            </a:r>
            <a:r>
              <a:rPr lang="en-US" dirty="0" err="1">
                <a:latin typeface="Courier New" pitchFamily="49" charset="0"/>
              </a:rPr>
              <a:t>buf</a:t>
            </a:r>
            <a:endParaRPr lang="en-US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Return type </a:t>
            </a:r>
            <a:r>
              <a:rPr lang="en-US" b="1" dirty="0" err="1">
                <a:latin typeface="Courier New" pitchFamily="49" charset="0"/>
              </a:rPr>
              <a:t>ssize_t</a:t>
            </a:r>
            <a:r>
              <a:rPr lang="en-US" dirty="0"/>
              <a:t> is signed integer</a:t>
            </a:r>
            <a:endParaRPr lang="en-US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</a:rPr>
              <a:t>nbytes</a:t>
            </a:r>
            <a:r>
              <a:rPr lang="en-US" b="1" dirty="0">
                <a:latin typeface="Courier New" pitchFamily="49" charset="0"/>
              </a:rPr>
              <a:t> &lt; 0</a:t>
            </a:r>
            <a:r>
              <a:rPr lang="en-US" b="1" dirty="0"/>
              <a:t> </a:t>
            </a:r>
            <a:r>
              <a:rPr lang="en-US" dirty="0"/>
              <a:t>indicates that an error occurred</a:t>
            </a:r>
          </a:p>
          <a:p>
            <a:pPr lvl="1">
              <a:lnSpc>
                <a:spcPct val="90000"/>
              </a:lnSpc>
            </a:pPr>
            <a:r>
              <a:rPr lang="en-US" b="1" i="1" dirty="0">
                <a:solidFill>
                  <a:srgbClr val="C00000"/>
                </a:solidFill>
              </a:rPr>
              <a:t>S</a:t>
            </a:r>
            <a:r>
              <a:rPr lang="en-US" b="1" i="1" dirty="0" smtClean="0">
                <a:solidFill>
                  <a:srgbClr val="C00000"/>
                </a:solidFill>
              </a:rPr>
              <a:t>hort </a:t>
            </a:r>
            <a:r>
              <a:rPr lang="en-US" b="1" i="1" dirty="0">
                <a:solidFill>
                  <a:srgbClr val="C00000"/>
                </a:solidFill>
              </a:rPr>
              <a:t>counts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(</a:t>
            </a:r>
            <a:r>
              <a:rPr lang="en-US" b="1" dirty="0" err="1">
                <a:latin typeface="Courier New" pitchFamily="49" charset="0"/>
              </a:rPr>
              <a:t>nbytes</a:t>
            </a:r>
            <a:r>
              <a:rPr lang="en-US" b="1" dirty="0">
                <a:latin typeface="Courier New" pitchFamily="49" charset="0"/>
              </a:rPr>
              <a:t> &lt; </a:t>
            </a:r>
            <a:r>
              <a:rPr lang="en-US" b="1" dirty="0" err="1">
                <a:latin typeface="Courier New" pitchFamily="49" charset="0"/>
              </a:rPr>
              <a:t>sizeof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buf</a:t>
            </a:r>
            <a:r>
              <a:rPr lang="en-US" b="1" dirty="0">
                <a:latin typeface="Courier New" pitchFamily="49" charset="0"/>
              </a:rPr>
              <a:t>)</a:t>
            </a:r>
            <a:r>
              <a:rPr lang="en-US" b="1" dirty="0"/>
              <a:t> </a:t>
            </a:r>
            <a:r>
              <a:rPr lang="en-US" dirty="0"/>
              <a:t>) are possible and are not errors!</a:t>
            </a:r>
          </a:p>
        </p:txBody>
      </p:sp>
      <p:sp>
        <p:nvSpPr>
          <p:cNvPr id="634884" name="Text Box 4"/>
          <p:cNvSpPr txBox="1">
            <a:spLocks noChangeArrowheads="1"/>
          </p:cNvSpPr>
          <p:nvPr/>
        </p:nvSpPr>
        <p:spPr bwMode="auto">
          <a:xfrm>
            <a:off x="834424" y="2085975"/>
            <a:ext cx="6076950" cy="25622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char buf[512];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 fd;  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file descriptor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 nbytes;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number of bytes read */</a:t>
            </a:r>
          </a:p>
          <a:p>
            <a:pPr>
              <a:lnSpc>
                <a:spcPct val="100000"/>
              </a:lnSpc>
            </a:pPr>
            <a:endParaRPr lang="en-US" sz="1600" dirty="0" err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Open file fd ... 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Then read up to 512 bytes from file fd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if ((nbytes = read(fd, buf, sizeof(buf))) &lt; 0) {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perror("read");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exit(1);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6634163" cy="573088"/>
          </a:xfrm>
        </p:spPr>
        <p:txBody>
          <a:bodyPr/>
          <a:lstStyle/>
          <a:p>
            <a:r>
              <a:rPr lang="en-US"/>
              <a:t>Writing Files</a:t>
            </a:r>
          </a:p>
        </p:txBody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548687" cy="5562600"/>
          </a:xfrm>
        </p:spPr>
        <p:txBody>
          <a:bodyPr/>
          <a:lstStyle/>
          <a:p>
            <a:r>
              <a:rPr lang="en-US" dirty="0"/>
              <a:t>Writing a file copies bytes from memory to the current file position, and then updates current file position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Returns </a:t>
            </a:r>
            <a:r>
              <a:rPr lang="en-US" dirty="0"/>
              <a:t>number of bytes written from </a:t>
            </a:r>
            <a:r>
              <a:rPr lang="en-US" dirty="0" err="1">
                <a:latin typeface="Courier New" pitchFamily="49" charset="0"/>
              </a:rPr>
              <a:t>buf</a:t>
            </a:r>
            <a:r>
              <a:rPr lang="en-US" dirty="0"/>
              <a:t> to file </a:t>
            </a:r>
            <a:r>
              <a:rPr lang="en-US" dirty="0" err="1">
                <a:latin typeface="Courier New" pitchFamily="49" charset="0"/>
              </a:rPr>
              <a:t>fd</a:t>
            </a:r>
            <a:endParaRPr lang="en-US" dirty="0"/>
          </a:p>
          <a:p>
            <a:pPr lvl="1"/>
            <a:r>
              <a:rPr lang="en-US" b="1" dirty="0" err="1">
                <a:latin typeface="Courier New" pitchFamily="49" charset="0"/>
              </a:rPr>
              <a:t>nbytes</a:t>
            </a:r>
            <a:r>
              <a:rPr lang="en-US" b="1" dirty="0">
                <a:latin typeface="Courier New" pitchFamily="49" charset="0"/>
              </a:rPr>
              <a:t> &lt; 0</a:t>
            </a:r>
            <a:r>
              <a:rPr lang="en-US" b="1" dirty="0"/>
              <a:t> </a:t>
            </a:r>
            <a:r>
              <a:rPr lang="en-US" dirty="0"/>
              <a:t>indicates that an error occurred</a:t>
            </a:r>
          </a:p>
          <a:p>
            <a:pPr lvl="1"/>
            <a:r>
              <a:rPr lang="en-US" dirty="0"/>
              <a:t>As with reads, short counts are possible and are not errors!</a:t>
            </a:r>
          </a:p>
        </p:txBody>
      </p:sp>
      <p:sp>
        <p:nvSpPr>
          <p:cNvPr id="635908" name="Text Box 4"/>
          <p:cNvSpPr txBox="1">
            <a:spLocks noChangeArrowheads="1"/>
          </p:cNvSpPr>
          <p:nvPr/>
        </p:nvSpPr>
        <p:spPr bwMode="auto">
          <a:xfrm>
            <a:off x="831549" y="2133600"/>
            <a:ext cx="6565900" cy="25622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char buf[512];</a:t>
            </a:r>
          </a:p>
          <a:p>
            <a:r>
              <a:rPr lang="en-US" sz="1600" dirty="0" err="1">
                <a:latin typeface="Courier New" pitchFamily="49" charset="0"/>
              </a:rPr>
              <a:t>int fd;  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file descriptor */</a:t>
            </a:r>
          </a:p>
          <a:p>
            <a:r>
              <a:rPr lang="en-US" sz="1600" dirty="0" err="1">
                <a:latin typeface="Courier New" pitchFamily="49" charset="0"/>
              </a:rPr>
              <a:t>int nbytes;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number of bytes read */</a:t>
            </a:r>
          </a:p>
          <a:p>
            <a:endParaRPr lang="en-US" sz="1600" dirty="0" err="1">
              <a:latin typeface="Courier New" pitchFamily="49" charset="0"/>
            </a:endParaRPr>
          </a:p>
          <a:p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Open the file fd ... */</a:t>
            </a:r>
          </a:p>
          <a:p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Then write up to 512 bytes from buf to file fd */</a:t>
            </a:r>
          </a:p>
          <a:p>
            <a:r>
              <a:rPr lang="en-US" sz="1600" dirty="0" err="1">
                <a:latin typeface="Courier New" pitchFamily="49" charset="0"/>
              </a:rPr>
              <a:t>if ((nbytes = write(fd, buf, sizeof(buf)) &lt; 0) {</a:t>
            </a:r>
          </a:p>
          <a:p>
            <a:r>
              <a:rPr lang="en-US" sz="1600" dirty="0" err="1">
                <a:latin typeface="Courier New" pitchFamily="49" charset="0"/>
              </a:rPr>
              <a:t>   perror("write");</a:t>
            </a:r>
          </a:p>
          <a:p>
            <a:r>
              <a:rPr lang="en-US" sz="1600" dirty="0" err="1">
                <a:latin typeface="Courier New" pitchFamily="49" charset="0"/>
              </a:rPr>
              <a:t>   exit(1);</a:t>
            </a:r>
          </a:p>
          <a:p>
            <a:r>
              <a:rPr lang="en-US" sz="1600" dirty="0" err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13269</TotalTime>
  <Words>6494</Words>
  <Application>Microsoft Macintosh PowerPoint</Application>
  <PresentationFormat>On-screen Show (4:3)</PresentationFormat>
  <Paragraphs>1169</Paragraphs>
  <Slides>60</Slides>
  <Notes>56</Notes>
  <HiddenSlides>1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template2007</vt:lpstr>
      <vt:lpstr>Introduction to Operating Systems File I/O</vt:lpstr>
      <vt:lpstr>UNIX File Abstraction</vt:lpstr>
      <vt:lpstr>Unix Files</vt:lpstr>
      <vt:lpstr>Unix File Types</vt:lpstr>
      <vt:lpstr>Unix I/O</vt:lpstr>
      <vt:lpstr>Opening Files</vt:lpstr>
      <vt:lpstr>Closing Files</vt:lpstr>
      <vt:lpstr>Reading Files</vt:lpstr>
      <vt:lpstr>Writing Files</vt:lpstr>
      <vt:lpstr>Simple Unix I/O example</vt:lpstr>
      <vt:lpstr>File Metadata</vt:lpstr>
      <vt:lpstr>Example of Accessing File Metadata</vt:lpstr>
      <vt:lpstr>stdin, stdout, stderr</vt:lpstr>
      <vt:lpstr>How the Unix Kernel Represents Open Files</vt:lpstr>
      <vt:lpstr>File Sharing</vt:lpstr>
      <vt:lpstr>How Processes Share Files: Fork()</vt:lpstr>
      <vt:lpstr>How Processes Share Files: Fork()</vt:lpstr>
      <vt:lpstr>Shell redirection</vt:lpstr>
      <vt:lpstr>Initially</vt:lpstr>
      <vt:lpstr>All we need to do is to point stdout to a file</vt:lpstr>
      <vt:lpstr>dup() : before</vt:lpstr>
      <vt:lpstr>dup() : after</vt:lpstr>
      <vt:lpstr>dup2() : before</vt:lpstr>
      <vt:lpstr>dup2() :   after</vt:lpstr>
      <vt:lpstr>Pipes</vt:lpstr>
      <vt:lpstr>Pipes</vt:lpstr>
      <vt:lpstr>Pipe example</vt:lpstr>
      <vt:lpstr>After the pipe(….) call</vt:lpstr>
      <vt:lpstr>After the fork() call</vt:lpstr>
      <vt:lpstr>After the close() calls</vt:lpstr>
      <vt:lpstr>Today</vt:lpstr>
      <vt:lpstr>Standard I/O Functions</vt:lpstr>
      <vt:lpstr>Standard I/O Streams</vt:lpstr>
      <vt:lpstr>Buffering in Standard I/O</vt:lpstr>
      <vt:lpstr>Standard I/O Buffering in Action</vt:lpstr>
      <vt:lpstr>Fork Example #2 (Earlier Lecture)</vt:lpstr>
      <vt:lpstr>Fork Example #2 (modified)</vt:lpstr>
      <vt:lpstr>Repeated Slide: Reading Files</vt:lpstr>
      <vt:lpstr>Dealing with Short Counts</vt:lpstr>
      <vt:lpstr>Today</vt:lpstr>
      <vt:lpstr>The RIO Package</vt:lpstr>
      <vt:lpstr>Unbuffered RIO Input and Output</vt:lpstr>
      <vt:lpstr>Implementation of rio_readn</vt:lpstr>
      <vt:lpstr>Buffered I/O: Motivation</vt:lpstr>
      <vt:lpstr>Buffered I/O: Implementation</vt:lpstr>
      <vt:lpstr>Buffered I/O: Declaration</vt:lpstr>
      <vt:lpstr>Buffered RIO Input Functions</vt:lpstr>
      <vt:lpstr>Buffered RIO Input Functions (cont)</vt:lpstr>
      <vt:lpstr>RIO Example</vt:lpstr>
      <vt:lpstr>Today</vt:lpstr>
      <vt:lpstr>Choosing I/O Functions</vt:lpstr>
      <vt:lpstr>For Further Information</vt:lpstr>
      <vt:lpstr>Fun with File Descriptors (1)</vt:lpstr>
      <vt:lpstr>Fun with File Descriptors (2)</vt:lpstr>
      <vt:lpstr>Fun with File Descriptors (3)</vt:lpstr>
      <vt:lpstr>Unix I/O Key Characteristics</vt:lpstr>
      <vt:lpstr>Unix I/O vs. Standard I/O vs. RIO</vt:lpstr>
      <vt:lpstr>Pros and Cons of Unix I/O</vt:lpstr>
      <vt:lpstr>Pros and Cons of Standard I/O</vt:lpstr>
      <vt:lpstr>First Assignment - Shell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Erol Sahin</cp:lastModifiedBy>
  <cp:revision>496</cp:revision>
  <cp:lastPrinted>1999-09-20T15:19:18Z</cp:lastPrinted>
  <dcterms:created xsi:type="dcterms:W3CDTF">2013-03-12T07:31:22Z</dcterms:created>
  <dcterms:modified xsi:type="dcterms:W3CDTF">2013-03-12T08:01:40Z</dcterms:modified>
</cp:coreProperties>
</file>