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tags/tag1.xml" ContentType="application/vnd.openxmlformats-officedocument.presentationml.tags+xml"/>
  <Override PartName="/ppt/notesSlides/notesSlide30.xml" ContentType="application/vnd.openxmlformats-officedocument.presentationml.notes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notesSlides/notesSlide5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notesSlides/notesSlide5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55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5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56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3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542" r:id="rId2"/>
    <p:sldId id="1289" r:id="rId3"/>
    <p:sldId id="1278" r:id="rId4"/>
    <p:sldId id="1279" r:id="rId5"/>
    <p:sldId id="1280" r:id="rId6"/>
    <p:sldId id="1281" r:id="rId7"/>
    <p:sldId id="1282" r:id="rId8"/>
    <p:sldId id="1283" r:id="rId9"/>
    <p:sldId id="1284" r:id="rId10"/>
    <p:sldId id="1285" r:id="rId11"/>
    <p:sldId id="1286" r:id="rId12"/>
    <p:sldId id="1287" r:id="rId13"/>
    <p:sldId id="1290" r:id="rId14"/>
    <p:sldId id="1291" r:id="rId15"/>
    <p:sldId id="1292" r:id="rId16"/>
    <p:sldId id="1293" r:id="rId17"/>
    <p:sldId id="1294" r:id="rId18"/>
    <p:sldId id="1298" r:id="rId19"/>
    <p:sldId id="1299" r:id="rId20"/>
    <p:sldId id="1300" r:id="rId21"/>
    <p:sldId id="1307" r:id="rId22"/>
    <p:sldId id="1304" r:id="rId23"/>
    <p:sldId id="1305" r:id="rId24"/>
    <p:sldId id="1306" r:id="rId25"/>
    <p:sldId id="1272" r:id="rId26"/>
    <p:sldId id="1302" r:id="rId27"/>
    <p:sldId id="1273" r:id="rId28"/>
    <p:sldId id="1303" r:id="rId29"/>
    <p:sldId id="1308" r:id="rId30"/>
    <p:sldId id="1309" r:id="rId31"/>
    <p:sldId id="1223" r:id="rId32"/>
    <p:sldId id="1224" r:id="rId33"/>
    <p:sldId id="1225" r:id="rId34"/>
    <p:sldId id="1226" r:id="rId35"/>
    <p:sldId id="1227" r:id="rId36"/>
    <p:sldId id="1228" r:id="rId37"/>
    <p:sldId id="1229" r:id="rId38"/>
    <p:sldId id="1230" r:id="rId39"/>
    <p:sldId id="1231" r:id="rId40"/>
    <p:sldId id="1232" r:id="rId41"/>
    <p:sldId id="1233" r:id="rId42"/>
    <p:sldId id="1234" r:id="rId43"/>
    <p:sldId id="1235" r:id="rId44"/>
    <p:sldId id="1236" r:id="rId45"/>
    <p:sldId id="1237" r:id="rId46"/>
    <p:sldId id="1238" r:id="rId47"/>
    <p:sldId id="1239" r:id="rId48"/>
    <p:sldId id="1240" r:id="rId49"/>
    <p:sldId id="1241" r:id="rId50"/>
    <p:sldId id="1242" r:id="rId51"/>
    <p:sldId id="1243" r:id="rId52"/>
    <p:sldId id="1244" r:id="rId53"/>
    <p:sldId id="1245" r:id="rId54"/>
    <p:sldId id="1246" r:id="rId55"/>
    <p:sldId id="1247" r:id="rId56"/>
    <p:sldId id="1249" r:id="rId57"/>
    <p:sldId id="1250" r:id="rId58"/>
    <p:sldId id="1251" r:id="rId59"/>
    <p:sldId id="1252" r:id="rId60"/>
    <p:sldId id="1310" r:id="rId61"/>
  </p:sldIdLst>
  <p:sldSz cx="9144000" cy="6858000" type="screen4x3"/>
  <p:notesSz cx="7302500" cy="9586913"/>
  <p:custDataLst>
    <p:tags r:id="rId6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0000"/>
    <a:srgbClr val="F6F5BD"/>
    <a:srgbClr val="F1C7C7"/>
    <a:srgbClr val="BFBFBF"/>
    <a:srgbClr val="D5F1CF"/>
    <a:srgbClr val="E9E1C9"/>
    <a:srgbClr val="DED8C4"/>
    <a:srgbClr val="E7DDBB"/>
    <a:srgbClr val="DDCE9F"/>
    <a:srgbClr val="E2A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4" autoAdjust="0"/>
    <p:restoredTop sz="94649" autoAdjust="0"/>
  </p:normalViewPr>
  <p:slideViewPr>
    <p:cSldViewPr snapToObjects="1">
      <p:cViewPr varScale="1">
        <p:scale>
          <a:sx n="96" d="100"/>
          <a:sy n="96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handoutMaster" Target="handoutMasters/handoutMaster1.xml"/><Relationship Id="rId64" Type="http://schemas.openxmlformats.org/officeDocument/2006/relationships/printerSettings" Target="printerSettings/printerSettings1.bin"/><Relationship Id="rId65" Type="http://schemas.openxmlformats.org/officeDocument/2006/relationships/tags" Target="tags/tag1.xml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8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charset="0"/>
                <a:ea typeface="Tahoma" charset="0"/>
                <a:cs typeface="Tahoma" charset="0"/>
              </a:rPr>
              <a:t>18/02/08</a:t>
            </a:r>
          </a:p>
        </p:txBody>
      </p:sp>
      <p:sp>
        <p:nvSpPr>
          <p:cNvPr id="100355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220664DC-8FCE-9B40-8E91-0FF735DECC72}" type="slidenum">
              <a:rPr lang="en-GB">
                <a:latin typeface="Times New Roman" charset="0"/>
                <a:ea typeface="Tahoma" charset="0"/>
                <a:cs typeface="Tahoma" charset="0"/>
              </a:rPr>
              <a:pPr>
                <a:buFont typeface="Wingdings" charset="2"/>
                <a:buNone/>
              </a:pPr>
              <a:t>13</a:t>
            </a:fld>
            <a:endParaRPr lang="en-GB">
              <a:latin typeface="Times New Roman" charset="0"/>
              <a:ea typeface="Tahoma" charset="0"/>
              <a:cs typeface="Tahoma" charset="0"/>
            </a:endParaRPr>
          </a:p>
        </p:txBody>
      </p:sp>
      <p:sp>
        <p:nvSpPr>
          <p:cNvPr id="100356" name="Text Box 1"/>
          <p:cNvSpPr txBox="1">
            <a:spLocks noChangeArrowheads="1"/>
          </p:cNvSpPr>
          <p:nvPr/>
        </p:nvSpPr>
        <p:spPr bwMode="auto">
          <a:xfrm>
            <a:off x="1147354" y="683195"/>
            <a:ext cx="4571987" cy="34286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pPr hangingPunct="0">
              <a:lnSpc>
                <a:spcPct val="94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endParaRPr lang="tr-TR">
              <a:ea typeface="MS Gothic" charset="0"/>
              <a:cs typeface="MS Gothic" charset="0"/>
            </a:endParaRPr>
          </a:p>
        </p:txBody>
      </p:sp>
      <p:sp>
        <p:nvSpPr>
          <p:cNvPr id="100357" name="Rectangle 2"/>
          <p:cNvSpPr>
            <a:spLocks noGrp="1" noChangeArrowheads="1"/>
          </p:cNvSpPr>
          <p:nvPr>
            <p:ph type="body"/>
          </p:nvPr>
        </p:nvSpPr>
        <p:spPr>
          <a:xfrm>
            <a:off x="687779" y="4344864"/>
            <a:ext cx="5491138" cy="4116602"/>
          </a:xfrm>
          <a:noFill/>
          <a:ln/>
        </p:spPr>
        <p:txBody>
          <a:bodyPr wrap="none" anchor="ctr"/>
          <a:lstStyle/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8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charset="0"/>
                <a:ea typeface="Tahoma" charset="0"/>
                <a:cs typeface="Tahoma" charset="0"/>
              </a:rPr>
              <a:t>18/02/08</a:t>
            </a:r>
          </a:p>
        </p:txBody>
      </p:sp>
      <p:sp>
        <p:nvSpPr>
          <p:cNvPr id="106499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2443DA88-D51C-DC41-ADC0-F7EE5454218F}" type="slidenum">
              <a:rPr lang="en-GB">
                <a:latin typeface="Times New Roman" charset="0"/>
                <a:ea typeface="Tahoma" charset="0"/>
                <a:cs typeface="Tahoma" charset="0"/>
              </a:rPr>
              <a:pPr>
                <a:buFont typeface="Wingdings" charset="2"/>
                <a:buNone/>
              </a:pPr>
              <a:t>18</a:t>
            </a:fld>
            <a:endParaRPr lang="en-GB">
              <a:latin typeface="Times New Roman" charset="0"/>
              <a:ea typeface="Tahoma" charset="0"/>
              <a:cs typeface="Tahoma" charset="0"/>
            </a:endParaRPr>
          </a:p>
        </p:txBody>
      </p:sp>
      <p:sp>
        <p:nvSpPr>
          <p:cNvPr id="106500" name="Text Box 1"/>
          <p:cNvSpPr txBox="1">
            <a:spLocks noChangeArrowheads="1"/>
          </p:cNvSpPr>
          <p:nvPr/>
        </p:nvSpPr>
        <p:spPr bwMode="auto">
          <a:xfrm>
            <a:off x="1147354" y="683195"/>
            <a:ext cx="4571987" cy="34286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pPr hangingPunct="0">
              <a:lnSpc>
                <a:spcPct val="94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endParaRPr lang="tr-TR">
              <a:ea typeface="MS Gothic" charset="0"/>
              <a:cs typeface="MS Gothic" charset="0"/>
            </a:endParaRPr>
          </a:p>
        </p:txBody>
      </p:sp>
      <p:sp>
        <p:nvSpPr>
          <p:cNvPr id="106501" name="Rectangle 2"/>
          <p:cNvSpPr>
            <a:spLocks noGrp="1" noChangeArrowheads="1"/>
          </p:cNvSpPr>
          <p:nvPr>
            <p:ph type="body"/>
          </p:nvPr>
        </p:nvSpPr>
        <p:spPr>
          <a:xfrm>
            <a:off x="687779" y="4344864"/>
            <a:ext cx="5491138" cy="4116602"/>
          </a:xfrm>
          <a:noFill/>
          <a:ln/>
        </p:spPr>
        <p:txBody>
          <a:bodyPr wrap="none" anchor="ctr"/>
          <a:lstStyle/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8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charset="0"/>
                <a:ea typeface="Tahoma" charset="0"/>
                <a:cs typeface="Tahoma" charset="0"/>
              </a:rPr>
              <a:t>18/02/08</a:t>
            </a:r>
          </a:p>
        </p:txBody>
      </p:sp>
      <p:sp>
        <p:nvSpPr>
          <p:cNvPr id="98307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6F1D211D-12BC-0246-8E1C-3288A1C96E14}" type="slidenum">
              <a:rPr lang="en-GB">
                <a:latin typeface="Times New Roman" charset="0"/>
                <a:ea typeface="Tahoma" charset="0"/>
                <a:cs typeface="Tahoma" charset="0"/>
              </a:rPr>
              <a:pPr>
                <a:buFont typeface="Wingdings" charset="2"/>
                <a:buNone/>
              </a:pPr>
              <a:t>2</a:t>
            </a:fld>
            <a:endParaRPr lang="en-GB">
              <a:latin typeface="Times New Roman" charset="0"/>
              <a:ea typeface="Tahoma" charset="0"/>
              <a:cs typeface="Tahoma" charset="0"/>
            </a:endParaRPr>
          </a:p>
        </p:txBody>
      </p:sp>
      <p:sp>
        <p:nvSpPr>
          <p:cNvPr id="98308" name="Text Box 1"/>
          <p:cNvSpPr txBox="1">
            <a:spLocks noChangeArrowheads="1"/>
          </p:cNvSpPr>
          <p:nvPr/>
        </p:nvSpPr>
        <p:spPr bwMode="auto">
          <a:xfrm>
            <a:off x="1147354" y="683195"/>
            <a:ext cx="4571987" cy="34286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pPr hangingPunct="0">
              <a:lnSpc>
                <a:spcPct val="94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endParaRPr lang="tr-TR">
              <a:ea typeface="MS Gothic" charset="0"/>
              <a:cs typeface="MS Gothic" charset="0"/>
            </a:endParaRPr>
          </a:p>
        </p:txBody>
      </p:sp>
      <p:sp>
        <p:nvSpPr>
          <p:cNvPr id="98309" name="Rectangle 2"/>
          <p:cNvSpPr>
            <a:spLocks noGrp="1" noChangeArrowheads="1"/>
          </p:cNvSpPr>
          <p:nvPr>
            <p:ph type="body"/>
          </p:nvPr>
        </p:nvSpPr>
        <p:spPr>
          <a:xfrm>
            <a:off x="687779" y="4344864"/>
            <a:ext cx="5491138" cy="4116602"/>
          </a:xfrm>
          <a:noFill/>
          <a:ln/>
        </p:spPr>
        <p:txBody>
          <a:bodyPr wrap="none" anchor="ctr"/>
          <a:lstStyle/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8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charset="0"/>
                <a:ea typeface="Tahoma" charset="0"/>
                <a:cs typeface="Tahoma" charset="0"/>
              </a:rPr>
              <a:t>18/02/08</a:t>
            </a:r>
          </a:p>
        </p:txBody>
      </p:sp>
      <p:sp>
        <p:nvSpPr>
          <p:cNvPr id="118787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DFB3095E-E913-B44E-A67C-ABD7DA7CA1DB}" type="slidenum">
              <a:rPr lang="en-GB">
                <a:latin typeface="Times New Roman" charset="0"/>
                <a:ea typeface="Tahoma" charset="0"/>
                <a:cs typeface="Tahoma" charset="0"/>
              </a:rPr>
              <a:pPr>
                <a:buFont typeface="Wingdings" charset="2"/>
                <a:buNone/>
              </a:pPr>
              <a:t>25</a:t>
            </a:fld>
            <a:endParaRPr lang="en-GB">
              <a:latin typeface="Times New Roman" charset="0"/>
              <a:ea typeface="Tahoma" charset="0"/>
              <a:cs typeface="Tahoma" charset="0"/>
            </a:endParaRPr>
          </a:p>
        </p:txBody>
      </p:sp>
      <p:sp>
        <p:nvSpPr>
          <p:cNvPr id="118788" name="Text Box 1"/>
          <p:cNvSpPr txBox="1">
            <a:spLocks noChangeArrowheads="1"/>
          </p:cNvSpPr>
          <p:nvPr/>
        </p:nvSpPr>
        <p:spPr bwMode="auto">
          <a:xfrm>
            <a:off x="1255117" y="716482"/>
            <a:ext cx="4792266" cy="359509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pPr hangingPunct="0">
              <a:lnSpc>
                <a:spcPct val="94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endParaRPr lang="tr-TR">
              <a:ea typeface="MS Gothic" charset="0"/>
              <a:cs typeface="MS Gothic" charset="0"/>
            </a:endParaRPr>
          </a:p>
        </p:txBody>
      </p:sp>
      <p:sp>
        <p:nvSpPr>
          <p:cNvPr id="118789" name="Rectangle 2"/>
          <p:cNvSpPr>
            <a:spLocks noGrp="1" noChangeArrowheads="1"/>
          </p:cNvSpPr>
          <p:nvPr>
            <p:ph type="body"/>
          </p:nvPr>
        </p:nvSpPr>
        <p:spPr>
          <a:xfrm>
            <a:off x="687779" y="4344864"/>
            <a:ext cx="5491138" cy="4116602"/>
          </a:xfrm>
          <a:noFill/>
          <a:ln/>
        </p:spPr>
        <p:txBody>
          <a:bodyPr wrap="none" anchor="ctr"/>
          <a:lstStyle/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8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charset="0"/>
                <a:ea typeface="Tahoma" charset="0"/>
                <a:cs typeface="Tahoma" charset="0"/>
              </a:rPr>
              <a:t>18/02/08</a:t>
            </a:r>
          </a:p>
        </p:txBody>
      </p:sp>
      <p:sp>
        <p:nvSpPr>
          <p:cNvPr id="118787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DFB3095E-E913-B44E-A67C-ABD7DA7CA1DB}" type="slidenum">
              <a:rPr lang="en-GB">
                <a:latin typeface="Times New Roman" charset="0"/>
                <a:ea typeface="Tahoma" charset="0"/>
                <a:cs typeface="Tahoma" charset="0"/>
              </a:rPr>
              <a:pPr>
                <a:buFont typeface="Wingdings" charset="2"/>
                <a:buNone/>
              </a:pPr>
              <a:t>26</a:t>
            </a:fld>
            <a:endParaRPr lang="en-GB">
              <a:latin typeface="Times New Roman" charset="0"/>
              <a:ea typeface="Tahoma" charset="0"/>
              <a:cs typeface="Tahoma" charset="0"/>
            </a:endParaRPr>
          </a:p>
        </p:txBody>
      </p:sp>
      <p:sp>
        <p:nvSpPr>
          <p:cNvPr id="118788" name="Text Box 1"/>
          <p:cNvSpPr txBox="1">
            <a:spLocks noChangeArrowheads="1"/>
          </p:cNvSpPr>
          <p:nvPr/>
        </p:nvSpPr>
        <p:spPr bwMode="auto">
          <a:xfrm>
            <a:off x="1255117" y="716482"/>
            <a:ext cx="4792266" cy="359509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pPr hangingPunct="0">
              <a:lnSpc>
                <a:spcPct val="94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endParaRPr lang="tr-TR">
              <a:ea typeface="MS Gothic" charset="0"/>
              <a:cs typeface="MS Gothic" charset="0"/>
            </a:endParaRPr>
          </a:p>
        </p:txBody>
      </p:sp>
      <p:sp>
        <p:nvSpPr>
          <p:cNvPr id="118789" name="Rectangle 2"/>
          <p:cNvSpPr>
            <a:spLocks noGrp="1" noChangeArrowheads="1"/>
          </p:cNvSpPr>
          <p:nvPr>
            <p:ph type="body"/>
          </p:nvPr>
        </p:nvSpPr>
        <p:spPr>
          <a:xfrm>
            <a:off x="687779" y="4344864"/>
            <a:ext cx="5491138" cy="4116602"/>
          </a:xfrm>
          <a:noFill/>
          <a:ln/>
        </p:spPr>
        <p:txBody>
          <a:bodyPr wrap="none" anchor="ctr"/>
          <a:lstStyle/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8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charset="0"/>
                <a:ea typeface="Tahoma" charset="0"/>
                <a:cs typeface="Tahoma" charset="0"/>
              </a:rPr>
              <a:t>18/02/08</a:t>
            </a:r>
          </a:p>
        </p:txBody>
      </p:sp>
      <p:sp>
        <p:nvSpPr>
          <p:cNvPr id="120835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79002D56-E79A-2D40-AEC8-8DBF515E583D}" type="slidenum">
              <a:rPr lang="en-GB">
                <a:latin typeface="Times New Roman" charset="0"/>
                <a:ea typeface="Tahoma" charset="0"/>
                <a:cs typeface="Tahoma" charset="0"/>
              </a:rPr>
              <a:pPr>
                <a:buFont typeface="Wingdings" charset="2"/>
                <a:buNone/>
              </a:pPr>
              <a:t>27</a:t>
            </a:fld>
            <a:endParaRPr lang="en-GB">
              <a:latin typeface="Times New Roman" charset="0"/>
              <a:ea typeface="Tahoma" charset="0"/>
              <a:cs typeface="Tahoma" charset="0"/>
            </a:endParaRPr>
          </a:p>
        </p:txBody>
      </p:sp>
      <p:sp>
        <p:nvSpPr>
          <p:cNvPr id="120836" name="Text Box 1"/>
          <p:cNvSpPr txBox="1">
            <a:spLocks noChangeArrowheads="1"/>
          </p:cNvSpPr>
          <p:nvPr/>
        </p:nvSpPr>
        <p:spPr bwMode="auto">
          <a:xfrm>
            <a:off x="1255117" y="716482"/>
            <a:ext cx="4792266" cy="359509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pPr hangingPunct="0">
              <a:lnSpc>
                <a:spcPct val="94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endParaRPr lang="tr-TR">
              <a:ea typeface="MS Gothic" charset="0"/>
              <a:cs typeface="MS Gothic" charset="0"/>
            </a:endParaRPr>
          </a:p>
        </p:txBody>
      </p:sp>
      <p:sp>
        <p:nvSpPr>
          <p:cNvPr id="120837" name="Rectangle 2"/>
          <p:cNvSpPr>
            <a:spLocks noGrp="1" noChangeArrowheads="1"/>
          </p:cNvSpPr>
          <p:nvPr>
            <p:ph type="body"/>
          </p:nvPr>
        </p:nvSpPr>
        <p:spPr>
          <a:xfrm>
            <a:off x="687779" y="4344864"/>
            <a:ext cx="5491138" cy="4116602"/>
          </a:xfrm>
          <a:noFill/>
          <a:ln/>
        </p:spPr>
        <p:txBody>
          <a:bodyPr wrap="none" anchor="ctr"/>
          <a:lstStyle/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4102"/>
            <a:ext cx="5356434" cy="431315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4102"/>
            <a:ext cx="5356434" cy="431315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553200"/>
            <a:ext cx="9144000" cy="228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csapp.cs.cmu.edu/public/ics/code/src/csapp.c" TargetMode="External"/><Relationship Id="rId4" Type="http://schemas.openxmlformats.org/officeDocument/2006/relationships/hyperlink" Target="http://csapp.cs.cmu.edu/public/ics2/code/include/csapp.h" TargetMode="External"/><Relationship Id="rId5" Type="http://schemas.openxmlformats.org/officeDocument/2006/relationships/hyperlink" Target="http://csapp.cs.cmu.edu/public/ics2/code/src/csapp.c" TargetMode="External"/><Relationship Id="rId6" Type="http://schemas.openxmlformats.org/officeDocument/2006/relationships/hyperlink" Target="http://condor.depaul.edu/glancast/374class/docs/csapp_compile_guid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Introduction to Operating Systems</a:t>
            </a:r>
            <a:br>
              <a:rPr lang="en-US" dirty="0" smtClean="0"/>
            </a:br>
            <a:r>
              <a:rPr lang="en-US" dirty="0" smtClean="0"/>
              <a:t>File I/O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5867400"/>
            <a:ext cx="7678738" cy="53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Most of the following slides are adapted from slides of Gregory Kesden and Markus </a:t>
            </a:r>
            <a:r>
              <a:rPr lang="en-US" dirty="0" err="1" smtClean="0"/>
              <a:t>Püschel</a:t>
            </a:r>
            <a:r>
              <a:rPr lang="en-US" dirty="0" smtClean="0"/>
              <a:t> of Carnegie </a:t>
            </a:r>
            <a:r>
              <a:rPr lang="en-US" dirty="0" smtClean="0"/>
              <a:t>Mellon </a:t>
            </a:r>
            <a:r>
              <a:rPr lang="en-US" dirty="0" smtClean="0"/>
              <a:t>Univ.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Simple Unix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286" y="1219200"/>
            <a:ext cx="8610600" cy="5410200"/>
          </a:xfrm>
        </p:spPr>
        <p:txBody>
          <a:bodyPr/>
          <a:lstStyle/>
          <a:p>
            <a:r>
              <a:rPr lang="en-US"/>
              <a:t>Copying standard in to standard out, one byte at a time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61508" name="Text Box 4"/>
          <p:cNvSpPr txBox="1">
            <a:spLocks noChangeArrowheads="1"/>
          </p:cNvSpPr>
          <p:nvPr/>
        </p:nvSpPr>
        <p:spPr bwMode="auto">
          <a:xfrm>
            <a:off x="804443" y="1905000"/>
            <a:ext cx="6510757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main(void) 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char c;</a:t>
            </a:r>
          </a:p>
          <a:p>
            <a:r>
              <a:rPr lang="en-US" sz="1600" dirty="0" err="1">
                <a:latin typeface="Courier New" pitchFamily="49" charset="0"/>
              </a:rPr>
              <a:t>    int len;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    while ((len = read(0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/*stdin*/</a:t>
            </a:r>
            <a:r>
              <a:rPr lang="en-US" sz="1600" dirty="0" err="1">
                <a:latin typeface="Courier New" pitchFamily="49" charset="0"/>
              </a:rPr>
              <a:t>, &amp;c, 1)) == 1) { </a:t>
            </a:r>
          </a:p>
          <a:p>
            <a:r>
              <a:rPr lang="en-US" sz="1600" dirty="0" err="1">
                <a:latin typeface="Courier New" pitchFamily="49" charset="0"/>
              </a:rPr>
              <a:t>	if (write(1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/*stdout*/</a:t>
            </a:r>
            <a:r>
              <a:rPr lang="en-US" sz="1600" dirty="0" err="1">
                <a:latin typeface="Courier New" pitchFamily="49" charset="0"/>
              </a:rPr>
              <a:t>, &amp;c, 1) != 1) {</a:t>
            </a:r>
          </a:p>
          <a:p>
            <a:r>
              <a:rPr lang="en-US" sz="1600" dirty="0" err="1">
                <a:latin typeface="Courier New" pitchFamily="49" charset="0"/>
              </a:rPr>
              <a:t>	   exit(20);</a:t>
            </a:r>
          </a:p>
          <a:p>
            <a:r>
              <a:rPr lang="en-US" sz="1600" dirty="0" err="1">
                <a:latin typeface="Courier New" pitchFamily="49" charset="0"/>
              </a:rPr>
              <a:t>	}</a:t>
            </a:r>
          </a:p>
          <a:p>
            <a:r>
              <a:rPr lang="en-US" sz="1600" dirty="0" err="1">
                <a:latin typeface="Courier New" pitchFamily="49" charset="0"/>
              </a:rPr>
              <a:t>    }</a:t>
            </a:r>
          </a:p>
          <a:p>
            <a:r>
              <a:rPr lang="en-US" sz="1600" dirty="0" err="1">
                <a:latin typeface="Courier New" pitchFamily="49" charset="0"/>
              </a:rPr>
              <a:t>    if (len &lt; 0) {</a:t>
            </a:r>
          </a:p>
          <a:p>
            <a:r>
              <a:rPr lang="en-US" sz="1600" dirty="0" err="1">
                <a:latin typeface="Courier New" pitchFamily="49" charset="0"/>
              </a:rPr>
              <a:t>	printf (“read from stdin failed”);</a:t>
            </a:r>
          </a:p>
          <a:p>
            <a:r>
              <a:rPr lang="en-US" sz="1600" dirty="0" err="1">
                <a:latin typeface="Courier New" pitchFamily="49" charset="0"/>
              </a:rPr>
              <a:t>	exit (10);</a:t>
            </a:r>
          </a:p>
          <a:p>
            <a:r>
              <a:rPr lang="en-US" sz="1600" dirty="0" err="1">
                <a:latin typeface="Courier New" pitchFamily="49" charset="0"/>
              </a:rPr>
              <a:t>    }</a:t>
            </a:r>
          </a:p>
          <a:p>
            <a:r>
              <a:rPr lang="en-US" sz="1600" dirty="0" err="1">
                <a:latin typeface="Courier New" pitchFamily="49" charset="0"/>
              </a:rPr>
              <a:t>    exit(0);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Metadata</a:t>
            </a:r>
            <a:endParaRPr lang="en-US">
              <a:latin typeface="Courier New" pitchFamily="49" charset="0"/>
            </a:endParaRP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2161" y="1123950"/>
            <a:ext cx="78962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Metadata</a:t>
            </a:r>
            <a:r>
              <a:rPr lang="en-US" dirty="0"/>
              <a:t> is data about data, in this case file data</a:t>
            </a:r>
          </a:p>
          <a:p>
            <a:r>
              <a:rPr lang="en-US" dirty="0"/>
              <a:t>Per-file metadata maintained by kernel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accessed by users with the </a:t>
            </a:r>
            <a:r>
              <a:rPr lang="en-US" b="1" dirty="0">
                <a:latin typeface="Courier New" pitchFamily="49" charset="0"/>
              </a:rPr>
              <a:t>stat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fstat</a:t>
            </a:r>
            <a:r>
              <a:rPr lang="en-US" dirty="0"/>
              <a:t> functions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Metadata returned by the stat and fstat functions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struct stat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dev_t         st_dev;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device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ino_t         st_ino;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inode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mode_t        st_mode;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protection and file type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nlink_t       st_nlink;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hard links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uid_t         st_uid;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user ID of owner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gid_t         st_gid;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group ID of owner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dev_t         st_rdev;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device type (if inode device)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off_t         st_size;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total size, in bytes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unsigned long st_blksize;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blocksize for filesystem I/O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unsigned long st_blocks;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blocks allocated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time_t        st_atime;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time of last access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modification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time_t</a:t>
            </a:r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st_ctime</a:t>
            </a:r>
            <a:r>
              <a:rPr lang="en-US" sz="1600" dirty="0" smtClean="0">
                <a:latin typeface="Courier New" pitchFamily="49" charset="0"/>
              </a:rPr>
              <a:t>;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time of last change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07" y="304800"/>
            <a:ext cx="7592093" cy="762000"/>
          </a:xfrm>
        </p:spPr>
        <p:txBody>
          <a:bodyPr/>
          <a:lstStyle/>
          <a:p>
            <a:r>
              <a:rPr lang="en-US"/>
              <a:t>Example of Accessing File Metadata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457200" y="1026378"/>
            <a:ext cx="8153400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statcheck.c - Querying and manipulating a file’s meta data */</a:t>
            </a:r>
          </a:p>
          <a:p>
            <a:r>
              <a:rPr lang="en-US" sz="1600" dirty="0" err="1">
                <a:latin typeface="Courier New" pitchFamily="49" charset="0"/>
              </a:rPr>
              <a:t>#include "csapp.h"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int main (int argc, char **argv) 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struct stat stat;</a:t>
            </a:r>
          </a:p>
          <a:p>
            <a:r>
              <a:rPr lang="en-US" sz="1600" dirty="0" err="1">
                <a:latin typeface="Courier New" pitchFamily="49" charset="0"/>
              </a:rPr>
              <a:t>    char *type, *readok;</a:t>
            </a:r>
          </a:p>
          <a:p>
            <a:r>
              <a:rPr lang="en-US" sz="1600" dirty="0" err="1">
                <a:latin typeface="Courier New" pitchFamily="49" charset="0"/>
              </a:rPr>
              <a:t>    </a:t>
            </a:r>
          </a:p>
          <a:p>
            <a:r>
              <a:rPr lang="en-US" sz="1600" dirty="0" err="1">
                <a:latin typeface="Courier New" pitchFamily="49" charset="0"/>
              </a:rPr>
              <a:t>    Stat(argv[1], &amp;stat);</a:t>
            </a:r>
          </a:p>
          <a:p>
            <a:r>
              <a:rPr lang="en-US" sz="1600" dirty="0" err="1">
                <a:latin typeface="Courier New" pitchFamily="49" charset="0"/>
              </a:rPr>
              <a:t>    if (S_ISREG(stat.st_mode))</a:t>
            </a:r>
          </a:p>
          <a:p>
            <a:r>
              <a:rPr lang="en-US" sz="1600" dirty="0" err="1">
                <a:latin typeface="Courier New" pitchFamily="49" charset="0"/>
              </a:rPr>
              <a:t>	type = "regular";</a:t>
            </a:r>
          </a:p>
          <a:p>
            <a:r>
              <a:rPr lang="en-US" sz="1600" dirty="0" err="1">
                <a:latin typeface="Courier New" pitchFamily="49" charset="0"/>
              </a:rPr>
              <a:t>    else if (S_ISDIR(stat.st_mode))</a:t>
            </a:r>
          </a:p>
          <a:p>
            <a:r>
              <a:rPr lang="en-US" sz="1600" dirty="0" err="1">
                <a:latin typeface="Courier New" pitchFamily="49" charset="0"/>
              </a:rPr>
              <a:t>	type = "directory";</a:t>
            </a:r>
          </a:p>
          <a:p>
            <a:r>
              <a:rPr lang="en-US" sz="1600" dirty="0" err="1">
                <a:latin typeface="Courier New" pitchFamily="49" charset="0"/>
              </a:rPr>
              <a:t>    else </a:t>
            </a:r>
          </a:p>
          <a:p>
            <a:r>
              <a:rPr lang="en-US" sz="1600" dirty="0" err="1">
                <a:latin typeface="Courier New" pitchFamily="49" charset="0"/>
              </a:rPr>
              <a:t>	type = "other";</a:t>
            </a:r>
          </a:p>
          <a:p>
            <a:r>
              <a:rPr lang="en-US" sz="1600" dirty="0" err="1">
                <a:latin typeface="Courier New" pitchFamily="49" charset="0"/>
              </a:rPr>
              <a:t>    if ((stat.st_mode &amp; S_IRUSR))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OK to read?*/</a:t>
            </a:r>
          </a:p>
          <a:p>
            <a:r>
              <a:rPr lang="en-US" sz="1600" dirty="0" err="1">
                <a:latin typeface="Courier New" pitchFamily="49" charset="0"/>
              </a:rPr>
              <a:t>	readok = "yes";</a:t>
            </a:r>
          </a:p>
          <a:p>
            <a:r>
              <a:rPr lang="en-US" sz="1600" dirty="0" err="1">
                <a:latin typeface="Courier New" pitchFamily="49" charset="0"/>
              </a:rPr>
              <a:t>    else</a:t>
            </a:r>
          </a:p>
          <a:p>
            <a:r>
              <a:rPr lang="en-US" sz="1600" dirty="0" err="1">
                <a:latin typeface="Courier New" pitchFamily="49" charset="0"/>
              </a:rPr>
              <a:t>	readok = "no";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    printf("type: %s, read: %s\n", type, readok);</a:t>
            </a:r>
          </a:p>
          <a:p>
            <a:r>
              <a:rPr lang="en-US" sz="1600" dirty="0" err="1">
                <a:latin typeface="Courier New" pitchFamily="49" charset="0"/>
              </a:rPr>
              <a:t>    exit(0);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5257800" y="1501676"/>
            <a:ext cx="3649663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chmod</a:t>
            </a:r>
            <a:r>
              <a:rPr lang="en-US" sz="1600" dirty="0">
                <a:latin typeface="Courier New" pitchFamily="49" charset="0"/>
              </a:rPr>
              <a:t> 000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no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..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type: directory,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/dev/</a:t>
            </a:r>
            <a:r>
              <a:rPr lang="en-US" sz="1600" dirty="0" err="1">
                <a:latin typeface="Courier New" pitchFamily="49" charset="0"/>
              </a:rPr>
              <a:t>kmem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other, read: yes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stdin, stdout, stderr</a:t>
            </a:r>
            <a:endParaRPr lang="en-GB" dirty="0"/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5241925" cy="4972050"/>
          </a:xfrm>
        </p:spPr>
        <p:txBody>
          <a:bodyPr/>
          <a:lstStyle/>
          <a:p>
            <a:r>
              <a:rPr lang="en-GB" dirty="0" smtClean="0"/>
              <a:t>In UNIX, every process has three “special” files already open:</a:t>
            </a:r>
          </a:p>
          <a:p>
            <a:pPr lvl="1"/>
            <a:r>
              <a:rPr lang="en-GB" dirty="0" smtClean="0"/>
              <a:t> standard input (</a:t>
            </a:r>
            <a:r>
              <a:rPr lang="en-GB" dirty="0" err="1" smtClean="0"/>
              <a:t>stdin</a:t>
            </a:r>
            <a:r>
              <a:rPr lang="en-GB" dirty="0" smtClean="0"/>
              <a:t>) – </a:t>
            </a:r>
            <a:r>
              <a:rPr lang="en-GB" dirty="0" err="1" smtClean="0"/>
              <a:t>filehandle</a:t>
            </a:r>
            <a:r>
              <a:rPr lang="en-GB" dirty="0" smtClean="0"/>
              <a:t> 0</a:t>
            </a:r>
          </a:p>
          <a:p>
            <a:pPr lvl="1"/>
            <a:r>
              <a:rPr lang="en-GB" dirty="0" smtClean="0"/>
              <a:t> standard output (</a:t>
            </a:r>
            <a:r>
              <a:rPr lang="en-GB" dirty="0" err="1" smtClean="0"/>
              <a:t>stdout</a:t>
            </a:r>
            <a:r>
              <a:rPr lang="en-GB" dirty="0" smtClean="0"/>
              <a:t>) – </a:t>
            </a:r>
            <a:r>
              <a:rPr lang="en-GB" dirty="0" err="1" smtClean="0"/>
              <a:t>filehandle</a:t>
            </a:r>
            <a:r>
              <a:rPr lang="en-GB" dirty="0" smtClean="0"/>
              <a:t> 1</a:t>
            </a:r>
          </a:p>
          <a:p>
            <a:pPr lvl="1"/>
            <a:r>
              <a:rPr lang="en-GB" dirty="0" smtClean="0"/>
              <a:t> standard error (</a:t>
            </a:r>
            <a:r>
              <a:rPr lang="en-GB" dirty="0" err="1" smtClean="0"/>
              <a:t>stderr</a:t>
            </a:r>
            <a:r>
              <a:rPr lang="en-GB" dirty="0" smtClean="0"/>
              <a:t>) – </a:t>
            </a:r>
            <a:r>
              <a:rPr lang="en-GB" dirty="0" err="1" smtClean="0"/>
              <a:t>filehandle</a:t>
            </a:r>
            <a:r>
              <a:rPr lang="en-GB" dirty="0" smtClean="0"/>
              <a:t> 2</a:t>
            </a:r>
          </a:p>
          <a:p>
            <a:r>
              <a:rPr lang="en-GB" dirty="0" smtClean="0"/>
              <a:t>By default, </a:t>
            </a:r>
            <a:r>
              <a:rPr lang="en-GB" dirty="0" err="1" smtClean="0"/>
              <a:t>stdin</a:t>
            </a:r>
            <a:r>
              <a:rPr lang="en-GB" dirty="0" smtClean="0"/>
              <a:t> and </a:t>
            </a:r>
            <a:r>
              <a:rPr lang="en-GB" dirty="0" err="1" smtClean="0"/>
              <a:t>stdout</a:t>
            </a:r>
            <a:r>
              <a:rPr lang="en-GB" dirty="0" smtClean="0"/>
              <a:t> are connected to the terminal device of the process.</a:t>
            </a:r>
          </a:p>
          <a:p>
            <a:pPr lvl="1"/>
            <a:r>
              <a:rPr lang="en-GB" dirty="0" smtClean="0"/>
              <a:t>Originally, terminals were physically connected to the computer by a serial line</a:t>
            </a:r>
          </a:p>
          <a:p>
            <a:pPr lvl="1"/>
            <a:r>
              <a:rPr lang="en-GB" dirty="0" smtClean="0"/>
              <a:t>These days, we use “virtual terminals” using </a:t>
            </a:r>
            <a:r>
              <a:rPr lang="en-GB" dirty="0" err="1" smtClean="0"/>
              <a:t>ssh</a:t>
            </a:r>
            <a:endParaRPr lang="en-GB" dirty="0"/>
          </a:p>
        </p:txBody>
      </p:sp>
      <p:pic>
        <p:nvPicPr>
          <p:cNvPr id="9933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7668" y="1627701"/>
            <a:ext cx="3187932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9333" name="Text Box 4"/>
          <p:cNvSpPr txBox="1">
            <a:spLocks noChangeArrowheads="1"/>
          </p:cNvSpPr>
          <p:nvPr/>
        </p:nvSpPr>
        <p:spPr bwMode="auto">
          <a:xfrm>
            <a:off x="6369121" y="4218501"/>
            <a:ext cx="1819898" cy="353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2452" rIns="81639" bIns="42452">
            <a:prstTxWarp prst="textNoShape">
              <a:avLst/>
            </a:prstTxWarp>
            <a:spAutoFit/>
          </a:bodyPr>
          <a:lstStyle/>
          <a:p>
            <a:pPr>
              <a:lnSpc>
                <a:spcPct val="9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  <a:ea typeface="MS Gothic" charset="0"/>
                <a:cs typeface="MS Gothic" charset="0"/>
              </a:rPr>
              <a:t>VT100 terminal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disk files.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732061" y="2667000"/>
            <a:ext cx="2147063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732061" y="2667000"/>
            <a:ext cx="2147063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</a:t>
            </a:r>
            <a:r>
              <a:rPr lang="en-US" dirty="0" smtClean="0"/>
              <a:t>Files: Fork()</a:t>
            </a:r>
            <a:endParaRPr lang="en-US" dirty="0"/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0668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ea typeface="+mn-ea"/>
                <a:cs typeface="+mn-cs"/>
              </a:rPr>
              <a:t>Note</a:t>
            </a:r>
            <a:r>
              <a:rPr lang="en-US" sz="2000" dirty="0">
                <a:ea typeface="+mn-ea"/>
                <a:cs typeface="+mn-cs"/>
              </a:rPr>
              <a:t>: situation unchanged by 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exec() </a:t>
            </a:r>
            <a:r>
              <a:rPr lang="en-US" sz="2000" dirty="0" smtClean="0">
                <a:ea typeface="+mn-ea"/>
                <a:cs typeface="+mn-cs"/>
              </a:rPr>
              <a:t>functions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fork()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732061" y="2667000"/>
            <a:ext cx="2147063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 smtClean="0"/>
              <a:t>How Processes Share Files: Fork()</a:t>
            </a:r>
            <a:endParaRPr lang="en-US" sz="3400" dirty="0"/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After</a:t>
            </a:r>
            <a:r>
              <a:rPr lang="en-US" dirty="0" smtClean="0"/>
              <a:t> fork():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parents, and +1 to each </a:t>
            </a:r>
            <a:r>
              <a:rPr lang="en-US" dirty="0" err="1" smtClean="0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732061" y="2667000"/>
            <a:ext cx="2147063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Shell redirection</a:t>
            </a:r>
            <a:endParaRPr lang="en-GB" dirty="0"/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shell allows </a:t>
            </a:r>
            <a:r>
              <a:rPr lang="en-GB" dirty="0" err="1" smtClean="0"/>
              <a:t>stdin</a:t>
            </a:r>
            <a:r>
              <a:rPr lang="en-GB" dirty="0" smtClean="0"/>
              <a:t>, </a:t>
            </a:r>
            <a:r>
              <a:rPr lang="en-GB" dirty="0" err="1" smtClean="0"/>
              <a:t>stdout</a:t>
            </a:r>
            <a:r>
              <a:rPr lang="en-GB" dirty="0" smtClean="0"/>
              <a:t>, and </a:t>
            </a:r>
            <a:r>
              <a:rPr lang="en-GB" dirty="0" err="1" smtClean="0"/>
              <a:t>stderr</a:t>
            </a:r>
            <a:r>
              <a:rPr lang="en-GB" dirty="0" smtClean="0"/>
              <a:t> to be redirected (say, to or from a file).</a:t>
            </a:r>
          </a:p>
          <a:p>
            <a:pPr lvl="1"/>
            <a:r>
              <a:rPr lang="en-GB" b="1" dirty="0" smtClean="0">
                <a:latin typeface="Courier"/>
                <a:cs typeface="Courier"/>
              </a:rPr>
              <a:t>&gt; ./</a:t>
            </a:r>
            <a:r>
              <a:rPr lang="en-GB" b="1" dirty="0" err="1" smtClean="0">
                <a:latin typeface="Courier"/>
                <a:cs typeface="Courier"/>
              </a:rPr>
              <a:t>myprogram</a:t>
            </a:r>
            <a:r>
              <a:rPr lang="en-GB" b="1" dirty="0" smtClean="0">
                <a:latin typeface="Courier"/>
                <a:cs typeface="Courier"/>
              </a:rPr>
              <a:t> &gt; </a:t>
            </a:r>
            <a:r>
              <a:rPr lang="en-GB" b="1" dirty="0" err="1" smtClean="0">
                <a:latin typeface="Courier"/>
                <a:cs typeface="Courier"/>
              </a:rPr>
              <a:t>somefile.txt</a:t>
            </a:r>
            <a:endParaRPr lang="en-GB" b="1" dirty="0" smtClean="0">
              <a:latin typeface="Courier"/>
              <a:cs typeface="Courier"/>
            </a:endParaRPr>
          </a:p>
          <a:p>
            <a:pPr lvl="2"/>
            <a:r>
              <a:rPr lang="en-GB" dirty="0" smtClean="0"/>
              <a:t>Connects </a:t>
            </a:r>
            <a:r>
              <a:rPr lang="en-GB" dirty="0" err="1" smtClean="0"/>
              <a:t>stdout</a:t>
            </a:r>
            <a:r>
              <a:rPr lang="en-GB" dirty="0" smtClean="0"/>
              <a:t> of “</a:t>
            </a:r>
            <a:r>
              <a:rPr lang="en-GB" dirty="0" err="1" smtClean="0"/>
              <a:t>myprogram</a:t>
            </a:r>
            <a:r>
              <a:rPr lang="en-GB" dirty="0" smtClean="0"/>
              <a:t>” to </a:t>
            </a:r>
            <a:r>
              <a:rPr lang="en-GB" dirty="0" err="1" smtClean="0"/>
              <a:t>somefile.txt</a:t>
            </a:r>
            <a:endParaRPr lang="en-GB" dirty="0" smtClean="0"/>
          </a:p>
          <a:p>
            <a:pPr lvl="1"/>
            <a:r>
              <a:rPr lang="en-GB" b="1" dirty="0" smtClean="0">
                <a:latin typeface="Courier"/>
                <a:cs typeface="Courier"/>
              </a:rPr>
              <a:t>&gt; ./</a:t>
            </a:r>
            <a:r>
              <a:rPr lang="en-GB" b="1" dirty="0" err="1" smtClean="0">
                <a:latin typeface="Courier"/>
                <a:cs typeface="Courier"/>
              </a:rPr>
              <a:t>myprogram</a:t>
            </a:r>
            <a:r>
              <a:rPr lang="en-GB" b="1" dirty="0" smtClean="0">
                <a:latin typeface="Courier"/>
                <a:cs typeface="Courier"/>
              </a:rPr>
              <a:t> &lt; </a:t>
            </a:r>
            <a:r>
              <a:rPr lang="en-GB" b="1" dirty="0" err="1" smtClean="0">
                <a:latin typeface="Courier"/>
                <a:cs typeface="Courier"/>
              </a:rPr>
              <a:t>input.txt</a:t>
            </a:r>
            <a:r>
              <a:rPr lang="en-GB" b="1" dirty="0" smtClean="0">
                <a:latin typeface="Courier"/>
                <a:cs typeface="Courier"/>
              </a:rPr>
              <a:t> &gt; </a:t>
            </a:r>
            <a:r>
              <a:rPr lang="en-GB" b="1" dirty="0" err="1" smtClean="0">
                <a:latin typeface="Courier"/>
                <a:cs typeface="Courier"/>
              </a:rPr>
              <a:t>somefile.txt</a:t>
            </a:r>
            <a:endParaRPr lang="en-GB" b="1" dirty="0" smtClean="0">
              <a:latin typeface="Courier"/>
              <a:cs typeface="Courier"/>
            </a:endParaRPr>
          </a:p>
          <a:p>
            <a:pPr lvl="2"/>
            <a:r>
              <a:rPr lang="en-GB" dirty="0" smtClean="0"/>
              <a:t>Connects </a:t>
            </a:r>
            <a:r>
              <a:rPr lang="en-GB" dirty="0" err="1" smtClean="0"/>
              <a:t>stdin</a:t>
            </a:r>
            <a:r>
              <a:rPr lang="en-GB" dirty="0" smtClean="0"/>
              <a:t> to </a:t>
            </a:r>
            <a:r>
              <a:rPr lang="en-GB" dirty="0" err="1" smtClean="0"/>
              <a:t>input.txt</a:t>
            </a:r>
            <a:r>
              <a:rPr lang="en-GB" dirty="0" smtClean="0"/>
              <a:t> and </a:t>
            </a:r>
            <a:r>
              <a:rPr lang="en-GB" dirty="0" err="1" smtClean="0"/>
              <a:t>stdout</a:t>
            </a:r>
            <a:r>
              <a:rPr lang="en-GB" dirty="0" smtClean="0"/>
              <a:t> to </a:t>
            </a:r>
            <a:r>
              <a:rPr lang="en-GB" dirty="0" err="1" smtClean="0"/>
              <a:t>somefile.txt</a:t>
            </a:r>
            <a:endParaRPr lang="en-GB" dirty="0" smtClean="0"/>
          </a:p>
          <a:p>
            <a:pPr lvl="1"/>
            <a:r>
              <a:rPr lang="en-GB" b="1" dirty="0" smtClean="0">
                <a:latin typeface="Courier"/>
                <a:cs typeface="Courier"/>
              </a:rPr>
              <a:t>&gt; ./</a:t>
            </a:r>
            <a:r>
              <a:rPr lang="en-GB" b="1" dirty="0" err="1" smtClean="0">
                <a:latin typeface="Courier"/>
                <a:cs typeface="Courier"/>
              </a:rPr>
              <a:t>myprogram</a:t>
            </a:r>
            <a:r>
              <a:rPr lang="en-GB" b="1" dirty="0" smtClean="0">
                <a:latin typeface="Courier"/>
                <a:cs typeface="Courier"/>
              </a:rPr>
              <a:t> 2&gt; </a:t>
            </a:r>
            <a:r>
              <a:rPr lang="en-GB" b="1" dirty="0" err="1" smtClean="0">
                <a:latin typeface="Courier"/>
                <a:cs typeface="Courier"/>
              </a:rPr>
              <a:t>errors.txt</a:t>
            </a:r>
            <a:endParaRPr lang="en-GB" b="1" dirty="0" smtClean="0">
              <a:latin typeface="Courier"/>
              <a:cs typeface="Courier"/>
            </a:endParaRPr>
          </a:p>
          <a:p>
            <a:pPr lvl="2"/>
            <a:r>
              <a:rPr lang="en-GB" dirty="0" smtClean="0"/>
              <a:t>Connects </a:t>
            </a:r>
            <a:r>
              <a:rPr lang="en-GB" dirty="0" err="1" smtClean="0"/>
              <a:t>stderr</a:t>
            </a:r>
            <a:r>
              <a:rPr lang="en-GB" dirty="0" smtClean="0"/>
              <a:t> to </a:t>
            </a:r>
            <a:r>
              <a:rPr lang="en-GB" dirty="0" err="1" smtClean="0"/>
              <a:t>errors.txt</a:t>
            </a:r>
            <a:endParaRPr lang="en-GB" dirty="0" smtClean="0"/>
          </a:p>
          <a:p>
            <a:r>
              <a:rPr lang="en-GB" dirty="0" smtClean="0"/>
              <a:t>In this case, the shell simply opens the file, making sure the file handle is 0, 1, or 2, as appropriate.</a:t>
            </a:r>
          </a:p>
          <a:p>
            <a:pPr lvl="1"/>
            <a:r>
              <a:rPr lang="en-GB" dirty="0" smtClean="0"/>
              <a:t>Problem: </a:t>
            </a:r>
            <a:r>
              <a:rPr lang="en-GB" b="1" dirty="0" smtClean="0">
                <a:latin typeface="Courier"/>
                <a:cs typeface="Courier"/>
              </a:rPr>
              <a:t>open()</a:t>
            </a:r>
            <a:r>
              <a:rPr lang="en-GB" dirty="0" smtClean="0"/>
              <a:t> decides what the file handle number is.</a:t>
            </a:r>
          </a:p>
          <a:p>
            <a:pPr lvl="1"/>
            <a:r>
              <a:rPr lang="en-GB" dirty="0" smtClean="0"/>
              <a:t>How do we coerce the </a:t>
            </a:r>
            <a:r>
              <a:rPr lang="en-GB" dirty="0" err="1" smtClean="0"/>
              <a:t>filehandle</a:t>
            </a:r>
            <a:r>
              <a:rPr lang="en-GB" dirty="0" smtClean="0"/>
              <a:t> to be 0, 1, or 2?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 smtClean="0"/>
              <a:t>Initially</a:t>
            </a:r>
            <a:endParaRPr lang="en-US" dirty="0"/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1030280" y="26670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</a:t>
            </a:r>
            <a:r>
              <a:rPr lang="en-US" sz="1600" dirty="0" err="1" smtClean="0">
                <a:latin typeface="Calibri" pitchFamily="34" charset="0"/>
              </a:rPr>
              <a:t>myprogram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=1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91354"/>
            <a:ext cx="2039938" cy="31866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8015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Display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076325"/>
          </a:xfrm>
        </p:spPr>
        <p:txBody>
          <a:bodyPr/>
          <a:lstStyle/>
          <a:p>
            <a:r>
              <a:rPr lang="en-US" dirty="0" err="1" smtClean="0"/>
              <a:t>stdout</a:t>
            </a:r>
            <a:r>
              <a:rPr lang="en-US" dirty="0" smtClean="0"/>
              <a:t> prints to the Display of the terminal as default.</a:t>
            </a:r>
            <a:endParaRPr lang="en-US" b="1" dirty="0" smtClean="0">
              <a:latin typeface="Courier New" pitchFamily="49" charset="0"/>
            </a:endParaRPr>
          </a:p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UNIX File Abstraction</a:t>
            </a:r>
            <a:endParaRPr lang="en-GB" dirty="0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In UNIX, the file is the basic abstraction used for I/O</a:t>
            </a:r>
          </a:p>
          <a:p>
            <a:pPr lvl="1"/>
            <a:r>
              <a:rPr lang="en-GB" smtClean="0"/>
              <a:t> Used to access disks, CDs, DVDs, USB and serial devices, network sockets, even memory!</a:t>
            </a:r>
            <a:endParaRPr lang="en-GB" dirty="0"/>
          </a:p>
        </p:txBody>
      </p:sp>
      <p:pic>
        <p:nvPicPr>
          <p:cNvPr id="9728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0880" y="2590800"/>
            <a:ext cx="8150400" cy="4078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 smtClean="0"/>
              <a:t>All we need to do is to point </a:t>
            </a:r>
            <a:r>
              <a:rPr lang="en-US" dirty="0" err="1" smtClean="0"/>
              <a:t>stdout</a:t>
            </a:r>
            <a:r>
              <a:rPr lang="en-US" dirty="0" smtClean="0"/>
              <a:t> to a file</a:t>
            </a:r>
            <a:endParaRPr lang="en-US" dirty="0"/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1030280" y="26670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</a:t>
            </a:r>
            <a:r>
              <a:rPr lang="en-US" sz="1600" dirty="0" err="1" smtClean="0">
                <a:latin typeface="Calibri" pitchFamily="34" charset="0"/>
              </a:rPr>
              <a:t>myprogram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>
            <a:off x="1828800" y="4010023"/>
            <a:ext cx="2039938" cy="132397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8015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Display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26849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latin typeface="Calibri" pitchFamily="34" charset="0"/>
              </a:rPr>
              <a:t>foo.txt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076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Question: But the Descriptor table is kernel space, and we cannot modify it directly.</a:t>
            </a:r>
          </a:p>
          <a:p>
            <a:r>
              <a:rPr lang="en-US" b="1" dirty="0" smtClean="0">
                <a:latin typeface="+mn-lt"/>
              </a:rPr>
              <a:t>Need to use system calls!</a:t>
            </a:r>
          </a:p>
          <a:p>
            <a:endParaRPr lang="en-US" dirty="0"/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V="1">
            <a:off x="1828800" y="3691353"/>
            <a:ext cx="2039938" cy="5278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 smtClean="0"/>
              <a:t>dup() : before</a:t>
            </a:r>
            <a:endParaRPr lang="en-US" dirty="0"/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1030280" y="26670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</a:t>
            </a:r>
            <a:r>
              <a:rPr lang="en-US" sz="1600" dirty="0" err="1" smtClean="0">
                <a:latin typeface="Calibri" pitchFamily="34" charset="0"/>
              </a:rPr>
              <a:t>myprogram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=1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91354"/>
            <a:ext cx="2039938" cy="31866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8015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Display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706438" y="1219200"/>
            <a:ext cx="7827962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#include &lt;</a:t>
            </a:r>
            <a:r>
              <a:rPr lang="en-US" sz="1600" dirty="0" err="1" smtClean="0">
                <a:latin typeface="Courier New" pitchFamily="49" charset="0"/>
              </a:rPr>
              <a:t>unistd.h</a:t>
            </a:r>
            <a:r>
              <a:rPr lang="en-US" sz="1600" dirty="0" smtClean="0">
                <a:latin typeface="Courier New" pitchFamily="49" charset="0"/>
              </a:rPr>
              <a:t>&gt;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dup(int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filedes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 marL="0" lvl="1"/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//</a:t>
            </a:r>
            <a:r>
              <a:rPr lang="en-GB" sz="1600" dirty="0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dup() returns lowest available file descriptor, now referring to whatever </a:t>
            </a:r>
            <a:r>
              <a:rPr lang="en-GB" sz="1600" dirty="0" err="1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filedes</a:t>
            </a:r>
            <a:r>
              <a:rPr lang="en-GB" sz="1600" dirty="0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 refers to</a:t>
            </a:r>
          </a:p>
          <a:p>
            <a:pPr marL="0" lvl="1"/>
            <a:r>
              <a:rPr lang="en-GB" sz="1600" dirty="0" err="1" smtClean="0">
                <a:latin typeface="Courier"/>
                <a:ea typeface="MS Gothic" charset="0"/>
                <a:cs typeface="Courier"/>
              </a:rPr>
              <a:t>newfd</a:t>
            </a:r>
            <a:r>
              <a:rPr lang="en-GB" sz="1600" dirty="0" smtClean="0">
                <a:latin typeface="Courier"/>
                <a:ea typeface="MS Gothic" charset="0"/>
                <a:cs typeface="Courier"/>
              </a:rPr>
              <a:t> = dup(1); </a:t>
            </a:r>
            <a:r>
              <a:rPr lang="en-GB" sz="1600" dirty="0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// </a:t>
            </a:r>
            <a:r>
              <a:rPr lang="en-GB" sz="1600" dirty="0" err="1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newfd</a:t>
            </a:r>
            <a:r>
              <a:rPr lang="en-GB" sz="1600" dirty="0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 will be 3.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 smtClean="0"/>
              <a:t>dup() : after</a:t>
            </a:r>
            <a:endParaRPr lang="en-US" dirty="0"/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1030280" y="26670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</a:t>
            </a:r>
            <a:r>
              <a:rPr lang="en-US" sz="1600" dirty="0" err="1" smtClean="0">
                <a:latin typeface="Calibri" pitchFamily="34" charset="0"/>
              </a:rPr>
              <a:t>myprogram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</a:t>
            </a:r>
            <a:r>
              <a:rPr lang="en-US" sz="1400" dirty="0" err="1" smtClean="0">
                <a:latin typeface="Courier New" pitchFamily="49" charset="0"/>
              </a:rPr>
              <a:t>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91354"/>
            <a:ext cx="2039938" cy="31866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8015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Display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706438" y="1219200"/>
            <a:ext cx="7827962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#include &lt;</a:t>
            </a:r>
            <a:r>
              <a:rPr lang="en-US" sz="1600" dirty="0" err="1" smtClean="0">
                <a:latin typeface="Courier New" pitchFamily="49" charset="0"/>
              </a:rPr>
              <a:t>unistd.h</a:t>
            </a:r>
            <a:r>
              <a:rPr lang="en-US" sz="1600" dirty="0" smtClean="0">
                <a:latin typeface="Courier New" pitchFamily="49" charset="0"/>
              </a:rPr>
              <a:t>&gt;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dup(int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filedes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 marL="0" lvl="1"/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//</a:t>
            </a:r>
            <a:r>
              <a:rPr lang="en-GB" sz="1600" dirty="0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dup() returns lowest available file descriptor, now referring to whatever </a:t>
            </a:r>
            <a:r>
              <a:rPr lang="en-GB" sz="1600" dirty="0" err="1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filedes</a:t>
            </a:r>
            <a:r>
              <a:rPr lang="en-GB" sz="1600" dirty="0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 refers to</a:t>
            </a:r>
          </a:p>
          <a:p>
            <a:pPr marL="0" lvl="1"/>
            <a:r>
              <a:rPr lang="en-GB" sz="1600" dirty="0" err="1" smtClean="0">
                <a:latin typeface="Courier"/>
                <a:ea typeface="MS Gothic" charset="0"/>
                <a:cs typeface="Courier"/>
              </a:rPr>
              <a:t>newfd</a:t>
            </a:r>
            <a:r>
              <a:rPr lang="en-GB" sz="1600" dirty="0" smtClean="0">
                <a:latin typeface="Courier"/>
                <a:ea typeface="MS Gothic" charset="0"/>
                <a:cs typeface="Courier"/>
              </a:rPr>
              <a:t> = dup(1); </a:t>
            </a:r>
            <a:r>
              <a:rPr lang="en-GB" sz="1600" dirty="0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// </a:t>
            </a:r>
            <a:r>
              <a:rPr lang="en-GB" sz="1600" dirty="0" err="1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newfd</a:t>
            </a:r>
            <a:r>
              <a:rPr lang="en-GB" sz="1600" dirty="0" smtClean="0">
                <a:solidFill>
                  <a:srgbClr val="FF0000"/>
                </a:solidFill>
                <a:latin typeface="Courier"/>
                <a:ea typeface="MS Gothic" charset="0"/>
                <a:cs typeface="Courier"/>
              </a:rPr>
              <a:t> will be 3.</a:t>
            </a:r>
          </a:p>
        </p:txBody>
      </p:sp>
      <p:sp>
        <p:nvSpPr>
          <p:cNvPr id="51" name="Line 27"/>
          <p:cNvSpPr>
            <a:spLocks noChangeShapeType="1"/>
          </p:cNvSpPr>
          <p:nvPr/>
        </p:nvSpPr>
        <p:spPr bwMode="auto">
          <a:xfrm flipV="1">
            <a:off x="1828800" y="3691354"/>
            <a:ext cx="2039938" cy="798851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 smtClean="0"/>
              <a:t>dup2() : before</a:t>
            </a:r>
            <a:endParaRPr lang="en-US" dirty="0"/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1030280" y="26670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</a:t>
            </a:r>
            <a:r>
              <a:rPr lang="en-US" sz="1600" dirty="0" err="1" smtClean="0">
                <a:latin typeface="Calibri" pitchFamily="34" charset="0"/>
              </a:rPr>
              <a:t>myprogram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</a:t>
            </a:r>
            <a:r>
              <a:rPr lang="en-US" sz="1400" dirty="0" err="1" smtClean="0">
                <a:latin typeface="Courier New" pitchFamily="49" charset="0"/>
              </a:rPr>
              <a:t>efcnt</a:t>
            </a:r>
            <a:r>
              <a:rPr lang="en-US" sz="1400" dirty="0" smtClean="0">
                <a:latin typeface="Courier New" pitchFamily="49" charset="0"/>
              </a:rPr>
              <a:t>=</a:t>
            </a:r>
            <a:r>
              <a:rPr lang="en-US" sz="1400" dirty="0" smtClean="0">
                <a:latin typeface="Courier New" pitchFamily="49" charset="0"/>
              </a:rPr>
              <a:t>1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91353"/>
            <a:ext cx="2039938" cy="3186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8015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Display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26849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latin typeface="Calibri" pitchFamily="34" charset="0"/>
              </a:rPr>
              <a:t>foo.txt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706438" y="1219200"/>
            <a:ext cx="8183562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#include &lt;</a:t>
            </a:r>
            <a:r>
              <a:rPr lang="en-US" sz="1600" dirty="0" err="1" smtClean="0">
                <a:latin typeface="Courier New" pitchFamily="49" charset="0"/>
              </a:rPr>
              <a:t>unistd.h</a:t>
            </a:r>
            <a:r>
              <a:rPr lang="en-US" sz="1600" dirty="0" smtClean="0">
                <a:latin typeface="Courier New" pitchFamily="49" charset="0"/>
              </a:rPr>
              <a:t>&gt;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dup2(int </a:t>
            </a:r>
            <a:r>
              <a:rPr lang="en-US" sz="1600" dirty="0" err="1" smtClean="0">
                <a:latin typeface="Courier New" pitchFamily="49" charset="0"/>
              </a:rPr>
              <a:t>oldfd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newfd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 marL="0" lvl="1"/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//Copies descriptor table entry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oldfd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  to entry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newfd</a:t>
            </a:r>
            <a:endParaRPr lang="en-US" sz="16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marL="0" lvl="1"/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foofd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open(”foo.txt</a:t>
            </a:r>
            <a:r>
              <a:rPr lang="en-US" sz="1600" dirty="0" smtClean="0">
                <a:latin typeface="Courier New" pitchFamily="49" charset="0"/>
              </a:rPr>
              <a:t>", O_WRONLY);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//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foofd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becomes 3.</a:t>
            </a:r>
            <a:endParaRPr lang="en-GB" sz="1600" dirty="0" smtClean="0">
              <a:solidFill>
                <a:srgbClr val="FF0000"/>
              </a:solidFill>
              <a:latin typeface="Courier"/>
              <a:ea typeface="MS Gothic" charset="0"/>
              <a:cs typeface="Courier"/>
            </a:endParaRPr>
          </a:p>
          <a:p>
            <a:pPr marL="0" lvl="1"/>
            <a:r>
              <a:rPr lang="en-GB" sz="1600" dirty="0" smtClean="0">
                <a:latin typeface="Courier"/>
                <a:ea typeface="MS Gothic" charset="0"/>
                <a:cs typeface="Courier"/>
              </a:rPr>
              <a:t>if (dup2(foofd, </a:t>
            </a:r>
            <a:r>
              <a:rPr lang="en-GB" sz="1600" dirty="0" err="1" smtClean="0">
                <a:latin typeface="Courier"/>
                <a:ea typeface="MS Gothic" charset="0"/>
                <a:cs typeface="Courier"/>
              </a:rPr>
              <a:t>stdout</a:t>
            </a:r>
            <a:r>
              <a:rPr lang="en-GB" sz="1600" dirty="0" smtClean="0">
                <a:latin typeface="Courier"/>
                <a:ea typeface="MS Gothic" charset="0"/>
                <a:cs typeface="Courier"/>
              </a:rPr>
              <a:t>)&gt;0) </a:t>
            </a:r>
            <a:r>
              <a:rPr lang="en-GB" sz="1600" dirty="0" err="1" smtClean="0">
                <a:latin typeface="Courier"/>
                <a:ea typeface="MS Gothic" charset="0"/>
                <a:cs typeface="Courier"/>
              </a:rPr>
              <a:t>printf(“printing</a:t>
            </a:r>
            <a:r>
              <a:rPr lang="en-GB" sz="1600" dirty="0" smtClean="0">
                <a:latin typeface="Courier"/>
                <a:ea typeface="MS Gothic" charset="0"/>
                <a:cs typeface="Courier"/>
              </a:rPr>
              <a:t> to </a:t>
            </a:r>
            <a:r>
              <a:rPr lang="en-GB" sz="1600" dirty="0" err="1" smtClean="0">
                <a:latin typeface="Courier"/>
                <a:ea typeface="MS Gothic" charset="0"/>
                <a:cs typeface="Courier"/>
              </a:rPr>
              <a:t>foo.txt\n</a:t>
            </a:r>
            <a:r>
              <a:rPr lang="en-GB" sz="1600" dirty="0" smtClean="0">
                <a:latin typeface="Courier"/>
                <a:ea typeface="MS Gothic" charset="0"/>
                <a:cs typeface="Courier"/>
              </a:rPr>
              <a:t>”); </a:t>
            </a:r>
            <a:endParaRPr lang="en-GB" sz="1600" dirty="0" smtClean="0">
              <a:solidFill>
                <a:srgbClr val="FF0000"/>
              </a:solidFill>
              <a:latin typeface="Courier"/>
              <a:ea typeface="MS Gothic" charset="0"/>
              <a:cs typeface="Courier"/>
            </a:endParaRP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>
            <a:off x="1828800" y="4543424"/>
            <a:ext cx="2039938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 bwMode="auto">
          <a:xfrm>
            <a:off x="0" y="2590800"/>
            <a:ext cx="9144000" cy="3962400"/>
          </a:xfrm>
          <a:prstGeom prst="rect">
            <a:avLst/>
          </a:prstGeom>
          <a:solidFill>
            <a:srgbClr val="FF0000">
              <a:alpha val="2600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 smtClean="0"/>
              <a:t>dup2() :   after</a:t>
            </a:r>
            <a:endParaRPr lang="en-US" dirty="0"/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1030280" y="26670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</a:t>
            </a:r>
            <a:r>
              <a:rPr lang="en-US" sz="1600" dirty="0" err="1" smtClean="0">
                <a:latin typeface="Calibri" pitchFamily="34" charset="0"/>
              </a:rPr>
              <a:t>myprogram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2887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879508" y="2667000"/>
            <a:ext cx="227389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>
            <a:off x="1828800" y="4010023"/>
            <a:ext cx="2039938" cy="132397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8015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Display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26849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latin typeface="Calibri" pitchFamily="34" charset="0"/>
              </a:rPr>
              <a:t>foo.txt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V="1">
            <a:off x="1828800" y="3691353"/>
            <a:ext cx="2039938" cy="5278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41444" y="2605444"/>
            <a:ext cx="93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KERNEL SPACE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706438" y="1219200"/>
            <a:ext cx="8183562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#include &lt;</a:t>
            </a:r>
            <a:r>
              <a:rPr lang="en-US" sz="1600" dirty="0" err="1" smtClean="0">
                <a:latin typeface="Courier New" pitchFamily="49" charset="0"/>
              </a:rPr>
              <a:t>unistd.h</a:t>
            </a:r>
            <a:r>
              <a:rPr lang="en-US" sz="1600" dirty="0" smtClean="0">
                <a:latin typeface="Courier New" pitchFamily="49" charset="0"/>
              </a:rPr>
              <a:t>&gt;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dup2(int </a:t>
            </a:r>
            <a:r>
              <a:rPr lang="en-US" sz="1600" dirty="0" err="1" smtClean="0">
                <a:latin typeface="Courier New" pitchFamily="49" charset="0"/>
              </a:rPr>
              <a:t>oldfd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newfd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 marL="0" lvl="1"/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//Copies descriptor table entry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oldfd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  to entry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newfd</a:t>
            </a:r>
            <a:endParaRPr lang="en-US" sz="16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pPr marL="0" lvl="1"/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foofd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open(”foo.txt</a:t>
            </a:r>
            <a:r>
              <a:rPr lang="en-US" sz="1600" dirty="0" smtClean="0">
                <a:latin typeface="Courier New" pitchFamily="49" charset="0"/>
              </a:rPr>
              <a:t>", O_WRONLY);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//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foofd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becomes 3.</a:t>
            </a:r>
            <a:endParaRPr lang="en-GB" sz="1600" dirty="0" smtClean="0">
              <a:solidFill>
                <a:srgbClr val="FF0000"/>
              </a:solidFill>
              <a:latin typeface="Courier"/>
              <a:ea typeface="MS Gothic" charset="0"/>
              <a:cs typeface="Courier"/>
            </a:endParaRPr>
          </a:p>
          <a:p>
            <a:pPr marL="0" lvl="1"/>
            <a:r>
              <a:rPr lang="en-GB" sz="1600" dirty="0" smtClean="0">
                <a:latin typeface="Courier"/>
                <a:ea typeface="MS Gothic" charset="0"/>
                <a:cs typeface="Courier"/>
              </a:rPr>
              <a:t>if (dup2(foofd, </a:t>
            </a:r>
            <a:r>
              <a:rPr lang="en-GB" sz="1600" dirty="0" err="1" smtClean="0">
                <a:latin typeface="Courier"/>
                <a:ea typeface="MS Gothic" charset="0"/>
                <a:cs typeface="Courier"/>
              </a:rPr>
              <a:t>stdout</a:t>
            </a:r>
            <a:r>
              <a:rPr lang="en-GB" sz="1600" dirty="0" smtClean="0">
                <a:latin typeface="Courier"/>
                <a:ea typeface="MS Gothic" charset="0"/>
                <a:cs typeface="Courier"/>
              </a:rPr>
              <a:t>)&gt;0) </a:t>
            </a:r>
            <a:r>
              <a:rPr lang="en-GB" sz="1600" dirty="0" err="1" smtClean="0">
                <a:latin typeface="Courier"/>
                <a:ea typeface="MS Gothic" charset="0"/>
                <a:cs typeface="Courier"/>
              </a:rPr>
              <a:t>printf(“printing</a:t>
            </a:r>
            <a:r>
              <a:rPr lang="en-GB" sz="1600" dirty="0" smtClean="0">
                <a:latin typeface="Courier"/>
                <a:ea typeface="MS Gothic" charset="0"/>
                <a:cs typeface="Courier"/>
              </a:rPr>
              <a:t> to </a:t>
            </a:r>
            <a:r>
              <a:rPr lang="en-GB" sz="1600" dirty="0" err="1" smtClean="0">
                <a:latin typeface="Courier"/>
                <a:ea typeface="MS Gothic" charset="0"/>
                <a:cs typeface="Courier"/>
              </a:rPr>
              <a:t>foo.txt\n</a:t>
            </a:r>
            <a:r>
              <a:rPr lang="en-GB" sz="1600" dirty="0" smtClean="0">
                <a:latin typeface="Courier"/>
                <a:ea typeface="MS Gothic" charset="0"/>
                <a:cs typeface="Courier"/>
              </a:rPr>
              <a:t>”); </a:t>
            </a:r>
            <a:endParaRPr lang="en-GB" sz="1600" dirty="0" smtClean="0">
              <a:solidFill>
                <a:srgbClr val="FF0000"/>
              </a:solidFill>
              <a:latin typeface="Courier"/>
              <a:ea typeface="MS Gothic" charset="0"/>
              <a:cs typeface="Courier"/>
            </a:endParaRPr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auto">
          <a:xfrm>
            <a:off x="1828800" y="4543424"/>
            <a:ext cx="2039938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Pipes</a:t>
            </a:r>
            <a:endParaRPr lang="en-GB" dirty="0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dirty="0" smtClean="0"/>
              <a:t>A form of inter-process communication between processes that have a common ancestor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Typical use: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Pipe created by a process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Process calls </a:t>
            </a:r>
            <a:r>
              <a:rPr lang="en-GB" b="1" dirty="0" smtClean="0">
                <a:latin typeface="Courier"/>
                <a:cs typeface="Courier"/>
              </a:rPr>
              <a:t>fork()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Pipe used between parent and child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A pipe provides a one-way flow of data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 example:   </a:t>
            </a:r>
            <a:r>
              <a:rPr lang="en-GB" b="1" dirty="0" smtClean="0">
                <a:latin typeface="Courier"/>
                <a:cs typeface="Courier"/>
              </a:rPr>
              <a:t>who | sort| </a:t>
            </a:r>
            <a:r>
              <a:rPr lang="en-GB" b="1" dirty="0" err="1" smtClean="0">
                <a:latin typeface="Courier"/>
                <a:cs typeface="Courier"/>
              </a:rPr>
              <a:t>lpr</a:t>
            </a:r>
            <a:endParaRPr lang="en-GB" b="1" dirty="0" smtClean="0">
              <a:latin typeface="Courier"/>
              <a:cs typeface="Courier"/>
            </a:endParaRPr>
          </a:p>
          <a:p>
            <a:pPr lvl="2">
              <a:lnSpc>
                <a:spcPct val="120000"/>
              </a:lnSpc>
            </a:pPr>
            <a:r>
              <a:rPr lang="en-GB" dirty="0" smtClean="0"/>
              <a:t> output of who is input to sort</a:t>
            </a:r>
          </a:p>
          <a:p>
            <a:pPr lvl="2">
              <a:lnSpc>
                <a:spcPct val="120000"/>
              </a:lnSpc>
            </a:pPr>
            <a:r>
              <a:rPr lang="en-GB" dirty="0" smtClean="0"/>
              <a:t> output of sort is input to </a:t>
            </a:r>
            <a:r>
              <a:rPr lang="en-GB" dirty="0" err="1" smtClean="0"/>
              <a:t>lpr</a:t>
            </a:r>
            <a:endParaRPr lang="en-GB" dirty="0" smtClean="0"/>
          </a:p>
          <a:p>
            <a:pPr>
              <a:lnSpc>
                <a:spcPct val="120000"/>
              </a:lnSpc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Pipes</a:t>
            </a:r>
            <a:endParaRPr lang="en-GB" dirty="0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difference between a file and a pipe:</a:t>
            </a:r>
          </a:p>
          <a:p>
            <a:pPr lvl="1"/>
            <a:r>
              <a:rPr lang="en-GB" dirty="0" smtClean="0"/>
              <a:t> pipe is a data structure in the kernel.</a:t>
            </a:r>
          </a:p>
          <a:p>
            <a:r>
              <a:rPr lang="en-GB" dirty="0" smtClean="0"/>
              <a:t> A pipe is created by using the pipe system call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sz="2000" dirty="0" err="1" smtClean="0">
                <a:latin typeface="Courier"/>
                <a:cs typeface="Courier"/>
              </a:rPr>
              <a:t>int</a:t>
            </a:r>
            <a:r>
              <a:rPr lang="en-GB" sz="2000" dirty="0" smtClean="0">
                <a:latin typeface="Courier"/>
                <a:cs typeface="Courier"/>
              </a:rPr>
              <a:t> </a:t>
            </a:r>
            <a:r>
              <a:rPr lang="en-GB" sz="2000" dirty="0" err="1" smtClean="0">
                <a:latin typeface="Courier"/>
                <a:cs typeface="Courier"/>
              </a:rPr>
              <a:t>pipe(int</a:t>
            </a:r>
            <a:r>
              <a:rPr lang="en-GB" sz="2000" dirty="0" smtClean="0">
                <a:latin typeface="Courier"/>
                <a:cs typeface="Courier"/>
              </a:rPr>
              <a:t>* </a:t>
            </a:r>
            <a:r>
              <a:rPr lang="en-GB" sz="2000" dirty="0" err="1" smtClean="0">
                <a:latin typeface="Courier"/>
                <a:cs typeface="Courier"/>
              </a:rPr>
              <a:t>filedes</a:t>
            </a:r>
            <a:r>
              <a:rPr lang="en-GB" sz="2000" dirty="0" smtClean="0">
                <a:latin typeface="Courier"/>
                <a:cs typeface="Courier"/>
              </a:rPr>
              <a:t>);</a:t>
            </a:r>
            <a:endParaRPr lang="en-GB" dirty="0" smtClean="0">
              <a:latin typeface="Courier"/>
              <a:cs typeface="Courier"/>
            </a:endParaRPr>
          </a:p>
          <a:p>
            <a:r>
              <a:rPr lang="en-GB" dirty="0" smtClean="0"/>
              <a:t> Two file descriptors are returned</a:t>
            </a:r>
          </a:p>
          <a:p>
            <a:pPr lvl="1"/>
            <a:r>
              <a:rPr lang="en-GB" b="1" dirty="0" smtClean="0">
                <a:latin typeface="Courier"/>
                <a:cs typeface="Courier"/>
              </a:rPr>
              <a:t>filedes[0] </a:t>
            </a:r>
            <a:r>
              <a:rPr lang="en-GB" dirty="0" smtClean="0"/>
              <a:t>is open for reading</a:t>
            </a:r>
          </a:p>
          <a:p>
            <a:pPr lvl="1"/>
            <a:r>
              <a:rPr lang="en-GB" b="1" dirty="0" smtClean="0">
                <a:latin typeface="Courier"/>
                <a:cs typeface="Courier"/>
              </a:rPr>
              <a:t>filedes[1]</a:t>
            </a:r>
            <a:r>
              <a:rPr lang="en-GB" dirty="0" smtClean="0"/>
              <a:t> is open for writing</a:t>
            </a:r>
          </a:p>
          <a:p>
            <a:r>
              <a:rPr lang="en-GB" dirty="0" smtClean="0"/>
              <a:t> Typical size is 512 bytes (Minimum limit defined by POSIX)</a:t>
            </a:r>
            <a:r>
              <a:rPr lang="ar-sa" dirty="0" smtClean="0"/>
              <a:t>‏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Pipe example</a:t>
            </a:r>
            <a:endParaRPr lang="en-GB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348877"/>
            <a:ext cx="8339557" cy="49757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9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#include &lt;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unistd.h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&gt;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#include &lt;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stdio.h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&gt;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int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main(void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){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int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n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;                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to keep track of num bytes read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int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fd[2];            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to hold </a:t>
            </a:r>
            <a:r>
              <a:rPr lang="en-GB" sz="1600" dirty="0" err="1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fds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 of both ends of pipe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pid_t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pid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;            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</a:t>
            </a:r>
            <a:r>
              <a:rPr lang="en-GB" sz="1600" dirty="0" err="1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pid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 of child process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char line[80];        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buffer to hold text read/written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if (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pipe(fd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) &lt; 0)                    	 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create the pipe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     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perror("pipe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error");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endParaRPr lang="en-GB" sz="1600" dirty="0" smtClean="0">
              <a:solidFill>
                <a:srgbClr val="000000"/>
              </a:solidFill>
              <a:latin typeface="Courier New" charset="0"/>
              <a:cs typeface="MS Gothic" charset="0"/>
            </a:endParaRP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if ((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pid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= fork()) &lt; 0) {            	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 // fork off a child 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     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perror("fork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error");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} else if (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pid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&gt; 0) {                	 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parent process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      close(fd[0]);                   	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close  read end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      write(fd[1], "hello world\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n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", 12); 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write to  it 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}else {                              	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child process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      close(fd[1]);                   	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close write end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     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n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= read(fd[0], line, 80);     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// read from  pipe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      write(1, line, </a:t>
            </a:r>
            <a:r>
              <a:rPr lang="en-GB" sz="1600" dirty="0" err="1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n</a:t>
            </a: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);              </a:t>
            </a:r>
            <a:r>
              <a:rPr lang="en-GB" sz="1600" dirty="0" smtClean="0">
                <a:solidFill>
                  <a:srgbClr val="FF0000"/>
                </a:solidFill>
                <a:latin typeface="Courier New" charset="0"/>
                <a:cs typeface="MS Gothic" charset="0"/>
              </a:rPr>
              <a:t>	// echo  to  screen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}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  exit(0);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r>
              <a:rPr lang="en-GB" sz="1600" dirty="0" smtClean="0">
                <a:solidFill>
                  <a:srgbClr val="000000"/>
                </a:solidFill>
                <a:latin typeface="Courier New" charset="0"/>
                <a:cs typeface="MS Gothic" charset="0"/>
              </a:rPr>
              <a:t>}</a:t>
            </a:r>
          </a:p>
          <a:p>
            <a:pPr>
              <a:lnSpc>
                <a:spcPct val="86000"/>
              </a:lnSpc>
              <a:buClr>
                <a:srgbClr val="000000"/>
              </a:buClr>
              <a:buSzPct val="45000"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  <a:tab pos="8536446" algn="l"/>
              </a:tabLst>
              <a:defRPr/>
            </a:pPr>
            <a:endParaRPr lang="en-GB" sz="1600" dirty="0">
              <a:solidFill>
                <a:srgbClr val="000000"/>
              </a:solidFill>
              <a:latin typeface="Courier New" charset="0"/>
              <a:cs typeface="MS 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pipe(….) call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06538" y="2667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06538" y="2895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06538" y="3124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06538" y="3352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506538" y="3581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896938" y="2667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896938" y="2895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96938" y="3124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96938" y="3352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896938" y="3581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030280" y="17526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228600" y="30829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228600" y="28543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334963" y="26257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37" name="Can 36"/>
          <p:cNvSpPr/>
          <p:nvPr/>
        </p:nvSpPr>
        <p:spPr bwMode="auto">
          <a:xfrm>
            <a:off x="3352800" y="3257550"/>
            <a:ext cx="457200" cy="825500"/>
          </a:xfrm>
          <a:prstGeom prst="can">
            <a:avLst/>
          </a:prstGeom>
          <a:solidFill>
            <a:srgbClr val="3366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ine 27"/>
          <p:cNvSpPr>
            <a:spLocks noChangeShapeType="1"/>
          </p:cNvSpPr>
          <p:nvPr/>
        </p:nvSpPr>
        <p:spPr bwMode="auto">
          <a:xfrm flipV="1">
            <a:off x="1828800" y="3257549"/>
            <a:ext cx="1752600" cy="219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 flipV="1">
            <a:off x="1828800" y="3704158"/>
            <a:ext cx="1752600" cy="37889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881923" y="4444424"/>
            <a:ext cx="2152152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filedes[2]  gets {3, 4}</a:t>
            </a: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as a result of pipe() call 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fork() call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06538" y="2667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06538" y="2895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06538" y="3124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06538" y="3352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506538" y="3581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896938" y="2667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896938" y="2895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96938" y="3124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96938" y="3352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896938" y="3581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030280" y="17526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228600" y="30829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228600" y="28543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334963" y="26257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37" name="Can 36"/>
          <p:cNvSpPr/>
          <p:nvPr/>
        </p:nvSpPr>
        <p:spPr bwMode="auto">
          <a:xfrm>
            <a:off x="3352800" y="3257550"/>
            <a:ext cx="457200" cy="825500"/>
          </a:xfrm>
          <a:prstGeom prst="can">
            <a:avLst/>
          </a:prstGeom>
          <a:solidFill>
            <a:srgbClr val="3366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ine 27"/>
          <p:cNvSpPr>
            <a:spLocks noChangeShapeType="1"/>
          </p:cNvSpPr>
          <p:nvPr/>
        </p:nvSpPr>
        <p:spPr bwMode="auto">
          <a:xfrm flipV="1">
            <a:off x="1828800" y="3257549"/>
            <a:ext cx="1752600" cy="219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 flipV="1">
            <a:off x="1828800" y="3704158"/>
            <a:ext cx="1752600" cy="37889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105400" y="2667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5105400" y="2895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105400" y="3124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5105400" y="3352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5105400" y="3581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5562600" y="2667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5562600" y="2895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5562600" y="3124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5562600" y="3352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5562600" y="3581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612175" y="17526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child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6096000" y="30829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6096000" y="28543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6202363" y="26257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 flipH="1" flipV="1">
            <a:off x="3581400" y="3276600"/>
            <a:ext cx="1739372" cy="200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Line 27"/>
          <p:cNvSpPr>
            <a:spLocks noChangeShapeType="1"/>
          </p:cNvSpPr>
          <p:nvPr/>
        </p:nvSpPr>
        <p:spPr bwMode="auto">
          <a:xfrm flipV="1">
            <a:off x="3568172" y="3704157"/>
            <a:ext cx="1752600" cy="36460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2514600" cy="573087"/>
          </a:xfrm>
        </p:spPr>
        <p:txBody>
          <a:bodyPr/>
          <a:lstStyle/>
          <a:p>
            <a:r>
              <a:rPr lang="en-US"/>
              <a:t>Unix Files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/>
              <a:t>B</a:t>
            </a:r>
            <a:r>
              <a:rPr lang="en-US" i="1" baseline="-25000" dirty="0"/>
              <a:t>0</a:t>
            </a:r>
            <a:r>
              <a:rPr lang="en-US" i="1" dirty="0"/>
              <a:t>, B</a:t>
            </a:r>
            <a:r>
              <a:rPr lang="en-US" i="1" baseline="-25000" dirty="0"/>
              <a:t>1</a:t>
            </a:r>
            <a:r>
              <a:rPr lang="en-US" i="1" dirty="0"/>
              <a:t>, 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the kernel is represented as a file: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</a:t>
            </a:r>
            <a:r>
              <a:rPr lang="en-US" b="1" dirty="0" err="1">
                <a:latin typeface="Courier New" pitchFamily="49" charset="0"/>
              </a:rPr>
              <a:t>kmem</a:t>
            </a:r>
            <a:r>
              <a:rPr lang="en-US" b="1" dirty="0"/>
              <a:t> </a:t>
            </a:r>
            <a:r>
              <a:rPr lang="en-US" b="1" dirty="0" smtClean="0"/>
              <a:t>	</a:t>
            </a:r>
            <a:r>
              <a:rPr lang="en-US" dirty="0" smtClean="0"/>
              <a:t>(</a:t>
            </a:r>
            <a:r>
              <a:rPr lang="en-US" dirty="0"/>
              <a:t>kernel memory image)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</a:t>
            </a:r>
            <a:r>
              <a:rPr lang="en-US" b="1" dirty="0" smtClean="0"/>
              <a:t> 	</a:t>
            </a:r>
            <a:r>
              <a:rPr lang="en-US" dirty="0" smtClean="0"/>
              <a:t>(</a:t>
            </a:r>
            <a:r>
              <a:rPr lang="en-US" dirty="0"/>
              <a:t>kernel data structures)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After the close() calls</a:t>
            </a:r>
            <a:endParaRPr lang="en-US" dirty="0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396875" y="4419599"/>
            <a:ext cx="7896225" cy="1914525"/>
          </a:xfrm>
        </p:spPr>
        <p:txBody>
          <a:bodyPr/>
          <a:lstStyle/>
          <a:p>
            <a:r>
              <a:rPr lang="en-US" dirty="0" smtClean="0"/>
              <a:t>This pipe allows parent to send data to the child.</a:t>
            </a:r>
          </a:p>
          <a:p>
            <a:r>
              <a:rPr lang="en-US" dirty="0" smtClean="0"/>
              <a:t>If two way communication is needed, then the parent needs to create two pipes before fork() and use the second pipe as a second channel.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06538" y="2667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06538" y="2895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06538" y="3124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00712" y="3352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smtClean="0">
                <a:latin typeface="Calibri" pitchFamily="34" charset="0"/>
              </a:rPr>
              <a:t>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506538" y="3581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896938" y="2667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896938" y="2895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96938" y="3124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96938" y="3352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896938" y="3581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030280" y="17526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228600" y="30829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228600" y="28543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334963" y="26257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37" name="Can 36"/>
          <p:cNvSpPr/>
          <p:nvPr/>
        </p:nvSpPr>
        <p:spPr bwMode="auto">
          <a:xfrm>
            <a:off x="3352800" y="3257550"/>
            <a:ext cx="457200" cy="825500"/>
          </a:xfrm>
          <a:prstGeom prst="can">
            <a:avLst/>
          </a:prstGeom>
          <a:solidFill>
            <a:srgbClr val="3366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 flipV="1">
            <a:off x="1828800" y="3704158"/>
            <a:ext cx="1752600" cy="37889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105400" y="2667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5105400" y="2895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105400" y="3124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5105400" y="3352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5105400" y="3581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smtClean="0">
                <a:latin typeface="Calibri" pitchFamily="34" charset="0"/>
              </a:rPr>
              <a:t>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5562600" y="2667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5562600" y="2895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5562600" y="3124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5562600" y="3352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5562600" y="3581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612175" y="1752600"/>
            <a:ext cx="1550625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  <a:endParaRPr lang="en-US" sz="16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For child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6096000" y="30829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6096000" y="28543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6202363" y="26257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 flipH="1" flipV="1">
            <a:off x="3581400" y="3276600"/>
            <a:ext cx="1739372" cy="200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Memory related bugs</a:t>
            </a:r>
          </a:p>
          <a:p>
            <a:r>
              <a:rPr lang="en-US" dirty="0" smtClean="0"/>
              <a:t>System level I/O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Unix I/O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Standard I/O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RIO (robust I/O) package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Conclusions and examples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libc.a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</a:t>
            </a:r>
            <a:r>
              <a:rPr lang="en-US" dirty="0" smtClean="0"/>
              <a:t>Kernighan &amp; Ritchie book.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/>
              <a:t>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Similar to buffered </a:t>
            </a:r>
            <a:r>
              <a:rPr lang="en-US" dirty="0" smtClean="0">
                <a:solidFill>
                  <a:schemeClr val="bg1"/>
                </a:solidFill>
              </a:rPr>
              <a:t>RIO (later)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C programs begin life with three open streams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</a:t>
            </a:r>
            <a:r>
              <a:rPr lang="en-US" dirty="0" smtClean="0"/>
              <a:t> (</a:t>
            </a:r>
            <a:r>
              <a:rPr lang="en-US" dirty="0"/>
              <a:t>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0)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) 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2)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Buffer </a:t>
            </a:r>
            <a:r>
              <a:rPr lang="en-US" dirty="0"/>
              <a:t>flushed to output </a:t>
            </a:r>
            <a:r>
              <a:rPr lang="en-US" dirty="0" err="1"/>
              <a:t>fd</a:t>
            </a:r>
            <a:r>
              <a:rPr lang="en-US" dirty="0"/>
              <a:t> on “\n” 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call</a:t>
            </a:r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>
                <a:latin typeface="Courier New" pitchFamily="49" charset="0"/>
              </a:rPr>
              <a:t>6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Unix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5626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6...)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_exit(0)        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3377110" y="4514672"/>
            <a:ext cx="5462089" cy="1200328"/>
          </a:xfrm>
          <a:prstGeom prst="rect">
            <a:avLst/>
          </a:prstGeom>
          <a:solidFill>
            <a:srgbClr val="3366FF">
              <a:alpha val="28000"/>
            </a:srgbClr>
          </a:solidFill>
        </p:spPr>
        <p:txBody>
          <a:bodyPr wrap="square">
            <a:spAutoFit/>
          </a:bodyPr>
          <a:lstStyle/>
          <a:p>
            <a:r>
              <a:rPr lang="en-US" b="0" dirty="0" err="1" smtClean="0">
                <a:latin typeface="+mn-lt"/>
              </a:rPr>
              <a:t>strace</a:t>
            </a:r>
            <a:r>
              <a:rPr lang="en-US" b="0" dirty="0" smtClean="0">
                <a:latin typeface="+mn-lt"/>
              </a:rPr>
              <a:t>: a debugging tool in Linux. When you start a program using </a:t>
            </a:r>
            <a:r>
              <a:rPr lang="en-US" b="0" dirty="0" err="1" smtClean="0">
                <a:latin typeface="+mn-lt"/>
              </a:rPr>
              <a:t>strace</a:t>
            </a:r>
            <a:r>
              <a:rPr lang="en-US" b="0" dirty="0" smtClean="0">
                <a:latin typeface="+mn-lt"/>
              </a:rPr>
              <a:t>, it prints a list of system calls made by the program.</a:t>
            </a:r>
            <a:endParaRPr lang="en-US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077200" cy="573088"/>
          </a:xfrm>
        </p:spPr>
        <p:txBody>
          <a:bodyPr/>
          <a:lstStyle/>
          <a:p>
            <a:r>
              <a:rPr lang="en-US" dirty="0"/>
              <a:t>Fork Example #2 </a:t>
            </a:r>
            <a:r>
              <a:rPr lang="en-US" dirty="0" smtClean="0"/>
              <a:t>(Earlier Lecture)</a:t>
            </a:r>
            <a:endParaRPr lang="en-US" dirty="0"/>
          </a:p>
        </p:txBody>
      </p:sp>
      <p:sp>
        <p:nvSpPr>
          <p:cNvPr id="782339" name="Text Box 3"/>
          <p:cNvSpPr txBox="1">
            <a:spLocks noChangeArrowheads="1"/>
          </p:cNvSpPr>
          <p:nvPr/>
        </p:nvSpPr>
        <p:spPr bwMode="auto">
          <a:xfrm>
            <a:off x="990600" y="2509897"/>
            <a:ext cx="3023585" cy="2062103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fork2()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printf("L0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\n</a:t>
            </a:r>
            <a:r>
              <a:rPr lang="en-US" sz="1600" dirty="0">
                <a:latin typeface="Courier New" pitchFamily="49" charset="0"/>
              </a:rPr>
              <a:t>");</a:t>
            </a:r>
          </a:p>
          <a:p>
            <a:r>
              <a:rPr lang="en-US" sz="1600" dirty="0">
                <a:latin typeface="Courier New" pitchFamily="49" charset="0"/>
              </a:rPr>
              <a:t>    fork();</a:t>
            </a:r>
          </a:p>
          <a:p>
            <a:r>
              <a:rPr lang="en-US" sz="1600" dirty="0">
                <a:latin typeface="Courier New" pitchFamily="49" charset="0"/>
              </a:rPr>
              <a:t>    printf("L1\n");    </a:t>
            </a:r>
          </a:p>
          <a:p>
            <a:r>
              <a:rPr lang="en-US" sz="1600" dirty="0">
                <a:latin typeface="Courier New" pitchFamily="49" charset="0"/>
              </a:rPr>
              <a:t>    fork();</a:t>
            </a:r>
          </a:p>
          <a:p>
            <a:r>
              <a:rPr lang="en-US" sz="1600" dirty="0">
                <a:latin typeface="Courier New" pitchFamily="49" charset="0"/>
              </a:rPr>
              <a:t>    printf("Bye\n");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8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1076325"/>
          </a:xfrm>
        </p:spPr>
        <p:txBody>
          <a:bodyPr/>
          <a:lstStyle/>
          <a:p>
            <a:r>
              <a:rPr lang="en-US"/>
              <a:t>Key Points</a:t>
            </a:r>
          </a:p>
          <a:p>
            <a:pPr lvl="1"/>
            <a:r>
              <a:rPr lang="en-US"/>
              <a:t>Both parent and child can continue forking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64137" y="3916422"/>
            <a:ext cx="457200" cy="336550"/>
            <a:chOff x="3072" y="3120"/>
            <a:chExt cx="288" cy="212"/>
          </a:xfrm>
        </p:grpSpPr>
        <p:sp>
          <p:nvSpPr>
            <p:cNvPr id="782342" name="Line 6"/>
            <p:cNvSpPr>
              <a:spLocks noChangeShapeType="1"/>
            </p:cNvSpPr>
            <p:nvPr/>
          </p:nvSpPr>
          <p:spPr bwMode="auto">
            <a:xfrm>
              <a:off x="3120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2343" name="Text Box 7"/>
            <p:cNvSpPr txBox="1">
              <a:spLocks noChangeArrowheads="1"/>
            </p:cNvSpPr>
            <p:nvPr/>
          </p:nvSpPr>
          <p:spPr bwMode="auto">
            <a:xfrm>
              <a:off x="3072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621337" y="3230622"/>
            <a:ext cx="533400" cy="1022350"/>
            <a:chOff x="3360" y="2688"/>
            <a:chExt cx="336" cy="644"/>
          </a:xfrm>
        </p:grpSpPr>
        <p:sp>
          <p:nvSpPr>
            <p:cNvPr id="782345" name="Line 9"/>
            <p:cNvSpPr>
              <a:spLocks noChangeShapeType="1"/>
            </p:cNvSpPr>
            <p:nvPr/>
          </p:nvSpPr>
          <p:spPr bwMode="auto">
            <a:xfrm flipV="1">
              <a:off x="3360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3360" y="2688"/>
              <a:ext cx="336" cy="644"/>
              <a:chOff x="3360" y="2688"/>
              <a:chExt cx="336" cy="644"/>
            </a:xfrm>
          </p:grpSpPr>
          <p:sp>
            <p:nvSpPr>
              <p:cNvPr id="782347" name="Line 11"/>
              <p:cNvSpPr>
                <a:spLocks noChangeShapeType="1"/>
              </p:cNvSpPr>
              <p:nvPr/>
            </p:nvSpPr>
            <p:spPr bwMode="auto">
              <a:xfrm>
                <a:off x="3360" y="2880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82348" name="Text Box 12"/>
              <p:cNvSpPr txBox="1">
                <a:spLocks noChangeArrowheads="1"/>
              </p:cNvSpPr>
              <p:nvPr/>
            </p:nvSpPr>
            <p:spPr bwMode="auto">
              <a:xfrm>
                <a:off x="3360" y="3120"/>
                <a:ext cx="27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L1</a:t>
                </a:r>
              </a:p>
            </p:txBody>
          </p:sp>
          <p:sp>
            <p:nvSpPr>
              <p:cNvPr id="782349" name="Text Box 13"/>
              <p:cNvSpPr txBox="1">
                <a:spLocks noChangeArrowheads="1"/>
              </p:cNvSpPr>
              <p:nvPr/>
            </p:nvSpPr>
            <p:spPr bwMode="auto">
              <a:xfrm>
                <a:off x="3360" y="2688"/>
                <a:ext cx="27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L1</a:t>
                </a:r>
              </a:p>
            </p:txBody>
          </p:sp>
          <p:sp>
            <p:nvSpPr>
              <p:cNvPr id="782350" name="Line 14"/>
              <p:cNvSpPr>
                <a:spLocks noChangeShapeType="1"/>
              </p:cNvSpPr>
              <p:nvPr/>
            </p:nvSpPr>
            <p:spPr bwMode="auto">
              <a:xfrm>
                <a:off x="3360" y="3312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154737" y="2925822"/>
            <a:ext cx="627063" cy="1327150"/>
            <a:chOff x="3696" y="2496"/>
            <a:chExt cx="395" cy="836"/>
          </a:xfrm>
        </p:grpSpPr>
        <p:sp>
          <p:nvSpPr>
            <p:cNvPr id="782352" name="Line 16"/>
            <p:cNvSpPr>
              <a:spLocks noChangeShapeType="1"/>
            </p:cNvSpPr>
            <p:nvPr/>
          </p:nvSpPr>
          <p:spPr bwMode="auto">
            <a:xfrm flipV="1">
              <a:off x="3696" y="312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2353" name="Line 17"/>
            <p:cNvSpPr>
              <a:spLocks noChangeShapeType="1"/>
            </p:cNvSpPr>
            <p:nvPr/>
          </p:nvSpPr>
          <p:spPr bwMode="auto">
            <a:xfrm flipV="1">
              <a:off x="3696" y="268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2354" name="Line 18"/>
            <p:cNvSpPr>
              <a:spLocks noChangeShapeType="1"/>
            </p:cNvSpPr>
            <p:nvPr/>
          </p:nvSpPr>
          <p:spPr bwMode="auto">
            <a:xfrm>
              <a:off x="3696" y="26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2355" name="Line 19"/>
            <p:cNvSpPr>
              <a:spLocks noChangeShapeType="1"/>
            </p:cNvSpPr>
            <p:nvPr/>
          </p:nvSpPr>
          <p:spPr bwMode="auto">
            <a:xfrm>
              <a:off x="3696" y="3120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2356" name="Text Box 20"/>
            <p:cNvSpPr txBox="1">
              <a:spLocks noChangeArrowheads="1"/>
            </p:cNvSpPr>
            <p:nvPr/>
          </p:nvSpPr>
          <p:spPr bwMode="auto">
            <a:xfrm>
              <a:off x="3744" y="312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82357" name="Text Box 21"/>
            <p:cNvSpPr txBox="1">
              <a:spLocks noChangeArrowheads="1"/>
            </p:cNvSpPr>
            <p:nvPr/>
          </p:nvSpPr>
          <p:spPr bwMode="auto">
            <a:xfrm>
              <a:off x="3744" y="29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82358" name="Text Box 22"/>
            <p:cNvSpPr txBox="1">
              <a:spLocks noChangeArrowheads="1"/>
            </p:cNvSpPr>
            <p:nvPr/>
          </p:nvSpPr>
          <p:spPr bwMode="auto">
            <a:xfrm>
              <a:off x="3744" y="268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82359" name="Text Box 23"/>
            <p:cNvSpPr txBox="1">
              <a:spLocks noChangeArrowheads="1"/>
            </p:cNvSpPr>
            <p:nvPr/>
          </p:nvSpPr>
          <p:spPr bwMode="auto">
            <a:xfrm>
              <a:off x="3744" y="249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82360" name="Line 24"/>
            <p:cNvSpPr>
              <a:spLocks noChangeShapeType="1"/>
            </p:cNvSpPr>
            <p:nvPr/>
          </p:nvSpPr>
          <p:spPr bwMode="auto">
            <a:xfrm>
              <a:off x="3696" y="331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2361" name="Line 25"/>
            <p:cNvSpPr>
              <a:spLocks noChangeShapeType="1"/>
            </p:cNvSpPr>
            <p:nvPr/>
          </p:nvSpPr>
          <p:spPr bwMode="auto">
            <a:xfrm>
              <a:off x="3696" y="2880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553200" cy="573088"/>
          </a:xfrm>
        </p:spPr>
        <p:txBody>
          <a:bodyPr/>
          <a:lstStyle/>
          <a:p>
            <a:r>
              <a:rPr lang="en-US"/>
              <a:t>Fork Example #2 (modified)</a:t>
            </a:r>
          </a:p>
        </p:txBody>
      </p:sp>
      <p:sp>
        <p:nvSpPr>
          <p:cNvPr id="786435" name="Text Box 3"/>
          <p:cNvSpPr txBox="1">
            <a:spLocks noChangeArrowheads="1"/>
          </p:cNvSpPr>
          <p:nvPr/>
        </p:nvSpPr>
        <p:spPr bwMode="auto">
          <a:xfrm>
            <a:off x="914400" y="2509897"/>
            <a:ext cx="3023585" cy="2062103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fork2a()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printf("L0");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fork();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printf("L1\n");  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fork();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printf("Bye\n");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86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0399" y="1276350"/>
            <a:ext cx="7896225" cy="1238250"/>
          </a:xfrm>
        </p:spPr>
        <p:txBody>
          <a:bodyPr/>
          <a:lstStyle/>
          <a:p>
            <a:r>
              <a:rPr lang="en-US"/>
              <a:t>Removed the “\n” from the first printf</a:t>
            </a:r>
          </a:p>
          <a:p>
            <a:pPr lvl="1"/>
            <a:r>
              <a:rPr lang="en-US"/>
              <a:t>As a result, “L0” gets printed twice</a:t>
            </a:r>
          </a:p>
        </p:txBody>
      </p:sp>
      <p:sp>
        <p:nvSpPr>
          <p:cNvPr id="786441" name="Line 9"/>
          <p:cNvSpPr>
            <a:spLocks noChangeShapeType="1"/>
          </p:cNvSpPr>
          <p:nvPr/>
        </p:nvSpPr>
        <p:spPr bwMode="auto">
          <a:xfrm flipV="1">
            <a:off x="5011737" y="354965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6443" name="Line 11"/>
          <p:cNvSpPr>
            <a:spLocks noChangeShapeType="1"/>
          </p:cNvSpPr>
          <p:nvPr/>
        </p:nvSpPr>
        <p:spPr bwMode="auto">
          <a:xfrm>
            <a:off x="5011737" y="354965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6444" name="Text Box 12"/>
          <p:cNvSpPr txBox="1">
            <a:spLocks noChangeArrowheads="1"/>
          </p:cNvSpPr>
          <p:nvPr/>
        </p:nvSpPr>
        <p:spPr bwMode="auto">
          <a:xfrm>
            <a:off x="5011737" y="3930650"/>
            <a:ext cx="6731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L0L1</a:t>
            </a:r>
          </a:p>
        </p:txBody>
      </p:sp>
      <p:sp>
        <p:nvSpPr>
          <p:cNvPr id="786445" name="Text Box 13"/>
          <p:cNvSpPr txBox="1">
            <a:spLocks noChangeArrowheads="1"/>
          </p:cNvSpPr>
          <p:nvPr/>
        </p:nvSpPr>
        <p:spPr bwMode="auto">
          <a:xfrm>
            <a:off x="5011737" y="3244850"/>
            <a:ext cx="8255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L0L1</a:t>
            </a:r>
          </a:p>
        </p:txBody>
      </p:sp>
      <p:sp>
        <p:nvSpPr>
          <p:cNvPr id="786446" name="Line 14"/>
          <p:cNvSpPr>
            <a:spLocks noChangeShapeType="1"/>
          </p:cNvSpPr>
          <p:nvPr/>
        </p:nvSpPr>
        <p:spPr bwMode="auto">
          <a:xfrm>
            <a:off x="5011737" y="423545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773737" y="2940050"/>
            <a:ext cx="627063" cy="1327150"/>
            <a:chOff x="3696" y="2496"/>
            <a:chExt cx="395" cy="836"/>
          </a:xfrm>
        </p:grpSpPr>
        <p:sp>
          <p:nvSpPr>
            <p:cNvPr id="786448" name="Line 16"/>
            <p:cNvSpPr>
              <a:spLocks noChangeShapeType="1"/>
            </p:cNvSpPr>
            <p:nvPr/>
          </p:nvSpPr>
          <p:spPr bwMode="auto">
            <a:xfrm flipV="1">
              <a:off x="3696" y="312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6449" name="Line 17"/>
            <p:cNvSpPr>
              <a:spLocks noChangeShapeType="1"/>
            </p:cNvSpPr>
            <p:nvPr/>
          </p:nvSpPr>
          <p:spPr bwMode="auto">
            <a:xfrm flipV="1">
              <a:off x="3696" y="268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6450" name="Line 18"/>
            <p:cNvSpPr>
              <a:spLocks noChangeShapeType="1"/>
            </p:cNvSpPr>
            <p:nvPr/>
          </p:nvSpPr>
          <p:spPr bwMode="auto">
            <a:xfrm>
              <a:off x="3696" y="26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6451" name="Line 19"/>
            <p:cNvSpPr>
              <a:spLocks noChangeShapeType="1"/>
            </p:cNvSpPr>
            <p:nvPr/>
          </p:nvSpPr>
          <p:spPr bwMode="auto">
            <a:xfrm>
              <a:off x="3696" y="3120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6452" name="Text Box 20"/>
            <p:cNvSpPr txBox="1">
              <a:spLocks noChangeArrowheads="1"/>
            </p:cNvSpPr>
            <p:nvPr/>
          </p:nvSpPr>
          <p:spPr bwMode="auto">
            <a:xfrm>
              <a:off x="3744" y="312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86453" name="Text Box 21"/>
            <p:cNvSpPr txBox="1">
              <a:spLocks noChangeArrowheads="1"/>
            </p:cNvSpPr>
            <p:nvPr/>
          </p:nvSpPr>
          <p:spPr bwMode="auto">
            <a:xfrm>
              <a:off x="3744" y="29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86454" name="Text Box 22"/>
            <p:cNvSpPr txBox="1">
              <a:spLocks noChangeArrowheads="1"/>
            </p:cNvSpPr>
            <p:nvPr/>
          </p:nvSpPr>
          <p:spPr bwMode="auto">
            <a:xfrm>
              <a:off x="3744" y="268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86455" name="Text Box 23"/>
            <p:cNvSpPr txBox="1">
              <a:spLocks noChangeArrowheads="1"/>
            </p:cNvSpPr>
            <p:nvPr/>
          </p:nvSpPr>
          <p:spPr bwMode="auto">
            <a:xfrm>
              <a:off x="3744" y="249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86456" name="Line 24"/>
            <p:cNvSpPr>
              <a:spLocks noChangeShapeType="1"/>
            </p:cNvSpPr>
            <p:nvPr/>
          </p:nvSpPr>
          <p:spPr bwMode="auto">
            <a:xfrm>
              <a:off x="3696" y="331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86457" name="Line 25"/>
            <p:cNvSpPr>
              <a:spLocks noChangeShapeType="1"/>
            </p:cNvSpPr>
            <p:nvPr/>
          </p:nvSpPr>
          <p:spPr bwMode="auto">
            <a:xfrm>
              <a:off x="3696" y="2880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6441" grpId="0" animBg="1"/>
      <p:bldP spid="786443" grpId="0" animBg="1"/>
      <p:bldP spid="786444" grpId="0"/>
      <p:bldP spid="786445" grpId="0"/>
      <p:bldP spid="78644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 dirty="0" smtClean="0"/>
              <a:t>Repeated Slide: Reading </a:t>
            </a:r>
            <a:r>
              <a:rPr lang="en-US" dirty="0"/>
              <a:t>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short 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/>
              <a:t>Dealing with Short Counts</a:t>
            </a:r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37" y="1295400"/>
            <a:ext cx="7896225" cy="49720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 or Unix pipes</a:t>
            </a:r>
          </a:p>
          <a:p>
            <a:endParaRPr lang="en-US" dirty="0" smtClean="0"/>
          </a:p>
          <a:p>
            <a:r>
              <a:rPr lang="en-US" dirty="0" smtClean="0"/>
              <a:t>Short </a:t>
            </a:r>
            <a:r>
              <a:rPr lang="en-US" dirty="0"/>
              <a:t>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way to deal with short counts in your code:</a:t>
            </a:r>
          </a:p>
          <a:p>
            <a:pPr lvl="1"/>
            <a:r>
              <a:rPr lang="en-US" dirty="0"/>
              <a:t>Use the RIO (Robust I/O) </a:t>
            </a:r>
            <a:r>
              <a:rPr lang="en-US" dirty="0" smtClean="0"/>
              <a:t>package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545198"/>
            <a:ext cx="5824538" cy="573088"/>
          </a:xfrm>
        </p:spPr>
        <p:txBody>
          <a:bodyPr/>
          <a:lstStyle/>
          <a:p>
            <a:r>
              <a:rPr lang="en-US"/>
              <a:t>Unix File Types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5486400"/>
          </a:xfrm>
        </p:spPr>
        <p:txBody>
          <a:bodyPr/>
          <a:lstStyle/>
          <a:p>
            <a:r>
              <a:rPr lang="en-US" dirty="0"/>
              <a:t>Regular file</a:t>
            </a:r>
          </a:p>
          <a:p>
            <a:pPr lvl="1"/>
            <a:r>
              <a:rPr lang="en-US" dirty="0"/>
              <a:t>File containing user/app data (binary, text, whatever)</a:t>
            </a:r>
          </a:p>
          <a:p>
            <a:pPr lvl="1"/>
            <a:r>
              <a:rPr lang="en-US" dirty="0"/>
              <a:t>OS does not know anything about the format</a:t>
            </a:r>
          </a:p>
          <a:p>
            <a:pPr lvl="2"/>
            <a:r>
              <a:rPr lang="en-US" dirty="0"/>
              <a:t>other than “sequence of bytes”, akin to main memory</a:t>
            </a:r>
          </a:p>
          <a:p>
            <a:r>
              <a:rPr lang="en-US" dirty="0"/>
              <a:t>Directory file</a:t>
            </a:r>
          </a:p>
          <a:p>
            <a:pPr lvl="1"/>
            <a:r>
              <a:rPr lang="en-US" dirty="0"/>
              <a:t>A file that contains the names and locations of other files</a:t>
            </a:r>
          </a:p>
          <a:p>
            <a:r>
              <a:rPr lang="en-US" dirty="0"/>
              <a:t>Character special and block special files</a:t>
            </a:r>
          </a:p>
          <a:p>
            <a:pPr lvl="1"/>
            <a:r>
              <a:rPr lang="en-US" dirty="0"/>
              <a:t>Terminals (character special) and disks </a:t>
            </a:r>
            <a:r>
              <a:rPr lang="en-US" dirty="0" smtClean="0"/>
              <a:t>(block </a:t>
            </a:r>
            <a:r>
              <a:rPr lang="en-US" dirty="0"/>
              <a:t>special)</a:t>
            </a:r>
          </a:p>
          <a:p>
            <a:r>
              <a:rPr lang="en-US" dirty="0"/>
              <a:t>FIFO (named pipe)</a:t>
            </a:r>
          </a:p>
          <a:p>
            <a:pPr lvl="1"/>
            <a:r>
              <a:rPr lang="en-US" dirty="0"/>
              <a:t>A file type used for inter-process communication</a:t>
            </a:r>
          </a:p>
          <a:p>
            <a:r>
              <a:rPr lang="en-US" dirty="0"/>
              <a:t>Socket</a:t>
            </a:r>
          </a:p>
          <a:p>
            <a:pPr lvl="1"/>
            <a:r>
              <a:rPr lang="en-US" dirty="0"/>
              <a:t>A file type used for network </a:t>
            </a:r>
            <a:r>
              <a:rPr lang="en-US" dirty="0" smtClean="0"/>
              <a:t>communication </a:t>
            </a:r>
            <a:r>
              <a:rPr lang="en-US" dirty="0"/>
              <a:t>between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Memory related bugs</a:t>
            </a:r>
          </a:p>
          <a:p>
            <a:r>
              <a:rPr lang="en-US" dirty="0" smtClean="0"/>
              <a:t>System level I/O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Unix I/O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 I/O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RIO (robust I/O) package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Conclusions and examples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RIO Package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408612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RIO is a set of wrappers that provide efficient and robust I/O in apps,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such </a:t>
            </a:r>
            <a:r>
              <a:rPr lang="en-US" sz="2000" dirty="0"/>
              <a:t>as network programs that are subject to short counts</a:t>
            </a:r>
          </a:p>
          <a:p>
            <a:endParaRPr lang="en-US" sz="2000" dirty="0" smtClean="0"/>
          </a:p>
          <a:p>
            <a:r>
              <a:rPr lang="en-US" sz="2000" dirty="0" smtClean="0"/>
              <a:t>RIO </a:t>
            </a:r>
            <a:r>
              <a:rPr lang="en-US" sz="2000" dirty="0"/>
              <a:t>provides two different kinds of functions</a:t>
            </a:r>
          </a:p>
          <a:p>
            <a:pPr lvl="1"/>
            <a:r>
              <a:rPr lang="en-US" sz="1800" dirty="0" err="1"/>
              <a:t>Unbuffered</a:t>
            </a:r>
            <a:r>
              <a:rPr lang="en-US" sz="1800" dirty="0"/>
              <a:t> input and output of binary data</a:t>
            </a:r>
          </a:p>
          <a:p>
            <a:pPr lvl="2"/>
            <a:r>
              <a:rPr lang="en-US" sz="1600" b="1" dirty="0" err="1">
                <a:latin typeface="Courier New" pitchFamily="49" charset="0"/>
              </a:rPr>
              <a:t>rio_readn</a:t>
            </a:r>
            <a:r>
              <a:rPr lang="en-US" sz="1600" dirty="0"/>
              <a:t> and </a:t>
            </a:r>
            <a:r>
              <a:rPr lang="en-US" sz="1600" b="1" dirty="0" err="1">
                <a:latin typeface="Courier New" pitchFamily="49" charset="0"/>
              </a:rPr>
              <a:t>rio_writen</a:t>
            </a:r>
            <a:endParaRPr lang="en-US" sz="1600" b="1" dirty="0">
              <a:latin typeface="Courier New" pitchFamily="49" charset="0"/>
            </a:endParaRPr>
          </a:p>
          <a:p>
            <a:pPr lvl="1"/>
            <a:r>
              <a:rPr lang="en-US" sz="1800" dirty="0"/>
              <a:t>Buffered input of binary data and text lines</a:t>
            </a:r>
          </a:p>
          <a:p>
            <a:pPr lvl="2"/>
            <a:r>
              <a:rPr lang="en-US" sz="1600" b="1" dirty="0" err="1">
                <a:latin typeface="Courier New" pitchFamily="49" charset="0"/>
              </a:rPr>
              <a:t>rio_readlineb</a:t>
            </a:r>
            <a:r>
              <a:rPr lang="en-US" sz="1600" dirty="0"/>
              <a:t> and </a:t>
            </a:r>
            <a:r>
              <a:rPr lang="en-US" sz="1600" b="1" dirty="0" err="1">
                <a:latin typeface="Courier New" pitchFamily="49" charset="0"/>
              </a:rPr>
              <a:t>rio_readnb</a:t>
            </a:r>
            <a:endParaRPr lang="en-US" sz="1600" b="1" dirty="0">
              <a:latin typeface="Courier New" pitchFamily="49" charset="0"/>
            </a:endParaRPr>
          </a:p>
          <a:p>
            <a:pPr lvl="2"/>
            <a:r>
              <a:rPr lang="en-US" sz="1600" dirty="0"/>
              <a:t>Buffered RIO routines are </a:t>
            </a:r>
            <a:r>
              <a:rPr lang="en-US" sz="1600" b="1" i="1" dirty="0">
                <a:solidFill>
                  <a:srgbClr val="C00000"/>
                </a:solidFill>
              </a:rPr>
              <a:t>thread-safe</a:t>
            </a:r>
            <a:r>
              <a:rPr lang="en-US" sz="1600" dirty="0"/>
              <a:t> and can be interleaved arbitrarily on the same descriptor</a:t>
            </a:r>
          </a:p>
          <a:p>
            <a:pPr lvl="2"/>
            <a:endParaRPr lang="en-US" sz="1600" dirty="0"/>
          </a:p>
          <a:p>
            <a:r>
              <a:rPr lang="en-US" sz="2000" dirty="0"/>
              <a:t>Download from</a:t>
            </a:r>
            <a:r>
              <a:rPr lang="en-US" sz="2000" dirty="0" smtClean="0"/>
              <a:t> </a:t>
            </a:r>
          </a:p>
          <a:p>
            <a:pPr lvl="1"/>
            <a:r>
              <a:rPr lang="en-US" sz="1600" dirty="0" smtClean="0">
                <a:latin typeface="Courier New" pitchFamily="49" charset="0"/>
                <a:hlinkClick r:id="rId3"/>
              </a:rPr>
              <a:t>http://csapp.cs.cmu.edu/public/code.html</a:t>
            </a:r>
          </a:p>
          <a:p>
            <a:pPr lvl="1"/>
            <a:r>
              <a:rPr lang="en-US" sz="1600" dirty="0" smtClean="0">
                <a:latin typeface="Courier New" pitchFamily="49" charset="0"/>
                <a:hlinkClick r:id="rId4"/>
              </a:rPr>
              <a:t>http://csapp.cs.cmu.edu/public/ics2/code/include/csapp.h</a:t>
            </a:r>
            <a:endParaRPr lang="en-US" sz="1600" dirty="0" smtClean="0">
              <a:latin typeface="Courier New" pitchFamily="49" charset="0"/>
            </a:endParaRPr>
          </a:p>
          <a:p>
            <a:pPr lvl="1"/>
            <a:r>
              <a:rPr lang="en-US" sz="1600" dirty="0" smtClean="0">
                <a:latin typeface="Courier New" pitchFamily="49" charset="0"/>
                <a:hlinkClick r:id="rId5"/>
              </a:rPr>
              <a:t>http://csapp.cs.cmu.edu/public/ics2/code/src/csapp.c</a:t>
            </a:r>
            <a:r>
              <a:rPr lang="en-US" sz="1600" dirty="0" smtClean="0">
                <a:latin typeface="Courier New" pitchFamily="49" charset="0"/>
              </a:rPr>
              <a:t> </a:t>
            </a:r>
          </a:p>
          <a:p>
            <a:r>
              <a:rPr lang="en-US" dirty="0" smtClean="0"/>
              <a:t>Notes for compiling </a:t>
            </a:r>
            <a:endParaRPr lang="en-US" dirty="0" smtClean="0">
              <a:hlinkClick r:id="rId6"/>
            </a:endParaRPr>
          </a:p>
          <a:p>
            <a:pPr lvl="1"/>
            <a:r>
              <a:rPr lang="en-US" sz="1600" dirty="0" smtClean="0">
                <a:hlinkClick r:id="rId6"/>
              </a:rPr>
              <a:t>http://condor.depaul.edu/glancast/374class/docs/csapp_compile_guide.html</a:t>
            </a:r>
            <a:endParaRPr lang="en-US" sz="1600" dirty="0" smtClean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Unbuffered RIO Input and Output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</a:t>
            </a:r>
            <a:r>
              <a:rPr lang="en-US" dirty="0" smtClean="0"/>
              <a:t>if it </a:t>
            </a:r>
            <a:r>
              <a:rPr lang="en-US" dirty="0"/>
              <a:t>encounters </a:t>
            </a:r>
            <a:r>
              <a:rPr lang="en-US" dirty="0" smtClean="0"/>
              <a:t>EOF</a:t>
            </a:r>
            <a:endParaRPr lang="en-US" dirty="0"/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 smtClean="0">
                <a:latin typeface="Courier New" pitchFamily="49" charset="0"/>
              </a:rPr>
              <a:t>rio_writen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never </a:t>
            </a:r>
            <a:r>
              <a:rPr lang="en-US" dirty="0"/>
              <a:t>returns a short </a:t>
            </a:r>
            <a:r>
              <a:rPr lang="en-US" dirty="0" smtClean="0"/>
              <a:t>count</a:t>
            </a:r>
            <a:endParaRPr lang="en-US" dirty="0"/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</a:t>
            </a:r>
            <a:r>
              <a:rPr lang="en-US" dirty="0" smtClean="0"/>
              <a:t>descriptor</a:t>
            </a:r>
            <a:endParaRPr lang="en-US" dirty="0"/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/>
              <a:t>Implementation of </a:t>
            </a:r>
            <a:r>
              <a:rPr lang="en-US">
                <a:latin typeface="Courier New" pitchFamily="49" charset="0"/>
              </a:rPr>
              <a:t>rio_readn</a:t>
            </a:r>
          </a:p>
        </p:txBody>
      </p:sp>
      <p:sp>
        <p:nvSpPr>
          <p:cNvPr id="760835" name="Text Box 3"/>
          <p:cNvSpPr txBox="1">
            <a:spLocks noChangeArrowheads="1"/>
          </p:cNvSpPr>
          <p:nvPr/>
        </p:nvSpPr>
        <p:spPr bwMode="auto">
          <a:xfrm>
            <a:off x="357018" y="990600"/>
            <a:ext cx="8710782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robustly read n bytes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unbuffered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while (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&gt;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if ((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)) &lt;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if (</a:t>
            </a:r>
            <a:r>
              <a:rPr lang="en-US" sz="1600" dirty="0" err="1">
                <a:latin typeface="Courier New" pitchFamily="49" charset="0"/>
              </a:rPr>
              <a:t>errno</a:t>
            </a:r>
            <a:r>
              <a:rPr lang="en-US" sz="1600" dirty="0">
                <a:latin typeface="Courier New" pitchFamily="49" charset="0"/>
              </a:rPr>
              <a:t> == EINTR)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interrupted by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sig handler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return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0;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and call read() again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return -1;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else if 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== 0)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break;         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EOF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-=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return (n -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);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return &gt;= 0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1065212"/>
          </a:xfrm>
        </p:spPr>
        <p:txBody>
          <a:bodyPr/>
          <a:lstStyle/>
          <a:p>
            <a:r>
              <a:rPr lang="en-US" dirty="0"/>
              <a:t>I/O Applications Read/Write One Character at a Time</a:t>
            </a:r>
          </a:p>
          <a:p>
            <a:pPr lvl="1"/>
            <a:r>
              <a:rPr lang="en-US" dirty="0" err="1"/>
              <a:t>getc</a:t>
            </a:r>
            <a:r>
              <a:rPr lang="en-US" dirty="0"/>
              <a:t>, </a:t>
            </a:r>
            <a:r>
              <a:rPr lang="en-US" dirty="0" err="1"/>
              <a:t>putc</a:t>
            </a:r>
            <a:r>
              <a:rPr lang="en-US" dirty="0"/>
              <a:t>, </a:t>
            </a:r>
            <a:r>
              <a:rPr lang="en-US" dirty="0" err="1"/>
              <a:t>ungetc</a:t>
            </a:r>
            <a:endParaRPr lang="en-US" dirty="0"/>
          </a:p>
          <a:p>
            <a:pPr lvl="1"/>
            <a:r>
              <a:rPr lang="en-US" dirty="0"/>
              <a:t>gets</a:t>
            </a:r>
          </a:p>
          <a:p>
            <a:pPr lvl="2"/>
            <a:r>
              <a:rPr lang="en-US" dirty="0"/>
              <a:t>Read line of text, stopping at newline</a:t>
            </a:r>
          </a:p>
          <a:p>
            <a:r>
              <a:rPr lang="en-US" dirty="0"/>
              <a:t>Implementing as Calls to Unix I/O Expensive</a:t>
            </a:r>
          </a:p>
          <a:p>
            <a:pPr lvl="1"/>
            <a:r>
              <a:rPr lang="en-US" dirty="0"/>
              <a:t>Read &amp; Write involve require Unix kernel calls</a:t>
            </a:r>
          </a:p>
          <a:p>
            <a:pPr lvl="2"/>
            <a:r>
              <a:rPr lang="en-US" dirty="0"/>
              <a:t>&gt; 10,000 clock cycles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Buffered Read</a:t>
            </a:r>
          </a:p>
          <a:p>
            <a:pPr lvl="1"/>
            <a:r>
              <a:rPr lang="en-US" dirty="0"/>
              <a:t>Use Unix </a:t>
            </a:r>
            <a:r>
              <a:rPr lang="en-US" dirty="0" smtClean="0"/>
              <a:t>read() </a:t>
            </a:r>
            <a:r>
              <a:rPr lang="en-US" dirty="0"/>
              <a:t>to 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687111" name="Rectangle 7"/>
          <p:cNvSpPr>
            <a:spLocks noChangeArrowheads="1"/>
          </p:cNvSpPr>
          <p:nvPr/>
        </p:nvSpPr>
        <p:spPr bwMode="auto">
          <a:xfrm>
            <a:off x="4055076" y="413127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687108" name="Rectangle 4"/>
          <p:cNvSpPr>
            <a:spLocks noChangeArrowheads="1"/>
          </p:cNvSpPr>
          <p:nvPr/>
        </p:nvSpPr>
        <p:spPr bwMode="auto">
          <a:xfrm>
            <a:off x="1692876" y="413127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687110" name="Rectangle 6"/>
          <p:cNvSpPr>
            <a:spLocks noChangeArrowheads="1"/>
          </p:cNvSpPr>
          <p:nvPr/>
        </p:nvSpPr>
        <p:spPr bwMode="auto">
          <a:xfrm>
            <a:off x="1692876" y="4131276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7112" name="Text Box 8"/>
          <p:cNvSpPr txBox="1">
            <a:spLocks noChangeArrowheads="1"/>
          </p:cNvSpPr>
          <p:nvPr/>
        </p:nvSpPr>
        <p:spPr bwMode="auto">
          <a:xfrm>
            <a:off x="838200" y="4155500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960812"/>
          </a:xfrm>
        </p:spPr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Layered </a:t>
            </a:r>
            <a:r>
              <a:rPr lang="en-US" dirty="0"/>
              <a:t>on Unix File</a:t>
            </a:r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2362200" y="30400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1498697" y="3056538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1978110" y="34188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4264110" y="34950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720810" y="36496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2702010" y="38020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4724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7086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4724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5257800" y="26590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762000" y="54526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762000" y="5452646"/>
            <a:ext cx="19812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not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7467600" y="54526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7007310" y="59076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4378410" y="62146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2743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7467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2743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3886200" y="50292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3" y="1296988"/>
            <a:ext cx="8307387" cy="608012"/>
          </a:xfrm>
        </p:spPr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362200" y="24304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498697" y="2452994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1978110" y="28092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4264110" y="28854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0810" y="30400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702010" y="31924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4724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7086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4724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257800" y="20494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reads a text line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6981" name="Text Box 5"/>
          <p:cNvSpPr txBox="1">
            <a:spLocks noChangeArrowheads="1"/>
          </p:cNvSpPr>
          <p:nvPr/>
        </p:nvSpPr>
        <p:spPr bwMode="auto">
          <a:xfrm>
            <a:off x="805807" y="2146518"/>
            <a:ext cx="7745069" cy="1815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 (cont)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307388" cy="28956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reads up to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the same descriptor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Warning: Don’t interleave with 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769028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9029" name="Text Box 5"/>
          <p:cNvSpPr txBox="1">
            <a:spLocks noChangeArrowheads="1"/>
          </p:cNvSpPr>
          <p:nvPr/>
        </p:nvSpPr>
        <p:spPr bwMode="auto">
          <a:xfrm>
            <a:off x="481914" y="1366897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RIO Example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912812"/>
          </a:xfrm>
        </p:spPr>
        <p:txBody>
          <a:bodyPr/>
          <a:lstStyle/>
          <a:p>
            <a:r>
              <a:rPr lang="en-US"/>
              <a:t>Copying the lines of a text file from standard input to standard output</a:t>
            </a:r>
          </a:p>
        </p:txBody>
      </p:sp>
      <p:sp>
        <p:nvSpPr>
          <p:cNvPr id="771076" name="Text Box 4"/>
          <p:cNvSpPr txBox="1">
            <a:spLocks noChangeArrowheads="1"/>
          </p:cNvSpPr>
          <p:nvPr/>
        </p:nvSpPr>
        <p:spPr bwMode="auto">
          <a:xfrm>
            <a:off x="844118" y="2286000"/>
            <a:ext cx="7004482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main(int argc, char **argv)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n;</a:t>
            </a:r>
          </a:p>
          <a:p>
            <a:r>
              <a:rPr lang="en-US" sz="1600" dirty="0">
                <a:latin typeface="Courier New" pitchFamily="49" charset="0"/>
              </a:rPr>
              <a:t>    rio_t rio;</a:t>
            </a:r>
          </a:p>
          <a:p>
            <a:r>
              <a:rPr lang="en-US" sz="1600" dirty="0">
                <a:latin typeface="Courier New" pitchFamily="49" charset="0"/>
              </a:rPr>
              <a:t>    char buf[MAXLINE];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Rio_readinitb(&amp;rio, STDIN_FILENO);</a:t>
            </a:r>
          </a:p>
          <a:p>
            <a:r>
              <a:rPr lang="en-US" sz="1600" dirty="0">
                <a:latin typeface="Courier New" pitchFamily="49" charset="0"/>
              </a:rPr>
              <a:t>    while((n = Rio_readlineb(&amp;rio, buf, MAXLINE)) != 0) </a:t>
            </a:r>
          </a:p>
          <a:p>
            <a:r>
              <a:rPr lang="en-US" sz="1600" dirty="0">
                <a:latin typeface="Courier New" pitchFamily="49" charset="0"/>
              </a:rPr>
              <a:t>	Rio_writen(STDOUT_FILENO, buf, n);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16963" cy="781050"/>
          </a:xfrm>
        </p:spPr>
        <p:txBody>
          <a:bodyPr/>
          <a:lstStyle/>
          <a:p>
            <a:r>
              <a:rPr lang="en-US"/>
              <a:t>Unix I/O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022350"/>
            <a:ext cx="8307387" cy="5530850"/>
          </a:xfrm>
        </p:spPr>
        <p:txBody>
          <a:bodyPr/>
          <a:lstStyle/>
          <a:p>
            <a:r>
              <a:rPr lang="en-US" dirty="0"/>
              <a:t>Key Features</a:t>
            </a:r>
          </a:p>
          <a:p>
            <a:pPr lvl="1"/>
            <a:r>
              <a:rPr lang="en-US" dirty="0"/>
              <a:t>Elegant mapping of files to devices allows kernel to export simple interface called Unix </a:t>
            </a:r>
            <a:r>
              <a:rPr lang="en-US" dirty="0" smtClean="0"/>
              <a:t>I/O</a:t>
            </a:r>
            <a:endParaRPr lang="en-US" dirty="0"/>
          </a:p>
          <a:p>
            <a:pPr lvl="1"/>
            <a:r>
              <a:rPr lang="en-US" dirty="0"/>
              <a:t>Important idea: All input and output is handled in a consistent and uniform </a:t>
            </a:r>
            <a:r>
              <a:rPr lang="en-US" dirty="0" smtClean="0"/>
              <a:t>way</a:t>
            </a:r>
            <a:endParaRPr lang="en-US" dirty="0"/>
          </a:p>
          <a:p>
            <a:r>
              <a:rPr lang="en-US" dirty="0"/>
              <a:t>Basic Unix I/O operations (system calls):  </a:t>
            </a:r>
          </a:p>
          <a:p>
            <a:pPr lvl="1"/>
            <a:r>
              <a:rPr lang="en-US" dirty="0"/>
              <a:t>Opening 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 smtClean="0">
                <a:latin typeface="Courier New" pitchFamily="49" charset="0"/>
              </a:rPr>
              <a:t>lseek</a:t>
            </a:r>
            <a:r>
              <a:rPr lang="en-US" b="1" dirty="0" smtClean="0">
                <a:latin typeface="Courier New" pitchFamily="49" charset="0"/>
              </a:rPr>
              <a:t>()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3048000" y="5561999"/>
            <a:ext cx="4767648" cy="1067401"/>
            <a:chOff x="3048000" y="5561999"/>
            <a:chExt cx="4767648" cy="1067401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91666" y="6167735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</a:t>
              </a:r>
              <a:r>
                <a:rPr lang="en-US" dirty="0" smtClean="0">
                  <a:latin typeface="Calibri" pitchFamily="34" charset="0"/>
                </a:rPr>
                <a:t>file position </a:t>
              </a:r>
              <a:r>
                <a:rPr lang="en-US" dirty="0">
                  <a:latin typeface="Calibri" pitchFamily="34" charset="0"/>
                </a:rPr>
                <a:t>= 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Memory related bugs</a:t>
            </a:r>
          </a:p>
          <a:p>
            <a:r>
              <a:rPr lang="en-US" dirty="0" smtClean="0"/>
              <a:t>System level I/O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Unix I/O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 I/O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RIO (robust I/O) package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Conclusions and examples</a:t>
            </a:r>
            <a:endParaRPr lang="en-US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8638" cy="573087"/>
          </a:xfrm>
        </p:spPr>
        <p:txBody>
          <a:bodyPr/>
          <a:lstStyle/>
          <a:p>
            <a:r>
              <a:rPr lang="en-US"/>
              <a:t>Choosing I/O Functions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472487" cy="5224462"/>
          </a:xfrm>
        </p:spPr>
        <p:txBody>
          <a:bodyPr/>
          <a:lstStyle/>
          <a:p>
            <a:r>
              <a:rPr lang="en-US"/>
              <a:t>General rule: use the highest-level I/O functions you can</a:t>
            </a:r>
          </a:p>
          <a:p>
            <a:pPr lvl="1"/>
            <a:r>
              <a:rPr lang="en-US"/>
              <a:t>Many C programmers are able to do all of their work using the standard I/O functions</a:t>
            </a:r>
          </a:p>
          <a:p>
            <a:pPr lvl="1">
              <a:buFont typeface="Wingdings" pitchFamily="2" charset="2"/>
              <a:buNone/>
            </a:pPr>
            <a:endParaRPr lang="en-US"/>
          </a:p>
          <a:p>
            <a:r>
              <a:rPr lang="en-US"/>
              <a:t>When to use standard I/O</a:t>
            </a:r>
          </a:p>
          <a:p>
            <a:pPr lvl="1"/>
            <a:r>
              <a:rPr lang="en-US"/>
              <a:t>When working with disk or terminal files</a:t>
            </a:r>
          </a:p>
          <a:p>
            <a:r>
              <a:rPr lang="en-US"/>
              <a:t>When to use raw Unix I/O </a:t>
            </a:r>
          </a:p>
          <a:p>
            <a:pPr lvl="1"/>
            <a:r>
              <a:rPr lang="en-US"/>
              <a:t>When you need to fetch file metadata</a:t>
            </a:r>
          </a:p>
          <a:p>
            <a:pPr lvl="1"/>
            <a:r>
              <a:rPr lang="en-US"/>
              <a:t>In rare cases when you need absolute highest performance</a:t>
            </a:r>
          </a:p>
          <a:p>
            <a:r>
              <a:rPr lang="en-US"/>
              <a:t>When to use RIO</a:t>
            </a:r>
          </a:p>
          <a:p>
            <a:pPr lvl="1"/>
            <a:r>
              <a:rPr lang="en-US"/>
              <a:t>When you are reading and writing network sockets or pipes</a:t>
            </a:r>
          </a:p>
          <a:p>
            <a:pPr lvl="1"/>
            <a:r>
              <a:rPr lang="en-US"/>
              <a:t>Never use standard I/O or raw Unix I/O on sockets or pipes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For Further Information</a:t>
            </a:r>
          </a:p>
        </p:txBody>
      </p:sp>
      <p:sp>
        <p:nvSpPr>
          <p:cNvPr id="65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7896225" cy="4972050"/>
          </a:xfrm>
        </p:spPr>
        <p:txBody>
          <a:bodyPr/>
          <a:lstStyle/>
          <a:p>
            <a:r>
              <a:rPr lang="en-US" dirty="0"/>
              <a:t>The Unix bible:</a:t>
            </a:r>
          </a:p>
          <a:p>
            <a:pPr lvl="1"/>
            <a:r>
              <a:rPr lang="en-US" dirty="0"/>
              <a:t>W. Richard  Stevens &amp; Stephen A. </a:t>
            </a:r>
            <a:r>
              <a:rPr lang="en-US" dirty="0" err="1"/>
              <a:t>Rago</a:t>
            </a:r>
            <a:r>
              <a:rPr lang="en-US" dirty="0"/>
              <a:t>, </a:t>
            </a:r>
            <a:r>
              <a:rPr lang="en-US" b="1" i="1" dirty="0"/>
              <a:t>Advanced Programming in the Unix Environment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Edition, Addison Wesley, 2005</a:t>
            </a:r>
          </a:p>
          <a:p>
            <a:pPr lvl="2"/>
            <a:r>
              <a:rPr lang="en-US" dirty="0"/>
              <a:t>Updated from Stevens’ 1993 book</a:t>
            </a:r>
          </a:p>
          <a:p>
            <a:endParaRPr lang="en-US" dirty="0" smtClean="0"/>
          </a:p>
          <a:p>
            <a:r>
              <a:rPr lang="en-US" dirty="0" smtClean="0"/>
              <a:t>Stevens </a:t>
            </a:r>
            <a:r>
              <a:rPr lang="en-US" dirty="0"/>
              <a:t>is arguably the best technical writer ever.</a:t>
            </a:r>
          </a:p>
          <a:p>
            <a:pPr lvl="1"/>
            <a:r>
              <a:rPr lang="en-US" dirty="0"/>
              <a:t>Produced authoritative works in:</a:t>
            </a:r>
          </a:p>
          <a:p>
            <a:pPr lvl="2"/>
            <a:r>
              <a:rPr lang="en-US" dirty="0"/>
              <a:t>Unix programming</a:t>
            </a:r>
          </a:p>
          <a:p>
            <a:pPr lvl="2"/>
            <a:r>
              <a:rPr lang="en-US" dirty="0"/>
              <a:t>TCP/IP (the protocol that makes the Internet work)</a:t>
            </a:r>
          </a:p>
          <a:p>
            <a:pPr lvl="2"/>
            <a:r>
              <a:rPr lang="en-US" dirty="0"/>
              <a:t>Unix network programming</a:t>
            </a:r>
          </a:p>
          <a:p>
            <a:pPr lvl="2"/>
            <a:r>
              <a:rPr lang="en-US" dirty="0"/>
              <a:t>Unix IPC programming</a:t>
            </a:r>
          </a:p>
          <a:p>
            <a:endParaRPr lang="en-US" dirty="0" smtClean="0"/>
          </a:p>
          <a:p>
            <a:r>
              <a:rPr lang="en-US" dirty="0" smtClean="0"/>
              <a:t>Tragically</a:t>
            </a:r>
            <a:r>
              <a:rPr lang="en-US" dirty="0"/>
              <a:t>, Stevens died </a:t>
            </a:r>
            <a:r>
              <a:rPr lang="en-US" dirty="0" smtClean="0"/>
              <a:t>Sept. </a:t>
            </a:r>
            <a:r>
              <a:rPr lang="en-US" dirty="0"/>
              <a:t>1, 1999</a:t>
            </a:r>
          </a:p>
          <a:p>
            <a:pPr lvl="1"/>
            <a:r>
              <a:rPr lang="en-US" dirty="0"/>
              <a:t>But others have taken up his legacy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7592093" cy="762000"/>
          </a:xfrm>
        </p:spPr>
        <p:txBody>
          <a:bodyPr/>
          <a:lstStyle/>
          <a:p>
            <a:r>
              <a:rPr lang="en-US"/>
              <a:t>Fun with File Descriptors (1)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Dup2(fd2, fd3);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Read(fd2, &amp;c2, 1);</a:t>
            </a:r>
          </a:p>
          <a:p>
            <a:r>
              <a:rPr lang="en-US" sz="1600" dirty="0">
                <a:latin typeface="Courier New" pitchFamily="49" charset="0"/>
              </a:rPr>
              <a:t>    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/>
              <a:t>Fun with File Descriptors (2)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Parent */</a:t>
            </a:r>
          </a:p>
          <a:p>
            <a:r>
              <a:rPr lang="en-US" sz="1600" dirty="0">
                <a:latin typeface="Courier New" pitchFamily="49" charset="0"/>
              </a:rPr>
              <a:t>        sleep(s);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Child */</a:t>
            </a:r>
          </a:p>
          <a:p>
            <a:r>
              <a:rPr lang="en-US" sz="1600" dirty="0">
                <a:latin typeface="Courier New" pitchFamily="49" charset="0"/>
              </a:rPr>
              <a:t>        sleep(1-s);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 with File Descriptors (3)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5029200"/>
            <a:ext cx="8307388" cy="533400"/>
          </a:xfrm>
        </p:spPr>
        <p:txBody>
          <a:bodyPr/>
          <a:lstStyle/>
          <a:p>
            <a:r>
              <a:rPr lang="en-US" dirty="0"/>
              <a:t>What would be </a:t>
            </a:r>
            <a:r>
              <a:rPr lang="en-US" dirty="0" smtClean="0"/>
              <a:t>the contents </a:t>
            </a:r>
            <a:r>
              <a:rPr lang="en-US" dirty="0"/>
              <a:t>of </a:t>
            </a:r>
            <a:r>
              <a:rPr lang="en-US" dirty="0" smtClean="0"/>
              <a:t>the resulting </a:t>
            </a:r>
            <a:r>
              <a:rPr lang="en-US" dirty="0"/>
              <a:t>file?</a:t>
            </a:r>
          </a:p>
          <a:p>
            <a:endParaRPr lang="en-US" dirty="0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473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O_CREAT|O_TRUNC|O_RDWR, S_IRUSR|S_IWUSR);</a:t>
            </a:r>
          </a:p>
          <a:p>
            <a:r>
              <a:rPr lang="en-US" sz="1600" dirty="0">
                <a:latin typeface="Courier New" pitchFamily="49" charset="0"/>
              </a:rPr>
              <a:t>    Write(fd1, "pqrs", 4);</a:t>
            </a:r>
          </a:p>
          <a:p>
            <a:r>
              <a:rPr lang="en-US" sz="1600" dirty="0">
                <a:latin typeface="Courier New" pitchFamily="49" charset="0"/>
              </a:rPr>
              <a:t>    fd3 = Open(fname, O_APPEND|O_WRONLY, 0);</a:t>
            </a:r>
          </a:p>
          <a:p>
            <a:r>
              <a:rPr lang="en-US" sz="1600" dirty="0">
                <a:latin typeface="Courier New" pitchFamily="49" charset="0"/>
              </a:rPr>
              <a:t>    Write(fd3, "jklmn", 5);</a:t>
            </a:r>
          </a:p>
          <a:p>
            <a:r>
              <a:rPr lang="en-US" sz="1600" dirty="0">
                <a:latin typeface="Courier New" pitchFamily="49" charset="0"/>
              </a:rPr>
              <a:t>    fd2 = dup(fd1);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Allocates descriptor */</a:t>
            </a:r>
          </a:p>
          <a:p>
            <a:r>
              <a:rPr lang="en-US" sz="1600" dirty="0">
                <a:latin typeface="Courier New" pitchFamily="49" charset="0"/>
              </a:rPr>
              <a:t>    Write(fd2, "wxyz", 4);</a:t>
            </a:r>
          </a:p>
          <a:p>
            <a:r>
              <a:rPr lang="en-US" sz="1600" dirty="0">
                <a:latin typeface="Courier New" pitchFamily="49" charset="0"/>
              </a:rPr>
              <a:t>    Write(fd3, "ef", 2);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7" name="Rectangle 5"/>
          <p:cNvSpPr>
            <a:spLocks noGrp="1" noChangeArrowheads="1"/>
          </p:cNvSpPr>
          <p:nvPr>
            <p:ph type="title"/>
          </p:nvPr>
        </p:nvSpPr>
        <p:spPr>
          <a:xfrm>
            <a:off x="349376" y="381000"/>
            <a:ext cx="7591425" cy="762000"/>
          </a:xfrm>
        </p:spPr>
        <p:txBody>
          <a:bodyPr/>
          <a:lstStyle/>
          <a:p>
            <a:r>
              <a:rPr lang="en-US"/>
              <a:t>Unix I/O Key Characteristics</a:t>
            </a:r>
          </a:p>
        </p:txBody>
      </p:sp>
      <p:sp>
        <p:nvSpPr>
          <p:cNvPr id="67891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74091" y="1220788"/>
            <a:ext cx="4135998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>
                <a:solidFill>
                  <a:srgbClr val="C00000"/>
                </a:solidFill>
              </a:rPr>
              <a:t>Classic Unix/Linux I/O:</a:t>
            </a:r>
          </a:p>
          <a:p>
            <a:pPr marL="288925" indent="-288925"/>
            <a:r>
              <a:rPr lang="en-US" sz="2000" dirty="0"/>
              <a:t>I/O operates on linear streams of </a:t>
            </a:r>
            <a:r>
              <a:rPr lang="en-US" sz="2000" dirty="0" smtClean="0"/>
              <a:t>bytes</a:t>
            </a:r>
            <a:endParaRPr lang="en-US" sz="2000" dirty="0"/>
          </a:p>
          <a:p>
            <a:pPr lvl="1"/>
            <a:r>
              <a:rPr lang="en-US" sz="1800" dirty="0"/>
              <a:t>Can reposition insertion point and extend file at end</a:t>
            </a:r>
          </a:p>
          <a:p>
            <a:pPr marL="288925" indent="-288925"/>
            <a:endParaRPr lang="en-US" sz="2000" dirty="0" smtClean="0"/>
          </a:p>
          <a:p>
            <a:pPr marL="288925" indent="-288925"/>
            <a:r>
              <a:rPr lang="en-US" sz="2000" dirty="0" smtClean="0"/>
              <a:t>I/O </a:t>
            </a:r>
            <a:r>
              <a:rPr lang="en-US" sz="2000" dirty="0"/>
              <a:t>tends to be synchronous</a:t>
            </a:r>
          </a:p>
          <a:p>
            <a:pPr lvl="1"/>
            <a:r>
              <a:rPr lang="en-US" sz="1800" dirty="0"/>
              <a:t>Read or write operation block until data has been transferred</a:t>
            </a:r>
          </a:p>
          <a:p>
            <a:pPr marL="288925" indent="-288925"/>
            <a:endParaRPr lang="en-US" sz="2000" dirty="0" smtClean="0"/>
          </a:p>
          <a:p>
            <a:pPr marL="288925" indent="-288925"/>
            <a:r>
              <a:rPr lang="en-US" sz="2000" dirty="0" smtClean="0"/>
              <a:t>Fine </a:t>
            </a:r>
            <a:r>
              <a:rPr lang="en-US" sz="2000" dirty="0"/>
              <a:t>grained I/O</a:t>
            </a:r>
          </a:p>
          <a:p>
            <a:pPr lvl="1"/>
            <a:r>
              <a:rPr lang="en-US" sz="1800" dirty="0"/>
              <a:t>One key-stroke at a time</a:t>
            </a:r>
          </a:p>
          <a:p>
            <a:pPr lvl="1"/>
            <a:r>
              <a:rPr lang="en-US" sz="1800" dirty="0"/>
              <a:t>Each I/O event is handled by the kernel and an appropriate process</a:t>
            </a:r>
          </a:p>
          <a:p>
            <a:pPr lvl="1"/>
            <a:endParaRPr lang="en-US" sz="1800" dirty="0"/>
          </a:p>
        </p:txBody>
      </p:sp>
      <p:sp>
        <p:nvSpPr>
          <p:cNvPr id="67891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913313" y="1220788"/>
            <a:ext cx="4078287" cy="5408612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>
                <a:solidFill>
                  <a:srgbClr val="C00000"/>
                </a:solidFill>
              </a:rPr>
              <a:t>Mainframe I/O:</a:t>
            </a:r>
          </a:p>
          <a:p>
            <a:pPr marL="288925" indent="-288925"/>
            <a:r>
              <a:rPr lang="en-US" sz="2000" dirty="0"/>
              <a:t>I/O operates on structured records</a:t>
            </a:r>
          </a:p>
          <a:p>
            <a:pPr lvl="1"/>
            <a:r>
              <a:rPr lang="en-US" sz="1800" dirty="0"/>
              <a:t>Functions to locate, insert, remove, update </a:t>
            </a:r>
            <a:r>
              <a:rPr lang="en-US" sz="1800" dirty="0" smtClean="0"/>
              <a:t>records</a:t>
            </a:r>
            <a:endParaRPr lang="en-US" sz="2000" dirty="0" smtClean="0"/>
          </a:p>
          <a:p>
            <a:pPr marL="288925" indent="-288925"/>
            <a:endParaRPr lang="en-US" sz="2000" dirty="0" smtClean="0"/>
          </a:p>
          <a:p>
            <a:pPr marL="288925" indent="-288925"/>
            <a:r>
              <a:rPr lang="en-US" sz="2000" dirty="0" smtClean="0"/>
              <a:t>I/O </a:t>
            </a:r>
            <a:r>
              <a:rPr lang="en-US" sz="2000" dirty="0"/>
              <a:t>tends to be asynchronous</a:t>
            </a:r>
          </a:p>
          <a:p>
            <a:pPr lvl="1"/>
            <a:r>
              <a:rPr lang="en-US" sz="1800" dirty="0" smtClean="0"/>
              <a:t>Overlap </a:t>
            </a:r>
            <a:r>
              <a:rPr lang="en-US" sz="1800" dirty="0"/>
              <a:t>I/O and computation within a process</a:t>
            </a:r>
          </a:p>
          <a:p>
            <a:pPr marL="288925" indent="-288925"/>
            <a:endParaRPr lang="en-US" sz="2000" dirty="0" smtClean="0"/>
          </a:p>
          <a:p>
            <a:pPr marL="288925" indent="-288925"/>
            <a:r>
              <a:rPr lang="en-US" sz="2000" dirty="0" smtClean="0"/>
              <a:t>Coarse </a:t>
            </a:r>
            <a:r>
              <a:rPr lang="en-US" sz="2000" dirty="0"/>
              <a:t>grained I/O</a:t>
            </a:r>
          </a:p>
          <a:p>
            <a:pPr lvl="1"/>
            <a:r>
              <a:rPr lang="en-US" sz="1800" dirty="0"/>
              <a:t>Process writes “channel programs” to be executed by the I/O hardware</a:t>
            </a:r>
          </a:p>
          <a:p>
            <a:pPr lvl="1"/>
            <a:r>
              <a:rPr lang="en-US" sz="1800" dirty="0"/>
              <a:t>Many I/O operations are performed autonomously with one interrupt at completion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I/O vs. Standard I/O vs.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476" y="1220788"/>
            <a:ext cx="8307387" cy="5256212"/>
          </a:xfrm>
        </p:spPr>
        <p:txBody>
          <a:bodyPr/>
          <a:lstStyle/>
          <a:p>
            <a:r>
              <a:rPr lang="en-US" dirty="0"/>
              <a:t>Standard I/O and RIO are implemented using low-level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Unix I/O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ones should you use in your programs?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4491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124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2451100"/>
            <a:ext cx="1989138" cy="18161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fopen  fdopen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fread  fwrite fscanf fprintf  sscanf sprintf fgets  fputs fflush fseek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fclose</a:t>
            </a: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4419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4840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3490913"/>
            <a:ext cx="184150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rio_writen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rio_readinitb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rio_readlineb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rio_readnb</a:t>
            </a: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3805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3340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152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9970" y="435678"/>
            <a:ext cx="7592093" cy="762000"/>
          </a:xfrm>
        </p:spPr>
        <p:txBody>
          <a:bodyPr/>
          <a:lstStyle/>
          <a:p>
            <a:r>
              <a:rPr lang="en-US" dirty="0"/>
              <a:t>Pros and Cons of Unix I/O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Unix I/O is the most general and lowest overhead form of I/O.</a:t>
            </a:r>
          </a:p>
          <a:p>
            <a:pPr lvl="2"/>
            <a:r>
              <a:rPr lang="en-US" dirty="0"/>
              <a:t>All other I/O packages are implemented using Unix I/O functions.</a:t>
            </a:r>
          </a:p>
          <a:p>
            <a:pPr lvl="1"/>
            <a:r>
              <a:rPr lang="en-US" dirty="0"/>
              <a:t>Unix I/O provides functions for accessing file metadata.</a:t>
            </a:r>
          </a:p>
          <a:p>
            <a:endParaRPr lang="en-US" dirty="0" smtClean="0"/>
          </a:p>
          <a:p>
            <a:r>
              <a:rPr lang="en-US" dirty="0" smtClean="0"/>
              <a:t>Cons</a:t>
            </a:r>
            <a:endParaRPr lang="en-US" dirty="0"/>
          </a:p>
          <a:p>
            <a:pPr lvl="1"/>
            <a:r>
              <a:rPr lang="en-US" dirty="0"/>
              <a:t>Dealing with short counts is tricky and error prone.</a:t>
            </a:r>
          </a:p>
          <a:p>
            <a:pPr lvl="1"/>
            <a:r>
              <a:rPr lang="en-US" dirty="0"/>
              <a:t>Efficient reading of text lines requires some form of buffering, also tricky and error prone.</a:t>
            </a:r>
          </a:p>
          <a:p>
            <a:pPr lvl="1"/>
            <a:r>
              <a:rPr lang="en-US" dirty="0"/>
              <a:t>Both of these issues are addressed by the standard I/O and RIO packages.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5955" y="435678"/>
            <a:ext cx="7592093" cy="762000"/>
          </a:xfrm>
        </p:spPr>
        <p:txBody>
          <a:bodyPr/>
          <a:lstStyle/>
          <a:p>
            <a:r>
              <a:rPr lang="en-US"/>
              <a:t>Pros and Cons of Standard I/O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Buffering increases efficiency by decreasing the number of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Short counts are handled automatically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Provides no function for accessing file metadata</a:t>
            </a:r>
          </a:p>
          <a:p>
            <a:pPr lvl="1"/>
            <a:r>
              <a:rPr lang="en-US" dirty="0"/>
              <a:t>Standard I/O is not appropriate for input and output on network sockets</a:t>
            </a:r>
          </a:p>
          <a:p>
            <a:pPr lvl="1"/>
            <a:r>
              <a:rPr lang="en-US" dirty="0"/>
              <a:t>There are poorly documented restrictions on streams that interact badly with restrictions on sockets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Unix shell begins life with three open files associated with a terminal: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0: standard input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1: standard output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2: standard error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Assignment -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be writing a shell!</a:t>
            </a:r>
          </a:p>
          <a:p>
            <a:pPr lvl="1"/>
            <a:r>
              <a:rPr lang="en-US" dirty="0" smtClean="0"/>
              <a:t>Use fork(), </a:t>
            </a:r>
            <a:r>
              <a:rPr lang="en-US" dirty="0" err="1" smtClean="0"/>
              <a:t>execve</a:t>
            </a:r>
            <a:r>
              <a:rPr lang="en-US" dirty="0" smtClean="0"/>
              <a:t>(), dup(), dup2(), pipe() etc…</a:t>
            </a:r>
          </a:p>
          <a:p>
            <a:endParaRPr lang="en-US" dirty="0" smtClean="0"/>
          </a:p>
          <a:p>
            <a:r>
              <a:rPr lang="en-US" dirty="0" smtClean="0"/>
              <a:t>The TA will hold recitation hours during lecture times on Wednesday and Thursday in order to explain and clarify what is being asked for!</a:t>
            </a:r>
          </a:p>
          <a:p>
            <a:endParaRPr lang="en-US" dirty="0" smtClean="0"/>
          </a:p>
          <a:p>
            <a:r>
              <a:rPr lang="en-US" dirty="0" smtClean="0"/>
              <a:t>Read Chapter 10 of Computer Systems: A Programmer’s Perspective for more on File I/O..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Closing </a:t>
            </a:r>
            <a:r>
              <a:rPr lang="en-US" dirty="0"/>
              <a:t>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</a:t>
            </a:r>
            <a:r>
              <a:rPr lang="en-US" b="1" i="1" dirty="0" smtClean="0">
                <a:solidFill>
                  <a:srgbClr val="C00000"/>
                </a:solidFill>
              </a:rPr>
              <a:t>hort </a:t>
            </a:r>
            <a:r>
              <a:rPr lang="en-US" b="1" i="1" dirty="0">
                <a:solidFill>
                  <a:srgbClr val="C00000"/>
                </a:solidFill>
              </a:rPr>
              <a:t>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Returns </a:t>
            </a:r>
            <a:r>
              <a:rPr lang="en-US" dirty="0"/>
              <a:t>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13269</TotalTime>
  <Words>6494</Words>
  <Application>Microsoft Macintosh PowerPoint</Application>
  <PresentationFormat>On-screen Show (4:3)</PresentationFormat>
  <Paragraphs>1169</Paragraphs>
  <Slides>60</Slides>
  <Notes>56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template2007</vt:lpstr>
      <vt:lpstr>Introduction to Operating Systems File I/O</vt:lpstr>
      <vt:lpstr>UNIX File Abstraction</vt:lpstr>
      <vt:lpstr>Unix Files</vt:lpstr>
      <vt:lpstr>Unix File Types</vt:lpstr>
      <vt:lpstr>Unix I/O</vt:lpstr>
      <vt:lpstr>Opening Files</vt:lpstr>
      <vt:lpstr>Closing Files</vt:lpstr>
      <vt:lpstr>Reading Files</vt:lpstr>
      <vt:lpstr>Writing Files</vt:lpstr>
      <vt:lpstr>Simple Unix I/O example</vt:lpstr>
      <vt:lpstr>File Metadata</vt:lpstr>
      <vt:lpstr>Example of Accessing File Metadata</vt:lpstr>
      <vt:lpstr>stdin, stdout, stderr</vt:lpstr>
      <vt:lpstr>How the Unix Kernel Represents Open Files</vt:lpstr>
      <vt:lpstr>File Sharing</vt:lpstr>
      <vt:lpstr>How Processes Share Files: Fork()</vt:lpstr>
      <vt:lpstr>How Processes Share Files: Fork()</vt:lpstr>
      <vt:lpstr>Shell redirection</vt:lpstr>
      <vt:lpstr>Initially</vt:lpstr>
      <vt:lpstr>All we need to do is to point stdout to a file</vt:lpstr>
      <vt:lpstr>dup() : before</vt:lpstr>
      <vt:lpstr>dup() : after</vt:lpstr>
      <vt:lpstr>dup2() : before</vt:lpstr>
      <vt:lpstr>dup2() :   after</vt:lpstr>
      <vt:lpstr>Pipes</vt:lpstr>
      <vt:lpstr>Pipes</vt:lpstr>
      <vt:lpstr>Pipe example</vt:lpstr>
      <vt:lpstr>After the pipe(….) call</vt:lpstr>
      <vt:lpstr>After the fork() call</vt:lpstr>
      <vt:lpstr>After the close() calls</vt:lpstr>
      <vt:lpstr>Today</vt:lpstr>
      <vt:lpstr>Standard I/O Functions</vt:lpstr>
      <vt:lpstr>Standard I/O Streams</vt:lpstr>
      <vt:lpstr>Buffering in Standard I/O</vt:lpstr>
      <vt:lpstr>Standard I/O Buffering in Action</vt:lpstr>
      <vt:lpstr>Fork Example #2 (Earlier Lecture)</vt:lpstr>
      <vt:lpstr>Fork Example #2 (modified)</vt:lpstr>
      <vt:lpstr>Repeated Slide: Reading Files</vt:lpstr>
      <vt:lpstr>Dealing with Short Counts</vt:lpstr>
      <vt:lpstr>Today</vt:lpstr>
      <vt:lpstr>The RIO Package</vt:lpstr>
      <vt:lpstr>Unbuffered RIO Input and Output</vt:lpstr>
      <vt:lpstr>Implementation of rio_readn</vt:lpstr>
      <vt:lpstr>Buffered I/O: Motivation</vt:lpstr>
      <vt:lpstr>Buffered I/O: Implementation</vt:lpstr>
      <vt:lpstr>Buffered I/O: Declaration</vt:lpstr>
      <vt:lpstr>Buffered RIO Input Functions</vt:lpstr>
      <vt:lpstr>Buffered RIO Input Functions (cont)</vt:lpstr>
      <vt:lpstr>RIO Example</vt:lpstr>
      <vt:lpstr>Today</vt:lpstr>
      <vt:lpstr>Choosing I/O Functions</vt:lpstr>
      <vt:lpstr>For Further Information</vt:lpstr>
      <vt:lpstr>Fun with File Descriptors (1)</vt:lpstr>
      <vt:lpstr>Fun with File Descriptors (2)</vt:lpstr>
      <vt:lpstr>Fun with File Descriptors (3)</vt:lpstr>
      <vt:lpstr>Unix I/O Key Characteristics</vt:lpstr>
      <vt:lpstr>Unix I/O vs. Standard I/O vs. RIO</vt:lpstr>
      <vt:lpstr>Pros and Cons of Unix I/O</vt:lpstr>
      <vt:lpstr>Pros and Cons of Standard I/O</vt:lpstr>
      <vt:lpstr>First Assignment - Shell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Erol Sahin</cp:lastModifiedBy>
  <cp:revision>496</cp:revision>
  <cp:lastPrinted>1999-09-20T15:19:18Z</cp:lastPrinted>
  <dcterms:created xsi:type="dcterms:W3CDTF">2013-03-12T07:31:22Z</dcterms:created>
  <dcterms:modified xsi:type="dcterms:W3CDTF">2013-03-12T08:01:40Z</dcterms:modified>
</cp:coreProperties>
</file>