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notesSlides/notesSlide7.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Layouts/slideLayout13.xml" ContentType="application/vnd.openxmlformats-officedocument.presentationml.slideLayout+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4"/>
  </p:notesMasterIdLst>
  <p:handoutMasterIdLst>
    <p:handoutMasterId r:id="rId45"/>
  </p:handoutMasterIdLst>
  <p:sldIdLst>
    <p:sldId id="542" r:id="rId2"/>
    <p:sldId id="1294" r:id="rId3"/>
    <p:sldId id="1351" r:id="rId4"/>
    <p:sldId id="1300" r:id="rId5"/>
    <p:sldId id="1301" r:id="rId6"/>
    <p:sldId id="1302" r:id="rId7"/>
    <p:sldId id="1360" r:id="rId8"/>
    <p:sldId id="1365" r:id="rId9"/>
    <p:sldId id="1362" r:id="rId10"/>
    <p:sldId id="1363" r:id="rId11"/>
    <p:sldId id="1366" r:id="rId12"/>
    <p:sldId id="1381" r:id="rId13"/>
    <p:sldId id="1374" r:id="rId14"/>
    <p:sldId id="1375" r:id="rId15"/>
    <p:sldId id="1377" r:id="rId16"/>
    <p:sldId id="1378" r:id="rId17"/>
    <p:sldId id="1379" r:id="rId18"/>
    <p:sldId id="1352" r:id="rId19"/>
    <p:sldId id="1353" r:id="rId20"/>
    <p:sldId id="1287" r:id="rId21"/>
    <p:sldId id="1288" r:id="rId22"/>
    <p:sldId id="1289" r:id="rId23"/>
    <p:sldId id="1290" r:id="rId24"/>
    <p:sldId id="1359" r:id="rId25"/>
    <p:sldId id="1308" r:id="rId26"/>
    <p:sldId id="1354" r:id="rId27"/>
    <p:sldId id="1356" r:id="rId28"/>
    <p:sldId id="1357" r:id="rId29"/>
    <p:sldId id="1358" r:id="rId30"/>
    <p:sldId id="1368" r:id="rId31"/>
    <p:sldId id="1370" r:id="rId32"/>
    <p:sldId id="1380" r:id="rId33"/>
    <p:sldId id="1371" r:id="rId34"/>
    <p:sldId id="1382" r:id="rId35"/>
    <p:sldId id="1383" r:id="rId36"/>
    <p:sldId id="1384" r:id="rId37"/>
    <p:sldId id="1385" r:id="rId38"/>
    <p:sldId id="1387" r:id="rId39"/>
    <p:sldId id="1388" r:id="rId40"/>
    <p:sldId id="1389" r:id="rId41"/>
    <p:sldId id="1390" r:id="rId42"/>
    <p:sldId id="1373" r:id="rId43"/>
  </p:sldIdLst>
  <p:sldSz cx="9144000" cy="6858000" type="screen4x3"/>
  <p:notesSz cx="7302500" cy="9586913"/>
  <p:custDataLst>
    <p:tags r:id="rId47"/>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90000"/>
    <a:srgbClr val="F6F5BD"/>
    <a:srgbClr val="F1C7C7"/>
    <a:srgbClr val="BFBFBF"/>
    <a:srgbClr val="D5F1CF"/>
    <a:srgbClr val="E9E1C9"/>
    <a:srgbClr val="DED8C4"/>
    <a:srgbClr val="E7DDBB"/>
    <a:srgbClr val="DDCE9F"/>
    <a:srgbClr val="E2AC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69" autoAdjust="0"/>
    <p:restoredTop sz="94607" autoAdjust="0"/>
  </p:normalViewPr>
  <p:slideViewPr>
    <p:cSldViewPr snapToObjects="1">
      <p:cViewPr varScale="1">
        <p:scale>
          <a:sx n="96" d="100"/>
          <a:sy n="96" d="100"/>
        </p:scale>
        <p:origin x="-704" y="-104"/>
      </p:cViewPr>
      <p:guideLst>
        <p:guide orient="horz" pos="2160"/>
        <p:guide pos="2880"/>
      </p:guideLst>
    </p:cSldViewPr>
  </p:slideViewPr>
  <p:outlineViewPr>
    <p:cViewPr>
      <p:scale>
        <a:sx n="33" d="100"/>
        <a:sy n="33" d="100"/>
      </p:scale>
      <p:origin x="0" y="2456"/>
    </p:cViewPr>
  </p:outlineViewPr>
  <p:notesTextViewPr>
    <p:cViewPr>
      <p:scale>
        <a:sx n="100" d="100"/>
        <a:sy n="100" d="100"/>
      </p:scale>
      <p:origin x="0" y="0"/>
    </p:cViewPr>
  </p:notesTextViewPr>
  <p:sorterViewPr>
    <p:cViewPr>
      <p:scale>
        <a:sx n="80" d="100"/>
        <a:sy n="80" d="100"/>
      </p:scale>
      <p:origin x="0" y="0"/>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tags" Target="tags/tag1.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73885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0154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B1681E-BEF8-F947-B203-187F6CC201D8}" type="slidenum">
              <a:rPr lang="en-US"/>
              <a:pPr/>
              <a:t>10</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sp>
      <p:sp>
        <p:nvSpPr>
          <p:cNvPr id="16387" name="Rectangle 3"/>
          <p:cNvSpPr>
            <a:spLocks noGrp="1" noChangeArrowheads="1"/>
          </p:cNvSpPr>
          <p:nvPr>
            <p:ph type="body" idx="1"/>
          </p:nvPr>
        </p:nvSpPr>
        <p:spPr/>
        <p:txBody>
          <a:bodyPr/>
          <a:lstStyle/>
          <a:p>
            <a:r>
              <a:rPr lang="en-US"/>
              <a:t>Note: &gt;&gt; to append to pipe</a:t>
            </a:r>
          </a:p>
          <a:p>
            <a:r>
              <a:rPr lang="en-US"/>
              <a:t>          &amp; for background execution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p:spPr>
        <p:txBody>
          <a:bodyPr/>
          <a:lstStyle/>
          <a:p>
            <a:endParaRPr lang="en-US">
              <a:latin typeface="Times New Roman" charset="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6553200"/>
            <a:ext cx="9144000" cy="228600"/>
          </a:xfrm>
          <a:prstGeom prst="rect">
            <a:avLst/>
          </a:prstGeom>
          <a:solidFill>
            <a:srgbClr val="FF6600"/>
          </a:solidFill>
          <a:ln w="9525">
            <a:noFill/>
            <a:miter lim="800000"/>
            <a:headEnd/>
            <a:tailEnd/>
          </a:ln>
          <a:effectLst/>
        </p:spPr>
        <p:txBody>
          <a:bodyPr wrap="none" anchor="ctr"/>
          <a:lstStyle/>
          <a:p>
            <a:pPr algn="ctr">
              <a:defRPr/>
            </a:pPr>
            <a:endParaRPr lang="en-US" b="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cf.ac.uk/Dave/C/CE.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Introduction to Operating Systems</a:t>
            </a:r>
            <a:br>
              <a:rPr lang="en-US" dirty="0" smtClean="0"/>
            </a:br>
            <a:r>
              <a:rPr lang="en-US" dirty="0" smtClean="0"/>
              <a:t>Inter-process Communication</a:t>
            </a:r>
            <a:endParaRPr lang="en-US" sz="2000" b="0" dirty="0" smtClean="0"/>
          </a:p>
        </p:txBody>
      </p:sp>
      <p:sp>
        <p:nvSpPr>
          <p:cNvPr id="9219" name="Subtitle 2"/>
          <p:cNvSpPr>
            <a:spLocks noGrp="1"/>
          </p:cNvSpPr>
          <p:nvPr>
            <p:ph type="subTitle" idx="1"/>
          </p:nvPr>
        </p:nvSpPr>
        <p:spPr>
          <a:xfrm>
            <a:off x="685800" y="5867400"/>
            <a:ext cx="7678738" cy="533400"/>
          </a:xfrm>
        </p:spPr>
        <p:txBody>
          <a:bodyPr>
            <a:normAutofit fontScale="85000" lnSpcReduction="20000"/>
          </a:bodyPr>
          <a:lstStyle/>
          <a:p>
            <a:r>
              <a:rPr lang="en-US" dirty="0" smtClean="0"/>
              <a:t>Most of the following slides are adapted from slides that were downloaded on the net.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Using Named Pipes</a:t>
            </a:r>
          </a:p>
        </p:txBody>
      </p:sp>
      <p:sp>
        <p:nvSpPr>
          <p:cNvPr id="13315" name="Rectangle 3"/>
          <p:cNvSpPr>
            <a:spLocks noGrp="1" noChangeArrowheads="1"/>
          </p:cNvSpPr>
          <p:nvPr>
            <p:ph type="body" idx="1"/>
          </p:nvPr>
        </p:nvSpPr>
        <p:spPr/>
        <p:txBody>
          <a:bodyPr/>
          <a:lstStyle/>
          <a:p>
            <a:pPr>
              <a:lnSpc>
                <a:spcPct val="80000"/>
              </a:lnSpc>
            </a:pPr>
            <a:r>
              <a:rPr lang="en-US" dirty="0"/>
              <a:t>First, create your pipes</a:t>
            </a:r>
          </a:p>
          <a:p>
            <a:pPr lvl="1">
              <a:lnSpc>
                <a:spcPct val="80000"/>
              </a:lnSpc>
              <a:buFontTx/>
              <a:buChar char="$"/>
            </a:pPr>
            <a:r>
              <a:rPr lang="en-US" sz="1600" b="1" dirty="0" err="1">
                <a:latin typeface="Courier"/>
                <a:cs typeface="Courier"/>
              </a:rPr>
              <a:t>mknod</a:t>
            </a:r>
            <a:r>
              <a:rPr lang="en-US" sz="1600" b="1" dirty="0">
                <a:latin typeface="Courier"/>
                <a:cs typeface="Courier"/>
              </a:rPr>
              <a:t> pipe1 p</a:t>
            </a:r>
          </a:p>
          <a:p>
            <a:pPr lvl="1">
              <a:lnSpc>
                <a:spcPct val="80000"/>
              </a:lnSpc>
              <a:buFontTx/>
              <a:buChar char="$"/>
            </a:pPr>
            <a:r>
              <a:rPr lang="en-US" sz="1600" b="1" dirty="0" err="1">
                <a:latin typeface="Courier"/>
                <a:cs typeface="Courier"/>
              </a:rPr>
              <a:t>mknod</a:t>
            </a:r>
            <a:r>
              <a:rPr lang="en-US" sz="1600" b="1" dirty="0">
                <a:latin typeface="Courier"/>
                <a:cs typeface="Courier"/>
              </a:rPr>
              <a:t> pipe2 p</a:t>
            </a:r>
          </a:p>
          <a:p>
            <a:pPr lvl="1">
              <a:lnSpc>
                <a:spcPct val="80000"/>
              </a:lnSpc>
              <a:buFontTx/>
              <a:buChar char="$"/>
            </a:pPr>
            <a:r>
              <a:rPr lang="en-US" sz="1600" b="1" dirty="0" err="1">
                <a:latin typeface="Courier"/>
                <a:cs typeface="Courier"/>
              </a:rPr>
              <a:t>mknod</a:t>
            </a:r>
            <a:r>
              <a:rPr lang="en-US" sz="1600" b="1" dirty="0">
                <a:latin typeface="Courier"/>
                <a:cs typeface="Courier"/>
              </a:rPr>
              <a:t> pipe3 p</a:t>
            </a:r>
          </a:p>
          <a:p>
            <a:pPr>
              <a:lnSpc>
                <a:spcPct val="80000"/>
              </a:lnSpc>
            </a:pPr>
            <a:r>
              <a:rPr lang="en-US" dirty="0"/>
              <a:t>Then, attach a data source to your pipes</a:t>
            </a:r>
          </a:p>
          <a:p>
            <a:pPr lvl="1">
              <a:lnSpc>
                <a:spcPct val="80000"/>
              </a:lnSpc>
              <a:buFontTx/>
              <a:buChar char="$"/>
            </a:pPr>
            <a:r>
              <a:rPr lang="en-US" sz="1600" b="1" dirty="0" err="1">
                <a:latin typeface="Courier"/>
                <a:cs typeface="Courier"/>
              </a:rPr>
              <a:t>ls</a:t>
            </a:r>
            <a:r>
              <a:rPr lang="en-US" sz="1600" b="1" dirty="0">
                <a:latin typeface="Courier"/>
                <a:cs typeface="Courier"/>
              </a:rPr>
              <a:t> -l &gt;&gt; pipe1 &amp;</a:t>
            </a:r>
          </a:p>
          <a:p>
            <a:pPr lvl="1">
              <a:lnSpc>
                <a:spcPct val="80000"/>
              </a:lnSpc>
              <a:buFontTx/>
              <a:buChar char="$"/>
            </a:pPr>
            <a:r>
              <a:rPr lang="en-US" sz="1600" b="1" dirty="0">
                <a:latin typeface="Courier"/>
                <a:cs typeface="Courier"/>
              </a:rPr>
              <a:t>cat </a:t>
            </a:r>
            <a:r>
              <a:rPr lang="en-US" sz="1600" b="1" dirty="0" err="1">
                <a:latin typeface="Courier"/>
                <a:cs typeface="Courier"/>
              </a:rPr>
              <a:t>myfile</a:t>
            </a:r>
            <a:r>
              <a:rPr lang="en-US" sz="1600" b="1" dirty="0">
                <a:latin typeface="Courier"/>
                <a:cs typeface="Courier"/>
              </a:rPr>
              <a:t> &gt;&gt; pipe2 &amp;</a:t>
            </a:r>
          </a:p>
          <a:p>
            <a:pPr lvl="1">
              <a:lnSpc>
                <a:spcPct val="80000"/>
              </a:lnSpc>
              <a:buFontTx/>
              <a:buChar char="$"/>
            </a:pPr>
            <a:r>
              <a:rPr lang="en-US" sz="1600" b="1" dirty="0">
                <a:latin typeface="Courier"/>
                <a:cs typeface="Courier"/>
              </a:rPr>
              <a:t>who &gt;&gt; pipe3 &amp;</a:t>
            </a:r>
          </a:p>
          <a:p>
            <a:pPr>
              <a:lnSpc>
                <a:spcPct val="80000"/>
              </a:lnSpc>
            </a:pPr>
            <a:r>
              <a:rPr lang="en-US" dirty="0"/>
              <a:t>Then, read from the pipes with your reader process</a:t>
            </a:r>
          </a:p>
          <a:p>
            <a:pPr lvl="1">
              <a:lnSpc>
                <a:spcPct val="80000"/>
              </a:lnSpc>
              <a:buFontTx/>
              <a:buChar char="$"/>
            </a:pPr>
            <a:r>
              <a:rPr lang="en-US" sz="1600" b="1" dirty="0">
                <a:latin typeface="Courier"/>
                <a:cs typeface="Courier"/>
              </a:rPr>
              <a:t>cat &lt; pipe1 | </a:t>
            </a:r>
            <a:r>
              <a:rPr lang="en-US" sz="1600" b="1" dirty="0" err="1">
                <a:latin typeface="Courier"/>
                <a:cs typeface="Courier"/>
              </a:rPr>
              <a:t>lpr</a:t>
            </a:r>
            <a:endParaRPr lang="en-US" sz="1600" b="1" dirty="0">
              <a:latin typeface="Courier"/>
              <a:cs typeface="Courier"/>
            </a:endParaRPr>
          </a:p>
          <a:p>
            <a:pPr lvl="1">
              <a:lnSpc>
                <a:spcPct val="80000"/>
              </a:lnSpc>
              <a:buFontTx/>
              <a:buChar char="$"/>
            </a:pPr>
            <a:r>
              <a:rPr lang="en-US" sz="1600" b="1" dirty="0">
                <a:latin typeface="Courier"/>
                <a:cs typeface="Courier"/>
              </a:rPr>
              <a:t>spell &lt; pipe2 </a:t>
            </a:r>
          </a:p>
          <a:p>
            <a:pPr lvl="1">
              <a:lnSpc>
                <a:spcPct val="80000"/>
              </a:lnSpc>
              <a:buFontTx/>
              <a:buChar char="$"/>
            </a:pPr>
            <a:r>
              <a:rPr lang="en-US" sz="1600" b="1" dirty="0">
                <a:latin typeface="Courier"/>
                <a:cs typeface="Courier"/>
              </a:rPr>
              <a:t>sort &lt; pipe3 </a:t>
            </a:r>
          </a:p>
          <a:p>
            <a:pPr>
              <a:lnSpc>
                <a:spcPct val="80000"/>
              </a:lnSpc>
              <a:buFont typeface="Monotype Sorts" charset="0"/>
              <a:buChar char="o"/>
            </a:pPr>
            <a:r>
              <a:rPr lang="en-US" dirty="0"/>
              <a:t>Finally, delete your pipes</a:t>
            </a:r>
          </a:p>
          <a:p>
            <a:pPr lvl="1">
              <a:lnSpc>
                <a:spcPct val="80000"/>
              </a:lnSpc>
              <a:buFontTx/>
              <a:buChar char="$"/>
            </a:pPr>
            <a:r>
              <a:rPr lang="en-US" sz="1600" b="1" dirty="0" err="1">
                <a:latin typeface="Courier"/>
                <a:cs typeface="Courier"/>
              </a:rPr>
              <a:t>rm</a:t>
            </a:r>
            <a:r>
              <a:rPr lang="en-US" sz="1600" b="1" dirty="0">
                <a:latin typeface="Courier"/>
                <a:cs typeface="Courier"/>
              </a:rPr>
              <a:t> pipe[1-3]</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16415245"/>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FIFO – </a:t>
            </a:r>
            <a:r>
              <a:rPr lang="en-US" dirty="0" err="1" smtClean="0">
                <a:latin typeface="Courier"/>
                <a:cs typeface="Courier"/>
              </a:rPr>
              <a:t>mkfifo</a:t>
            </a:r>
            <a:r>
              <a:rPr lang="en-US" dirty="0" smtClean="0">
                <a:latin typeface="Courier"/>
                <a:cs typeface="Courier"/>
              </a:rPr>
              <a:t>()</a:t>
            </a:r>
            <a:endParaRPr lang="en-US" dirty="0">
              <a:latin typeface="Courier"/>
              <a:cs typeface="Courier"/>
            </a:endParaRPr>
          </a:p>
        </p:txBody>
      </p:sp>
      <p:sp>
        <p:nvSpPr>
          <p:cNvPr id="3" name="Content Placeholder 2"/>
          <p:cNvSpPr>
            <a:spLocks noGrp="1"/>
          </p:cNvSpPr>
          <p:nvPr>
            <p:ph idx="1"/>
          </p:nvPr>
        </p:nvSpPr>
        <p:spPr/>
        <p:txBody>
          <a:bodyPr>
            <a:normAutofit/>
          </a:bodyPr>
          <a:lstStyle/>
          <a:p>
            <a:pPr algn="ctr">
              <a:lnSpc>
                <a:spcPct val="120000"/>
              </a:lnSpc>
              <a:buNone/>
            </a:pPr>
            <a:r>
              <a:rPr lang="en-US" sz="1600" dirty="0" err="1" smtClean="0">
                <a:latin typeface="Courier New"/>
                <a:cs typeface="Courier New"/>
              </a:rPr>
              <a:t>int</a:t>
            </a:r>
            <a:r>
              <a:rPr lang="en-US" sz="1600" dirty="0" smtClean="0">
                <a:latin typeface="Courier New"/>
                <a:cs typeface="Courier New"/>
              </a:rPr>
              <a:t> </a:t>
            </a:r>
            <a:r>
              <a:rPr lang="en-US" sz="1600" dirty="0" err="1" smtClean="0">
                <a:latin typeface="Courier New"/>
                <a:cs typeface="Courier New"/>
              </a:rPr>
              <a:t>mkfifo(const</a:t>
            </a:r>
            <a:r>
              <a:rPr lang="en-US" sz="1600" dirty="0" smtClean="0">
                <a:latin typeface="Courier New"/>
                <a:cs typeface="Courier New"/>
              </a:rPr>
              <a:t> char *path, </a:t>
            </a:r>
            <a:r>
              <a:rPr lang="en-US" sz="1600" dirty="0" err="1" smtClean="0">
                <a:latin typeface="Courier New"/>
                <a:cs typeface="Courier New"/>
              </a:rPr>
              <a:t>mode_t</a:t>
            </a:r>
            <a:r>
              <a:rPr lang="en-US" sz="1600" dirty="0" smtClean="0">
                <a:latin typeface="Courier New"/>
                <a:cs typeface="Courier New"/>
              </a:rPr>
              <a:t> mode);</a:t>
            </a:r>
          </a:p>
          <a:p>
            <a:pPr>
              <a:lnSpc>
                <a:spcPct val="120000"/>
              </a:lnSpc>
            </a:pPr>
            <a:endParaRPr lang="en-US" sz="2000" dirty="0" smtClean="0">
              <a:latin typeface="+mn-lt"/>
            </a:endParaRPr>
          </a:p>
          <a:p>
            <a:pPr>
              <a:lnSpc>
                <a:spcPct val="120000"/>
              </a:lnSpc>
            </a:pPr>
            <a:r>
              <a:rPr lang="en-US" sz="2000" dirty="0" smtClean="0">
                <a:latin typeface="+mn-lt"/>
              </a:rPr>
              <a:t>The </a:t>
            </a:r>
            <a:r>
              <a:rPr lang="en-US" sz="2000" dirty="0" err="1">
                <a:latin typeface="Courier New"/>
                <a:cs typeface="Courier New"/>
              </a:rPr>
              <a:t>mkfifo</a:t>
            </a:r>
            <a:r>
              <a:rPr lang="en-US" sz="2000" dirty="0">
                <a:latin typeface="Courier New"/>
                <a:cs typeface="Courier New"/>
              </a:rPr>
              <a:t>()</a:t>
            </a:r>
            <a:r>
              <a:rPr lang="en-US" sz="2000" dirty="0">
                <a:latin typeface="+mn-lt"/>
              </a:rPr>
              <a:t> function creates a new FIFO special file corresponding to the path name specified in the path </a:t>
            </a:r>
            <a:r>
              <a:rPr lang="en-US" sz="2000" dirty="0" smtClean="0">
                <a:latin typeface="+mn-lt"/>
              </a:rPr>
              <a:t>parameter</a:t>
            </a:r>
          </a:p>
          <a:p>
            <a:pPr>
              <a:lnSpc>
                <a:spcPct val="120000"/>
              </a:lnSpc>
            </a:pPr>
            <a:r>
              <a:rPr lang="en-US" sz="2000" dirty="0">
                <a:latin typeface="+mn-lt"/>
              </a:rPr>
              <a:t>The mode parameter specifies the permissions for the newly created </a:t>
            </a:r>
            <a:r>
              <a:rPr lang="en-US" sz="2000" dirty="0" smtClean="0">
                <a:latin typeface="+mn-lt"/>
              </a:rPr>
              <a:t>FIFO</a:t>
            </a:r>
          </a:p>
          <a:p>
            <a:pPr>
              <a:lnSpc>
                <a:spcPct val="120000"/>
              </a:lnSpc>
            </a:pPr>
            <a:r>
              <a:rPr lang="en-US" sz="2000" dirty="0" smtClean="0">
                <a:latin typeface="+mn-lt"/>
              </a:rPr>
              <a:t>If </a:t>
            </a:r>
            <a:r>
              <a:rPr lang="en-US" sz="2000" dirty="0">
                <a:latin typeface="+mn-lt"/>
              </a:rPr>
              <a:t>successful, the function returns zero; otherwise, it returns –1 and sets </a:t>
            </a:r>
            <a:r>
              <a:rPr lang="en-US" sz="2000" dirty="0" err="1" smtClean="0">
                <a:latin typeface="+mn-lt"/>
              </a:rPr>
              <a:t>errno</a:t>
            </a:r>
            <a:r>
              <a:rPr lang="en-US" sz="1600" dirty="0" smtClean="0">
                <a:latin typeface="Times New Roman" charset="0"/>
              </a:rPr>
              <a:t/>
            </a:r>
            <a:br>
              <a:rPr lang="en-US" sz="1600" dirty="0" smtClean="0">
                <a:latin typeface="Times New Roman" charset="0"/>
              </a:rPr>
            </a:br>
            <a:r>
              <a:rPr lang="en-US" sz="1600" dirty="0" smtClean="0">
                <a:latin typeface="Times New Roman" charset="0"/>
              </a:rPr>
              <a:t/>
            </a:r>
            <a:br>
              <a:rPr lang="en-US" sz="1600" dirty="0" smtClean="0">
                <a:latin typeface="Times New Roman" charset="0"/>
              </a:rPr>
            </a:br>
            <a:endParaRPr lang="en-US" sz="1600" dirty="0">
              <a:latin typeface="Courier New"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61739744"/>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21732" y="228600"/>
            <a:ext cx="8229600" cy="576263"/>
          </a:xfrm>
        </p:spPr>
        <p:txBody>
          <a:bodyPr/>
          <a:lstStyle/>
          <a:p>
            <a:pPr eaLnBrk="1" hangingPunct="1"/>
            <a:r>
              <a:rPr lang="en-US" dirty="0" smtClean="0"/>
              <a:t>Message sending</a:t>
            </a:r>
            <a:endParaRPr lang="en-US" dirty="0"/>
          </a:p>
        </p:txBody>
      </p:sp>
      <p:sp>
        <p:nvSpPr>
          <p:cNvPr id="5" name="Text Box 4"/>
          <p:cNvSpPr txBox="1">
            <a:spLocks noChangeArrowheads="1"/>
          </p:cNvSpPr>
          <p:nvPr/>
        </p:nvSpPr>
        <p:spPr bwMode="auto">
          <a:xfrm>
            <a:off x="457200" y="1008062"/>
            <a:ext cx="8475662" cy="3334246"/>
          </a:xfrm>
          <a:prstGeom prst="rect">
            <a:avLst/>
          </a:prstGeom>
          <a:solidFill>
            <a:srgbClr val="F6F5BD"/>
          </a:solidFill>
          <a:ln w="12700">
            <a:solidFill>
              <a:schemeClr val="tx1"/>
            </a:solidFill>
            <a:miter lim="800000"/>
            <a:headEnd/>
            <a:tailEnd/>
          </a:ln>
          <a:effectLst/>
        </p:spPr>
        <p:txBody>
          <a:bodyPr wrap="square">
            <a:spAutoFit/>
          </a:bodyPr>
          <a:lstStyle/>
          <a:p>
            <a:pPr>
              <a:lnSpc>
                <a:spcPct val="120000"/>
              </a:lnSpc>
            </a:pPr>
            <a:r>
              <a:rPr lang="en-US" sz="1600" dirty="0" smtClean="0">
                <a:latin typeface="Courier New" charset="0"/>
              </a:rPr>
              <a:t>#define FIFO_PERMISSIONS (S_IRUSR | S_IWUSR)</a:t>
            </a:r>
            <a:br>
              <a:rPr lang="en-US" sz="1600" dirty="0" smtClean="0">
                <a:latin typeface="Courier New" charset="0"/>
              </a:rPr>
            </a:br>
            <a:r>
              <a:rPr lang="en-US" sz="1600" dirty="0" smtClean="0">
                <a:latin typeface="Courier New" charset="0"/>
              </a:rPr>
              <a:t/>
            </a:r>
            <a:br>
              <a:rPr lang="en-US" sz="1600" dirty="0" smtClean="0">
                <a:latin typeface="Courier New" charset="0"/>
              </a:rPr>
            </a:br>
            <a:r>
              <a:rPr lang="en-US" sz="1600" dirty="0" err="1" smtClean="0">
                <a:latin typeface="Courier New" charset="0"/>
              </a:rPr>
              <a:t>int</a:t>
            </a:r>
            <a:r>
              <a:rPr lang="en-US" sz="1600" dirty="0" smtClean="0">
                <a:latin typeface="Courier New" charset="0"/>
              </a:rPr>
              <a:t> status;</a:t>
            </a:r>
            <a:br>
              <a:rPr lang="en-US" sz="1600" dirty="0" smtClean="0">
                <a:latin typeface="Courier New" charset="0"/>
              </a:rPr>
            </a:br>
            <a:r>
              <a:rPr lang="en-US" sz="1600" dirty="0" smtClean="0">
                <a:latin typeface="Courier New" charset="0"/>
              </a:rPr>
              <a:t>status = </a:t>
            </a:r>
            <a:r>
              <a:rPr lang="en-US" sz="1600" dirty="0" err="1" smtClean="0">
                <a:latin typeface="Courier New" charset="0"/>
              </a:rPr>
              <a:t>mkfifo("client.fifo</a:t>
            </a:r>
            <a:r>
              <a:rPr lang="en-US" sz="1600" dirty="0" smtClean="0">
                <a:latin typeface="Courier New" charset="0"/>
              </a:rPr>
              <a:t>", FIFO_PERMISSIONS); </a:t>
            </a:r>
            <a:r>
              <a:rPr lang="en-US" sz="1600" dirty="0" smtClean="0">
                <a:solidFill>
                  <a:srgbClr val="FF0000"/>
                </a:solidFill>
                <a:latin typeface="Courier New" charset="0"/>
              </a:rPr>
              <a:t>/* create FIFO*/</a:t>
            </a:r>
            <a:r>
              <a:rPr lang="en-US" sz="1600" dirty="0" smtClean="0">
                <a:latin typeface="Courier New" charset="0"/>
              </a:rPr>
              <a:t/>
            </a:r>
            <a:br>
              <a:rPr lang="en-US" sz="1600" dirty="0" smtClean="0">
                <a:latin typeface="Courier New" charset="0"/>
              </a:rPr>
            </a:br>
            <a:r>
              <a:rPr lang="en-US" sz="1600" dirty="0" smtClean="0">
                <a:latin typeface="Courier New" charset="0"/>
              </a:rPr>
              <a:t>if (status == -1)</a:t>
            </a:r>
            <a:br>
              <a:rPr lang="en-US" sz="1600" dirty="0" smtClean="0">
                <a:latin typeface="Courier New" charset="0"/>
              </a:rPr>
            </a:br>
            <a:r>
              <a:rPr lang="en-US" sz="1600" dirty="0" smtClean="0">
                <a:latin typeface="Courier New" charset="0"/>
              </a:rPr>
              <a:t>   </a:t>
            </a:r>
            <a:r>
              <a:rPr lang="en-US" sz="1600" dirty="0" err="1" smtClean="0">
                <a:latin typeface="Courier New" charset="0"/>
              </a:rPr>
              <a:t>perror("Failed</a:t>
            </a:r>
            <a:r>
              <a:rPr lang="en-US" sz="1600" dirty="0" smtClean="0">
                <a:latin typeface="Courier New" charset="0"/>
              </a:rPr>
              <a:t> to create FIFO");</a:t>
            </a:r>
            <a:br>
              <a:rPr lang="en-US" sz="1600" dirty="0" smtClean="0">
                <a:latin typeface="Courier New" charset="0"/>
              </a:rPr>
            </a:br>
            <a:r>
              <a:rPr lang="en-US" sz="1600" dirty="0" smtClean="0">
                <a:latin typeface="Times New Roman" charset="0"/>
              </a:rPr>
              <a:t/>
            </a:r>
            <a:br>
              <a:rPr lang="en-US" sz="1600" dirty="0" smtClean="0">
                <a:latin typeface="Times New Roman" charset="0"/>
              </a:rPr>
            </a:br>
            <a:r>
              <a:rPr lang="en-US" sz="1600" dirty="0" err="1" smtClean="0">
                <a:latin typeface="Courier New" charset="0"/>
              </a:rPr>
              <a:t>int</a:t>
            </a:r>
            <a:r>
              <a:rPr lang="en-US" sz="1600" dirty="0" smtClean="0">
                <a:latin typeface="Courier New" charset="0"/>
              </a:rPr>
              <a:t> status;</a:t>
            </a:r>
            <a:br>
              <a:rPr lang="en-US" sz="1600" dirty="0" smtClean="0">
                <a:latin typeface="Courier New" charset="0"/>
              </a:rPr>
            </a:br>
            <a:r>
              <a:rPr lang="en-US" sz="1600" dirty="0" smtClean="0">
                <a:latin typeface="Courier New" charset="0"/>
              </a:rPr>
              <a:t>status = </a:t>
            </a:r>
            <a:r>
              <a:rPr lang="en-US" sz="1600" dirty="0" err="1" smtClean="0">
                <a:latin typeface="Courier New" charset="0"/>
              </a:rPr>
              <a:t>unlink("client.fifo</a:t>
            </a:r>
            <a:r>
              <a:rPr lang="en-US" sz="1600" dirty="0" smtClean="0">
                <a:latin typeface="Courier New" charset="0"/>
              </a:rPr>
              <a:t>"); </a:t>
            </a:r>
            <a:r>
              <a:rPr lang="en-US" sz="1600" dirty="0" smtClean="0">
                <a:solidFill>
                  <a:srgbClr val="FF0000"/>
                </a:solidFill>
                <a:latin typeface="Courier New" charset="0"/>
              </a:rPr>
              <a:t>/* delete FIFO */</a:t>
            </a:r>
            <a:r>
              <a:rPr lang="en-US" sz="1600" dirty="0" smtClean="0">
                <a:latin typeface="Courier New" charset="0"/>
              </a:rPr>
              <a:t/>
            </a:r>
            <a:br>
              <a:rPr lang="en-US" sz="1600" dirty="0" smtClean="0">
                <a:latin typeface="Courier New" charset="0"/>
              </a:rPr>
            </a:br>
            <a:r>
              <a:rPr lang="en-US" sz="1600" dirty="0" smtClean="0">
                <a:latin typeface="Courier New" charset="0"/>
              </a:rPr>
              <a:t>if (status == -1)</a:t>
            </a:r>
            <a:br>
              <a:rPr lang="en-US" sz="1600" dirty="0" smtClean="0">
                <a:latin typeface="Courier New" charset="0"/>
              </a:rPr>
            </a:br>
            <a:r>
              <a:rPr lang="en-US" sz="1600" dirty="0" smtClean="0">
                <a:latin typeface="Courier New" charset="0"/>
              </a:rPr>
              <a:t>   </a:t>
            </a:r>
            <a:r>
              <a:rPr lang="en-US" sz="1600" dirty="0" err="1" smtClean="0">
                <a:latin typeface="Courier New" charset="0"/>
              </a:rPr>
              <a:t>perror("Failed</a:t>
            </a:r>
            <a:r>
              <a:rPr lang="en-US" sz="1600" dirty="0" smtClean="0">
                <a:latin typeface="Courier New" charset="0"/>
              </a:rPr>
              <a:t> to unlink FIFO"); </a:t>
            </a:r>
            <a:endParaRPr lang="en-US" sz="1600" dirty="0">
              <a:latin typeface="Courier New"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25281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Message Queues</a:t>
            </a:r>
            <a:endParaRPr lang="en-US" dirty="0"/>
          </a:p>
        </p:txBody>
      </p:sp>
      <p:sp>
        <p:nvSpPr>
          <p:cNvPr id="5" name="Content Placeholder 4"/>
          <p:cNvSpPr>
            <a:spLocks noGrp="1"/>
          </p:cNvSpPr>
          <p:nvPr>
            <p:ph idx="1"/>
          </p:nvPr>
        </p:nvSpPr>
        <p:spPr>
          <a:xfrm>
            <a:off x="396875" y="1362075"/>
            <a:ext cx="3870325" cy="4972050"/>
          </a:xfrm>
        </p:spPr>
        <p:txBody>
          <a:bodyPr>
            <a:normAutofit lnSpcReduction="10000"/>
          </a:bodyPr>
          <a:lstStyle/>
          <a:p>
            <a:r>
              <a:rPr lang="en-US" dirty="0" smtClean="0"/>
              <a:t>The </a:t>
            </a:r>
            <a:r>
              <a:rPr lang="en-US" i="1" dirty="0"/>
              <a:t>sending</a:t>
            </a:r>
            <a:r>
              <a:rPr lang="en-US" dirty="0"/>
              <a:t> process places via some (OS) message-passing module a message onto a queue which can be read by another </a:t>
            </a:r>
            <a:r>
              <a:rPr lang="en-US" dirty="0" smtClean="0"/>
              <a:t>process.</a:t>
            </a:r>
          </a:p>
          <a:p>
            <a:r>
              <a:rPr lang="en-US" dirty="0" smtClean="0"/>
              <a:t>Each </a:t>
            </a:r>
            <a:r>
              <a:rPr lang="en-US" dirty="0"/>
              <a:t>message is given an identification or type so that processes can select the appropriate </a:t>
            </a:r>
            <a:r>
              <a:rPr lang="en-US" dirty="0" smtClean="0"/>
              <a:t>message.</a:t>
            </a:r>
          </a:p>
          <a:p>
            <a:r>
              <a:rPr lang="en-US" dirty="0" smtClean="0"/>
              <a:t>Process </a:t>
            </a:r>
            <a:r>
              <a:rPr lang="en-US" dirty="0"/>
              <a:t>must share a common </a:t>
            </a:r>
            <a:r>
              <a:rPr lang="en-US" dirty="0">
                <a:solidFill>
                  <a:srgbClr val="FF0000"/>
                </a:solidFill>
              </a:rPr>
              <a:t>key</a:t>
            </a:r>
            <a:r>
              <a:rPr lang="en-US" dirty="0"/>
              <a:t> in order to gain access to the queue in the first place</a:t>
            </a:r>
          </a:p>
        </p:txBody>
      </p:sp>
      <p:pic>
        <p:nvPicPr>
          <p:cNvPr id="6" name="Picture 5"/>
          <p:cNvPicPr>
            <a:picLocks noChangeAspect="1"/>
          </p:cNvPicPr>
          <p:nvPr/>
        </p:nvPicPr>
        <p:blipFill>
          <a:blip r:embed="rId2"/>
          <a:stretch>
            <a:fillRect/>
          </a:stretch>
        </p:blipFill>
        <p:spPr>
          <a:xfrm>
            <a:off x="4495800" y="1676400"/>
            <a:ext cx="4521200" cy="3563769"/>
          </a:xfrm>
          <a:prstGeom prst="rect">
            <a:avLst/>
          </a:prstGeom>
        </p:spPr>
      </p:pic>
      <p:sp>
        <p:nvSpPr>
          <p:cNvPr id="7" name="Content Placeholder 4"/>
          <p:cNvSpPr txBox="1">
            <a:spLocks/>
          </p:cNvSpPr>
          <p:nvPr/>
        </p:nvSpPr>
        <p:spPr bwMode="auto">
          <a:xfrm>
            <a:off x="4267200" y="5476489"/>
            <a:ext cx="3870325" cy="9342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dirty="0" smtClean="0"/>
              <a:t>Messages: explicit length, different types.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996407"/>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Message Queues</a:t>
            </a:r>
            <a:endParaRPr lang="en-US" dirty="0"/>
          </a:p>
        </p:txBody>
      </p:sp>
      <p:sp>
        <p:nvSpPr>
          <p:cNvPr id="3" name="Content Placeholder 2"/>
          <p:cNvSpPr>
            <a:spLocks noGrp="1"/>
          </p:cNvSpPr>
          <p:nvPr>
            <p:ph idx="1"/>
          </p:nvPr>
        </p:nvSpPr>
        <p:spPr/>
        <p:txBody>
          <a:bodyPr/>
          <a:lstStyle/>
          <a:p>
            <a:r>
              <a:rPr lang="en-US" dirty="0"/>
              <a:t>Before a process can send or receive a message, the queue must be initialized </a:t>
            </a:r>
            <a:r>
              <a:rPr lang="en-US" dirty="0" smtClean="0"/>
              <a:t>through </a:t>
            </a:r>
            <a:r>
              <a:rPr lang="en-US" dirty="0"/>
              <a:t>the </a:t>
            </a:r>
            <a:r>
              <a:rPr lang="en-US" dirty="0" err="1" smtClean="0">
                <a:solidFill>
                  <a:srgbClr val="FF0000"/>
                </a:solidFill>
                <a:latin typeface="Courier"/>
                <a:cs typeface="Courier"/>
              </a:rPr>
              <a:t>msgget</a:t>
            </a:r>
            <a:r>
              <a:rPr lang="en-US" dirty="0" smtClean="0">
                <a:solidFill>
                  <a:srgbClr val="FF0000"/>
                </a:solidFill>
                <a:latin typeface="Courier"/>
                <a:cs typeface="Courier"/>
              </a:rPr>
              <a:t>()</a:t>
            </a:r>
            <a:r>
              <a:rPr lang="en-US" dirty="0" smtClean="0"/>
              <a:t>.</a:t>
            </a:r>
          </a:p>
          <a:p>
            <a:r>
              <a:rPr lang="en-US" dirty="0" smtClean="0"/>
              <a:t>Operations </a:t>
            </a:r>
            <a:r>
              <a:rPr lang="en-US" dirty="0"/>
              <a:t>to send and receive messages are performed by the </a:t>
            </a:r>
            <a:r>
              <a:rPr lang="en-US" dirty="0" err="1">
                <a:solidFill>
                  <a:srgbClr val="FF0000"/>
                </a:solidFill>
                <a:latin typeface="Courier"/>
                <a:cs typeface="Courier"/>
              </a:rPr>
              <a:t>msgsnd</a:t>
            </a:r>
            <a:r>
              <a:rPr lang="en-US" dirty="0">
                <a:solidFill>
                  <a:srgbClr val="FF0000"/>
                </a:solidFill>
                <a:latin typeface="Courier"/>
                <a:cs typeface="Courier"/>
              </a:rPr>
              <a:t>()</a:t>
            </a:r>
            <a:r>
              <a:rPr lang="en-US" dirty="0"/>
              <a:t> and </a:t>
            </a:r>
            <a:r>
              <a:rPr lang="en-US" dirty="0" err="1">
                <a:solidFill>
                  <a:srgbClr val="FF0000"/>
                </a:solidFill>
                <a:latin typeface="Courier"/>
                <a:cs typeface="Courier"/>
              </a:rPr>
              <a:t>msgrcv</a:t>
            </a:r>
            <a:r>
              <a:rPr lang="en-US" dirty="0">
                <a:solidFill>
                  <a:srgbClr val="FF0000"/>
                </a:solidFill>
                <a:latin typeface="Courier"/>
                <a:cs typeface="Courier"/>
              </a:rPr>
              <a:t>()</a:t>
            </a:r>
            <a:r>
              <a:rPr lang="en-US" dirty="0"/>
              <a:t> functions, respectively. </a:t>
            </a:r>
            <a:endParaRPr lang="en-US" dirty="0" smtClean="0"/>
          </a:p>
          <a:p>
            <a:r>
              <a:rPr lang="en-US" dirty="0" smtClean="0"/>
              <a:t>In Non</a:t>
            </a:r>
            <a:r>
              <a:rPr lang="en-US" dirty="0"/>
              <a:t>-blocking</a:t>
            </a:r>
            <a:r>
              <a:rPr lang="en-US" dirty="0" smtClean="0"/>
              <a:t> message passing </a:t>
            </a:r>
            <a:r>
              <a:rPr lang="en-US" dirty="0"/>
              <a:t>allow for asynchronous message transfer </a:t>
            </a:r>
          </a:p>
          <a:p>
            <a:pPr lvl="1"/>
            <a:r>
              <a:rPr lang="en-US" dirty="0" smtClean="0"/>
              <a:t>the </a:t>
            </a:r>
            <a:r>
              <a:rPr lang="en-US" dirty="0"/>
              <a:t>process is not suspended as a result of sending or receiving a message. </a:t>
            </a:r>
            <a:endParaRPr lang="en-US" dirty="0" smtClean="0"/>
          </a:p>
          <a:p>
            <a:r>
              <a:rPr lang="en-US" dirty="0" smtClean="0"/>
              <a:t>In </a:t>
            </a:r>
            <a:r>
              <a:rPr lang="en-US" dirty="0"/>
              <a:t>blocking or synchronous message passing </a:t>
            </a:r>
            <a:endParaRPr lang="en-US" dirty="0" smtClean="0"/>
          </a:p>
          <a:p>
            <a:pPr lvl="1"/>
            <a:r>
              <a:rPr lang="en-US" dirty="0" smtClean="0"/>
              <a:t>the </a:t>
            </a:r>
            <a:r>
              <a:rPr lang="en-US" dirty="0"/>
              <a:t>sending process</a:t>
            </a:r>
            <a:r>
              <a:rPr lang="en-US" dirty="0" smtClean="0"/>
              <a:t> blocks until </a:t>
            </a:r>
            <a:r>
              <a:rPr lang="en-US" dirty="0"/>
              <a:t>the message has been transferred or has even been acknowledged by a receiver.</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107146"/>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21732" y="228600"/>
            <a:ext cx="8229600" cy="576263"/>
          </a:xfrm>
        </p:spPr>
        <p:txBody>
          <a:bodyPr/>
          <a:lstStyle/>
          <a:p>
            <a:pPr eaLnBrk="1" hangingPunct="1"/>
            <a:r>
              <a:rPr lang="en-US" dirty="0" smtClean="0"/>
              <a:t>Message sending</a:t>
            </a:r>
            <a:endParaRPr lang="en-US" dirty="0"/>
          </a:p>
        </p:txBody>
      </p:sp>
      <p:sp>
        <p:nvSpPr>
          <p:cNvPr id="5" name="Text Box 4"/>
          <p:cNvSpPr txBox="1">
            <a:spLocks noChangeArrowheads="1"/>
          </p:cNvSpPr>
          <p:nvPr/>
        </p:nvSpPr>
        <p:spPr bwMode="auto">
          <a:xfrm>
            <a:off x="457200" y="1008062"/>
            <a:ext cx="8475662" cy="5262980"/>
          </a:xfrm>
          <a:prstGeom prst="rect">
            <a:avLst/>
          </a:prstGeom>
          <a:solidFill>
            <a:srgbClr val="F6F5BD"/>
          </a:solidFill>
          <a:ln w="12700">
            <a:solidFill>
              <a:schemeClr val="tx1"/>
            </a:solidFill>
            <a:miter lim="800000"/>
            <a:headEnd/>
            <a:tailEnd/>
          </a:ln>
          <a:effectLst/>
        </p:spPr>
        <p:txBody>
          <a:bodyPr wrap="square">
            <a:spAutoFit/>
          </a:bodyPr>
          <a:lstStyle/>
          <a:p>
            <a:r>
              <a:rPr lang="it-IT" sz="1600" dirty="0">
                <a:latin typeface="Courier"/>
                <a:cs typeface="Courier"/>
              </a:rPr>
              <a:t>#</a:t>
            </a:r>
            <a:r>
              <a:rPr lang="it-IT" sz="1600" dirty="0" err="1">
                <a:latin typeface="Courier"/>
                <a:cs typeface="Courier"/>
              </a:rPr>
              <a:t>define</a:t>
            </a:r>
            <a:r>
              <a:rPr lang="it-IT" sz="1600" dirty="0">
                <a:latin typeface="Courier"/>
                <a:cs typeface="Courier"/>
              </a:rPr>
              <a:t> MSGSZ     </a:t>
            </a:r>
            <a:r>
              <a:rPr lang="it-IT" sz="1600" dirty="0" smtClean="0">
                <a:latin typeface="Courier"/>
                <a:cs typeface="Courier"/>
              </a:rPr>
              <a:t>128</a:t>
            </a:r>
            <a:endParaRPr lang="en-US" sz="1600" dirty="0">
              <a:latin typeface="Courier"/>
              <a:cs typeface="Courier"/>
            </a:endParaRPr>
          </a:p>
          <a:p>
            <a:r>
              <a:rPr lang="de-DE" sz="1600" dirty="0" err="1">
                <a:latin typeface="Courier"/>
                <a:cs typeface="Courier"/>
              </a:rPr>
              <a:t>typedef</a:t>
            </a:r>
            <a:r>
              <a:rPr lang="de-DE" sz="1600" dirty="0">
                <a:latin typeface="Courier"/>
                <a:cs typeface="Courier"/>
              </a:rPr>
              <a:t> </a:t>
            </a:r>
            <a:r>
              <a:rPr lang="de-DE" sz="1600" dirty="0" err="1">
                <a:latin typeface="Courier"/>
                <a:cs typeface="Courier"/>
              </a:rPr>
              <a:t>struct</a:t>
            </a:r>
            <a:r>
              <a:rPr lang="de-DE" sz="1600" dirty="0">
                <a:latin typeface="Courier"/>
                <a:cs typeface="Courier"/>
              </a:rPr>
              <a:t> </a:t>
            </a:r>
            <a:r>
              <a:rPr lang="de-DE" sz="1600" dirty="0" err="1">
                <a:latin typeface="Courier"/>
                <a:cs typeface="Courier"/>
              </a:rPr>
              <a:t>msgbuf</a:t>
            </a:r>
            <a:r>
              <a:rPr lang="de-DE" sz="1600" dirty="0">
                <a:latin typeface="Courier"/>
                <a:cs typeface="Courier"/>
              </a:rPr>
              <a:t> { </a:t>
            </a:r>
            <a:r>
              <a:rPr lang="de-DE" sz="1600" dirty="0">
                <a:solidFill>
                  <a:srgbClr val="FF0000"/>
                </a:solidFill>
                <a:latin typeface="Courier"/>
                <a:cs typeface="Courier"/>
              </a:rPr>
              <a:t>/*</a:t>
            </a:r>
            <a:r>
              <a:rPr lang="de-DE" sz="1600" dirty="0" err="1">
                <a:solidFill>
                  <a:srgbClr val="FF0000"/>
                </a:solidFill>
                <a:latin typeface="Courier"/>
                <a:cs typeface="Courier"/>
              </a:rPr>
              <a:t>msg</a:t>
            </a:r>
            <a:r>
              <a:rPr lang="de-DE" sz="1600" dirty="0">
                <a:solidFill>
                  <a:srgbClr val="FF0000"/>
                </a:solidFill>
                <a:latin typeface="Courier"/>
                <a:cs typeface="Courier"/>
              </a:rPr>
              <a:t> </a:t>
            </a:r>
            <a:r>
              <a:rPr lang="de-DE" sz="1600" dirty="0" err="1">
                <a:solidFill>
                  <a:srgbClr val="FF0000"/>
                </a:solidFill>
                <a:latin typeface="Courier"/>
                <a:cs typeface="Courier"/>
              </a:rPr>
              <a:t>structure</a:t>
            </a:r>
            <a:r>
              <a:rPr lang="de-DE" sz="1600" dirty="0">
                <a:solidFill>
                  <a:srgbClr val="FF0000"/>
                </a:solidFill>
                <a:latin typeface="Courier"/>
                <a:cs typeface="Courier"/>
              </a:rPr>
              <a:t> */</a:t>
            </a:r>
          </a:p>
          <a:p>
            <a:r>
              <a:rPr lang="en-US" sz="1600" dirty="0">
                <a:latin typeface="Courier"/>
                <a:cs typeface="Courier"/>
              </a:rPr>
              <a:t>         long    </a:t>
            </a:r>
            <a:r>
              <a:rPr lang="en-US" sz="1600" dirty="0" err="1">
                <a:latin typeface="Courier"/>
                <a:cs typeface="Courier"/>
              </a:rPr>
              <a:t>mtype</a:t>
            </a:r>
            <a:r>
              <a:rPr lang="en-US" sz="1600" dirty="0">
                <a:latin typeface="Courier"/>
                <a:cs typeface="Courier"/>
              </a:rPr>
              <a:t>;</a:t>
            </a:r>
          </a:p>
          <a:p>
            <a:r>
              <a:rPr lang="da-DK" sz="1600" dirty="0">
                <a:latin typeface="Courier"/>
                <a:cs typeface="Courier"/>
              </a:rPr>
              <a:t>         </a:t>
            </a:r>
            <a:r>
              <a:rPr lang="da-DK" sz="1600" dirty="0" err="1">
                <a:latin typeface="Courier"/>
                <a:cs typeface="Courier"/>
              </a:rPr>
              <a:t>char</a:t>
            </a:r>
            <a:r>
              <a:rPr lang="da-DK" sz="1600" dirty="0">
                <a:latin typeface="Courier"/>
                <a:cs typeface="Courier"/>
              </a:rPr>
              <a:t>    </a:t>
            </a:r>
            <a:r>
              <a:rPr lang="da-DK" sz="1600" dirty="0" err="1">
                <a:latin typeface="Courier"/>
                <a:cs typeface="Courier"/>
              </a:rPr>
              <a:t>mtext</a:t>
            </a:r>
            <a:r>
              <a:rPr lang="da-DK" sz="1600" dirty="0">
                <a:latin typeface="Courier"/>
                <a:cs typeface="Courier"/>
              </a:rPr>
              <a:t>[MSGSZ];</a:t>
            </a:r>
          </a:p>
          <a:p>
            <a:r>
              <a:rPr lang="fi-FI" sz="1600" dirty="0">
                <a:latin typeface="Courier"/>
                <a:cs typeface="Courier"/>
              </a:rPr>
              <a:t>         } </a:t>
            </a:r>
            <a:r>
              <a:rPr lang="fi-FI" sz="1600" dirty="0" err="1">
                <a:latin typeface="Courier"/>
                <a:cs typeface="Courier"/>
              </a:rPr>
              <a:t>message_buf</a:t>
            </a:r>
            <a:r>
              <a:rPr lang="fi-FI" sz="1600" dirty="0" smtClean="0">
                <a:latin typeface="Courier"/>
                <a:cs typeface="Courier"/>
              </a:rPr>
              <a:t>;</a:t>
            </a:r>
            <a:endParaRPr lang="en-US" sz="1600" dirty="0">
              <a:latin typeface="Courier"/>
              <a:cs typeface="Courier"/>
            </a:endParaRPr>
          </a:p>
          <a:p>
            <a:r>
              <a:rPr lang="en-US" sz="1600" dirty="0">
                <a:latin typeface="Courier"/>
                <a:cs typeface="Courier"/>
              </a:rPr>
              <a:t>main(</a:t>
            </a:r>
            <a:r>
              <a:rPr lang="en-US" sz="1600" dirty="0" smtClean="0">
                <a:latin typeface="Courier"/>
                <a:cs typeface="Courier"/>
              </a:rPr>
              <a:t>){</a:t>
            </a:r>
            <a:endParaRPr lang="en-US" sz="1600" dirty="0">
              <a:latin typeface="Courier"/>
              <a:cs typeface="Courier"/>
            </a:endParaRPr>
          </a:p>
          <a:p>
            <a:r>
              <a:rPr lang="nb-NO" sz="1600" dirty="0">
                <a:latin typeface="Courier"/>
                <a:cs typeface="Courier"/>
              </a:rPr>
              <a:t> </a:t>
            </a:r>
            <a:r>
              <a:rPr lang="nb-NO" sz="1600" dirty="0" smtClean="0">
                <a:latin typeface="Courier"/>
                <a:cs typeface="Courier"/>
              </a:rPr>
              <a:t>   </a:t>
            </a:r>
            <a:r>
              <a:rPr lang="nb-NO" sz="1600" dirty="0" err="1" smtClean="0">
                <a:latin typeface="Courier"/>
                <a:cs typeface="Courier"/>
              </a:rPr>
              <a:t>int</a:t>
            </a:r>
            <a:r>
              <a:rPr lang="nb-NO" sz="1600" dirty="0" smtClean="0">
                <a:latin typeface="Courier"/>
                <a:cs typeface="Courier"/>
              </a:rPr>
              <a:t> </a:t>
            </a:r>
            <a:r>
              <a:rPr lang="nb-NO" sz="1600" dirty="0" err="1" smtClean="0">
                <a:latin typeface="Courier"/>
                <a:cs typeface="Courier"/>
              </a:rPr>
              <a:t>result</a:t>
            </a:r>
            <a:r>
              <a:rPr lang="nb-NO" sz="1600" dirty="0" smtClean="0">
                <a:latin typeface="Courier"/>
                <a:cs typeface="Courier"/>
              </a:rPr>
              <a:t>, </a:t>
            </a:r>
            <a:r>
              <a:rPr lang="nb-NO" sz="1600" dirty="0" err="1" smtClean="0">
                <a:latin typeface="Courier"/>
                <a:cs typeface="Courier"/>
              </a:rPr>
              <a:t>msgid</a:t>
            </a:r>
            <a:r>
              <a:rPr lang="nb-NO" sz="1600" dirty="0" smtClean="0">
                <a:latin typeface="Courier"/>
                <a:cs typeface="Courier"/>
              </a:rPr>
              <a:t>, </a:t>
            </a:r>
            <a:r>
              <a:rPr lang="nb-NO" sz="1600" dirty="0" err="1" smtClean="0">
                <a:latin typeface="Courier"/>
                <a:cs typeface="Courier"/>
              </a:rPr>
              <a:t>msgflg</a:t>
            </a:r>
            <a:r>
              <a:rPr lang="nb-NO" sz="1600" dirty="0" smtClean="0">
                <a:latin typeface="Courier"/>
                <a:cs typeface="Courier"/>
              </a:rPr>
              <a:t> </a:t>
            </a:r>
            <a:r>
              <a:rPr lang="nb-NO" sz="1600" dirty="0">
                <a:latin typeface="Courier"/>
                <a:cs typeface="Courier"/>
              </a:rPr>
              <a:t>= IPC_CREAT | 0666;</a:t>
            </a:r>
          </a:p>
          <a:p>
            <a:r>
              <a:rPr lang="en-US" sz="1600" dirty="0">
                <a:latin typeface="Courier"/>
                <a:cs typeface="Courier"/>
              </a:rPr>
              <a:t>    </a:t>
            </a:r>
            <a:r>
              <a:rPr lang="en-US" sz="1600" dirty="0" err="1">
                <a:latin typeface="Courier"/>
                <a:cs typeface="Courier"/>
              </a:rPr>
              <a:t>key_t</a:t>
            </a:r>
            <a:r>
              <a:rPr lang="en-US" sz="1600" dirty="0">
                <a:latin typeface="Courier"/>
                <a:cs typeface="Courier"/>
              </a:rPr>
              <a:t> key;</a:t>
            </a:r>
          </a:p>
          <a:p>
            <a:r>
              <a:rPr lang="de-DE" sz="1600" dirty="0">
                <a:latin typeface="Courier"/>
                <a:cs typeface="Courier"/>
              </a:rPr>
              <a:t>    </a:t>
            </a:r>
            <a:r>
              <a:rPr lang="de-DE" sz="1600" dirty="0" err="1">
                <a:latin typeface="Courier"/>
                <a:cs typeface="Courier"/>
              </a:rPr>
              <a:t>message_buf</a:t>
            </a:r>
            <a:r>
              <a:rPr lang="de-DE" sz="1600" dirty="0">
                <a:latin typeface="Courier"/>
                <a:cs typeface="Courier"/>
              </a:rPr>
              <a:t> </a:t>
            </a:r>
            <a:r>
              <a:rPr lang="de-DE" sz="1600" dirty="0" err="1">
                <a:latin typeface="Courier"/>
                <a:cs typeface="Courier"/>
              </a:rPr>
              <a:t>sbuf</a:t>
            </a:r>
            <a:r>
              <a:rPr lang="de-DE" sz="1600" dirty="0">
                <a:latin typeface="Courier"/>
                <a:cs typeface="Courier"/>
              </a:rPr>
              <a:t>;</a:t>
            </a:r>
          </a:p>
          <a:p>
            <a:r>
              <a:rPr lang="en-US" sz="1600" dirty="0">
                <a:latin typeface="Courier"/>
                <a:cs typeface="Courier"/>
              </a:rPr>
              <a:t>    </a:t>
            </a:r>
            <a:r>
              <a:rPr lang="en-US" sz="1600" dirty="0" err="1" smtClean="0">
                <a:latin typeface="Courier"/>
                <a:cs typeface="Courier"/>
              </a:rPr>
              <a:t>size_t</a:t>
            </a:r>
            <a:r>
              <a:rPr lang="en-US" sz="1600" dirty="0" smtClean="0">
                <a:latin typeface="Courier"/>
                <a:cs typeface="Courier"/>
              </a:rPr>
              <a:t> </a:t>
            </a:r>
            <a:r>
              <a:rPr lang="en-US" sz="1600" dirty="0" err="1">
                <a:latin typeface="Courier"/>
                <a:cs typeface="Courier"/>
              </a:rPr>
              <a:t>buf_length</a:t>
            </a:r>
            <a:r>
              <a:rPr lang="en-US" sz="1600" dirty="0">
                <a:latin typeface="Courier"/>
                <a:cs typeface="Courier"/>
              </a:rPr>
              <a:t>;</a:t>
            </a:r>
          </a:p>
          <a:p>
            <a:endParaRPr lang="en-US" sz="1600" dirty="0">
              <a:latin typeface="Courier"/>
              <a:cs typeface="Courier"/>
            </a:endParaRPr>
          </a:p>
          <a:p>
            <a:r>
              <a:rPr lang="en-US" sz="1600" dirty="0">
                <a:solidFill>
                  <a:srgbClr val="0000FF"/>
                </a:solidFill>
                <a:latin typeface="Courier"/>
                <a:cs typeface="Courier"/>
              </a:rPr>
              <a:t> </a:t>
            </a:r>
            <a:r>
              <a:rPr lang="en-US" sz="1600" dirty="0" smtClean="0">
                <a:solidFill>
                  <a:srgbClr val="0000FF"/>
                </a:solidFill>
                <a:latin typeface="Courier"/>
                <a:cs typeface="Courier"/>
              </a:rPr>
              <a:t>   key </a:t>
            </a:r>
            <a:r>
              <a:rPr lang="en-US" sz="1600" dirty="0">
                <a:solidFill>
                  <a:srgbClr val="0000FF"/>
                </a:solidFill>
                <a:latin typeface="Courier"/>
                <a:cs typeface="Courier"/>
              </a:rPr>
              <a:t>= 1234</a:t>
            </a:r>
            <a:r>
              <a:rPr lang="en-US" sz="1600" dirty="0" smtClean="0">
                <a:solidFill>
                  <a:srgbClr val="0000FF"/>
                </a:solidFill>
                <a:latin typeface="Courier"/>
                <a:cs typeface="Courier"/>
              </a:rPr>
              <a:t>;</a:t>
            </a:r>
            <a:endParaRPr lang="en-US" sz="1600" dirty="0">
              <a:solidFill>
                <a:srgbClr val="0000FF"/>
              </a:solidFill>
              <a:latin typeface="Courier"/>
              <a:cs typeface="Courier"/>
            </a:endParaRPr>
          </a:p>
          <a:p>
            <a:r>
              <a:rPr lang="nb-NO" sz="1600" dirty="0">
                <a:latin typeface="Courier"/>
                <a:cs typeface="Courier"/>
              </a:rPr>
              <a:t> </a:t>
            </a:r>
            <a:r>
              <a:rPr lang="nb-NO" sz="1600" dirty="0" smtClean="0">
                <a:latin typeface="Courier"/>
                <a:cs typeface="Courier"/>
              </a:rPr>
              <a:t>   </a:t>
            </a:r>
            <a:r>
              <a:rPr lang="nb-NO" sz="1600" dirty="0" err="1" smtClean="0">
                <a:latin typeface="Courier"/>
                <a:cs typeface="Courier"/>
              </a:rPr>
              <a:t>msqid</a:t>
            </a:r>
            <a:r>
              <a:rPr lang="nb-NO" sz="1600" dirty="0" smtClean="0">
                <a:latin typeface="Courier"/>
                <a:cs typeface="Courier"/>
              </a:rPr>
              <a:t> </a:t>
            </a:r>
            <a:r>
              <a:rPr lang="nb-NO" sz="1600" dirty="0">
                <a:latin typeface="Courier"/>
                <a:cs typeface="Courier"/>
              </a:rPr>
              <a:t>= </a:t>
            </a:r>
            <a:r>
              <a:rPr lang="nb-NO" sz="1600" dirty="0" err="1">
                <a:latin typeface="Courier"/>
                <a:cs typeface="Courier"/>
              </a:rPr>
              <a:t>msgget</a:t>
            </a:r>
            <a:r>
              <a:rPr lang="nb-NO" sz="1600" dirty="0">
                <a:latin typeface="Courier"/>
                <a:cs typeface="Courier"/>
              </a:rPr>
              <a:t>(</a:t>
            </a:r>
            <a:r>
              <a:rPr lang="nb-NO" sz="1600" dirty="0" err="1">
                <a:latin typeface="Courier"/>
                <a:cs typeface="Courier"/>
              </a:rPr>
              <a:t>key</a:t>
            </a:r>
            <a:r>
              <a:rPr lang="nb-NO" sz="1600" dirty="0">
                <a:latin typeface="Courier"/>
                <a:cs typeface="Courier"/>
              </a:rPr>
              <a:t>, </a:t>
            </a:r>
            <a:r>
              <a:rPr lang="nb-NO" sz="1600" dirty="0" err="1" smtClean="0">
                <a:latin typeface="Courier"/>
                <a:cs typeface="Courier"/>
              </a:rPr>
              <a:t>msgflg</a:t>
            </a:r>
            <a:r>
              <a:rPr lang="nb-NO" sz="1600" dirty="0" smtClean="0">
                <a:latin typeface="Courier"/>
                <a:cs typeface="Courier"/>
              </a:rPr>
              <a:t>);</a:t>
            </a:r>
            <a:endParaRPr lang="en-US" sz="1600" dirty="0">
              <a:latin typeface="Courier"/>
              <a:cs typeface="Courier"/>
            </a:endParaRPr>
          </a:p>
          <a:p>
            <a:r>
              <a:rPr lang="en-US" sz="1600" dirty="0">
                <a:latin typeface="Courier"/>
                <a:cs typeface="Courier"/>
              </a:rPr>
              <a:t>    </a:t>
            </a:r>
            <a:r>
              <a:rPr lang="en-US" sz="1600" dirty="0" err="1" smtClean="0">
                <a:latin typeface="Courier"/>
                <a:cs typeface="Courier"/>
              </a:rPr>
              <a:t>sbuf.mtype</a:t>
            </a:r>
            <a:r>
              <a:rPr lang="en-US" sz="1600" dirty="0" smtClean="0">
                <a:latin typeface="Courier"/>
                <a:cs typeface="Courier"/>
              </a:rPr>
              <a:t> </a:t>
            </a:r>
            <a:r>
              <a:rPr lang="en-US" sz="1600" dirty="0">
                <a:latin typeface="Courier"/>
                <a:cs typeface="Courier"/>
              </a:rPr>
              <a:t>= 1; </a:t>
            </a:r>
            <a:r>
              <a:rPr lang="en-US" sz="1600" dirty="0">
                <a:solidFill>
                  <a:srgbClr val="FF0000"/>
                </a:solidFill>
                <a:latin typeface="Courier"/>
                <a:cs typeface="Courier"/>
              </a:rPr>
              <a:t>/*send a </a:t>
            </a:r>
            <a:r>
              <a:rPr lang="en-US" sz="1600" dirty="0" err="1">
                <a:solidFill>
                  <a:srgbClr val="FF0000"/>
                </a:solidFill>
                <a:latin typeface="Courier"/>
                <a:cs typeface="Courier"/>
              </a:rPr>
              <a:t>msg</a:t>
            </a:r>
            <a:r>
              <a:rPr lang="en-US" sz="1600" dirty="0">
                <a:solidFill>
                  <a:srgbClr val="FF0000"/>
                </a:solidFill>
                <a:latin typeface="Courier"/>
                <a:cs typeface="Courier"/>
              </a:rPr>
              <a:t> of type 1 */</a:t>
            </a:r>
          </a:p>
          <a:p>
            <a:r>
              <a:rPr lang="en-US" sz="1600" dirty="0">
                <a:latin typeface="Courier"/>
                <a:cs typeface="Courier"/>
              </a:rPr>
              <a:t>    </a:t>
            </a:r>
            <a:r>
              <a:rPr lang="en-US" sz="1600" dirty="0" err="1" smtClean="0">
                <a:latin typeface="Courier"/>
                <a:cs typeface="Courier"/>
              </a:rPr>
              <a:t>strcpy</a:t>
            </a:r>
            <a:r>
              <a:rPr lang="en-US" sz="1600" dirty="0">
                <a:latin typeface="Courier"/>
                <a:cs typeface="Courier"/>
              </a:rPr>
              <a:t>(</a:t>
            </a:r>
            <a:r>
              <a:rPr lang="en-US" sz="1600" dirty="0" err="1">
                <a:latin typeface="Courier"/>
                <a:cs typeface="Courier"/>
              </a:rPr>
              <a:t>sbuf.mtext</a:t>
            </a:r>
            <a:r>
              <a:rPr lang="en-US" sz="1600" dirty="0">
                <a:latin typeface="Courier"/>
                <a:cs typeface="Courier"/>
              </a:rPr>
              <a:t>, "Did you get this?");</a:t>
            </a:r>
          </a:p>
          <a:p>
            <a:r>
              <a:rPr lang="en-US" sz="1600" dirty="0">
                <a:latin typeface="Courier"/>
                <a:cs typeface="Courier"/>
              </a:rPr>
              <a:t>    </a:t>
            </a:r>
            <a:r>
              <a:rPr lang="en-US" sz="1600" dirty="0" err="1">
                <a:latin typeface="Courier"/>
                <a:cs typeface="Courier"/>
              </a:rPr>
              <a:t>buf_length</a:t>
            </a:r>
            <a:r>
              <a:rPr lang="en-US" sz="1600" dirty="0">
                <a:latin typeface="Courier"/>
                <a:cs typeface="Courier"/>
              </a:rPr>
              <a:t> = </a:t>
            </a:r>
            <a:r>
              <a:rPr lang="en-US" sz="1600" dirty="0" err="1">
                <a:latin typeface="Courier"/>
                <a:cs typeface="Courier"/>
              </a:rPr>
              <a:t>strlen</a:t>
            </a:r>
            <a:r>
              <a:rPr lang="en-US" sz="1600" dirty="0">
                <a:latin typeface="Courier"/>
                <a:cs typeface="Courier"/>
              </a:rPr>
              <a:t>(</a:t>
            </a:r>
            <a:r>
              <a:rPr lang="en-US" sz="1600" dirty="0" err="1">
                <a:latin typeface="Courier"/>
                <a:cs typeface="Courier"/>
              </a:rPr>
              <a:t>sbuf.mtext</a:t>
            </a:r>
            <a:r>
              <a:rPr lang="en-US" sz="1600" dirty="0">
                <a:latin typeface="Courier"/>
                <a:cs typeface="Courier"/>
              </a:rPr>
              <a:t>) + 1 ;</a:t>
            </a:r>
          </a:p>
          <a:p>
            <a:r>
              <a:rPr lang="en-US" sz="1600" dirty="0">
                <a:latin typeface="Courier"/>
                <a:cs typeface="Courier"/>
              </a:rPr>
              <a:t>    </a:t>
            </a:r>
            <a:r>
              <a:rPr lang="en-US" sz="1600" dirty="0">
                <a:solidFill>
                  <a:srgbClr val="FF0000"/>
                </a:solidFill>
                <a:latin typeface="Courier"/>
                <a:cs typeface="Courier"/>
              </a:rPr>
              <a:t>/* send </a:t>
            </a:r>
            <a:r>
              <a:rPr lang="en-US" sz="1600" dirty="0" err="1">
                <a:solidFill>
                  <a:srgbClr val="FF0000"/>
                </a:solidFill>
                <a:latin typeface="Courier"/>
                <a:cs typeface="Courier"/>
              </a:rPr>
              <a:t>msg</a:t>
            </a:r>
            <a:r>
              <a:rPr lang="en-US" sz="1600" dirty="0">
                <a:solidFill>
                  <a:srgbClr val="FF0000"/>
                </a:solidFill>
                <a:latin typeface="Courier"/>
                <a:cs typeface="Courier"/>
              </a:rPr>
              <a:t> */   </a:t>
            </a:r>
          </a:p>
          <a:p>
            <a:r>
              <a:rPr lang="en-US" sz="1600" dirty="0">
                <a:latin typeface="Courier"/>
                <a:cs typeface="Courier"/>
              </a:rPr>
              <a:t>    result = </a:t>
            </a:r>
            <a:r>
              <a:rPr lang="en-US" sz="1600" dirty="0" err="1">
                <a:latin typeface="Courier"/>
                <a:cs typeface="Courier"/>
              </a:rPr>
              <a:t>msgsnd</a:t>
            </a:r>
            <a:r>
              <a:rPr lang="en-US" sz="1600" dirty="0">
                <a:latin typeface="Courier"/>
                <a:cs typeface="Courier"/>
              </a:rPr>
              <a:t>(</a:t>
            </a:r>
            <a:r>
              <a:rPr lang="en-US" sz="1600" dirty="0" err="1">
                <a:latin typeface="Courier"/>
                <a:cs typeface="Courier"/>
              </a:rPr>
              <a:t>msqid</a:t>
            </a:r>
            <a:r>
              <a:rPr lang="en-US" sz="1600" dirty="0">
                <a:latin typeface="Courier"/>
                <a:cs typeface="Courier"/>
              </a:rPr>
              <a:t>, &amp;</a:t>
            </a:r>
            <a:r>
              <a:rPr lang="en-US" sz="1600" dirty="0" err="1">
                <a:latin typeface="Courier"/>
                <a:cs typeface="Courier"/>
              </a:rPr>
              <a:t>sbuf</a:t>
            </a:r>
            <a:r>
              <a:rPr lang="en-US" sz="1600" dirty="0">
                <a:latin typeface="Courier"/>
                <a:cs typeface="Courier"/>
              </a:rPr>
              <a:t>, </a:t>
            </a:r>
            <a:r>
              <a:rPr lang="en-US" sz="1600" dirty="0" err="1">
                <a:latin typeface="Courier"/>
                <a:cs typeface="Courier"/>
              </a:rPr>
              <a:t>buf_length</a:t>
            </a:r>
            <a:r>
              <a:rPr lang="en-US" sz="1600" dirty="0">
                <a:latin typeface="Courier"/>
                <a:cs typeface="Courier"/>
              </a:rPr>
              <a:t>, IPC_NOWAIT); </a:t>
            </a:r>
            <a:endParaRPr lang="en-US" sz="1600" dirty="0" smtClean="0">
              <a:latin typeface="Courier"/>
              <a:cs typeface="Courier"/>
            </a:endParaRPr>
          </a:p>
          <a:p>
            <a:r>
              <a:rPr lang="en-US" sz="1600" dirty="0">
                <a:latin typeface="Courier"/>
                <a:cs typeface="Courier"/>
              </a:rPr>
              <a:t> </a:t>
            </a:r>
            <a:r>
              <a:rPr lang="en-US" sz="1600" dirty="0" smtClean="0">
                <a:latin typeface="Courier"/>
                <a:cs typeface="Courier"/>
              </a:rPr>
              <a:t>   </a:t>
            </a:r>
            <a:r>
              <a:rPr lang="de-DE" sz="1600" dirty="0" err="1" smtClean="0">
                <a:latin typeface="Courier"/>
                <a:cs typeface="Courier"/>
              </a:rPr>
              <a:t>printf</a:t>
            </a:r>
            <a:r>
              <a:rPr lang="de-DE" sz="1600" dirty="0">
                <a:latin typeface="Courier"/>
                <a:cs typeface="Courier"/>
              </a:rPr>
              <a:t>("Message: \"%s\" </a:t>
            </a:r>
            <a:r>
              <a:rPr lang="de-DE" sz="1600" dirty="0" err="1">
                <a:latin typeface="Courier"/>
                <a:cs typeface="Courier"/>
              </a:rPr>
              <a:t>Sent</a:t>
            </a:r>
            <a:r>
              <a:rPr lang="de-DE" sz="1600" dirty="0">
                <a:latin typeface="Courier"/>
                <a:cs typeface="Courier"/>
              </a:rPr>
              <a:t>\</a:t>
            </a:r>
            <a:r>
              <a:rPr lang="de-DE" sz="1600" dirty="0" err="1">
                <a:latin typeface="Courier"/>
                <a:cs typeface="Courier"/>
              </a:rPr>
              <a:t>n</a:t>
            </a:r>
            <a:r>
              <a:rPr lang="de-DE" sz="1600" dirty="0">
                <a:latin typeface="Courier"/>
                <a:cs typeface="Courier"/>
              </a:rPr>
              <a:t>", </a:t>
            </a:r>
            <a:r>
              <a:rPr lang="de-DE" sz="1600" dirty="0" err="1">
                <a:latin typeface="Courier"/>
                <a:cs typeface="Courier"/>
              </a:rPr>
              <a:t>sbuf.mtext</a:t>
            </a:r>
            <a:r>
              <a:rPr lang="de-DE" sz="1600" dirty="0">
                <a:latin typeface="Courier"/>
                <a:cs typeface="Courier"/>
              </a:rPr>
              <a:t>);</a:t>
            </a:r>
          </a:p>
          <a:p>
            <a:r>
              <a:rPr lang="en-US" sz="1600" dirty="0">
                <a:latin typeface="Courier"/>
                <a:cs typeface="Courier"/>
              </a:rPr>
              <a:t>    exit(0);</a:t>
            </a:r>
          </a:p>
          <a:p>
            <a:r>
              <a:rPr lang="en-US" sz="1600" dirty="0">
                <a:latin typeface="Courier"/>
                <a:cs typeface="Courier"/>
              </a:rPr>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25281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21732" y="228600"/>
            <a:ext cx="8229600" cy="576263"/>
          </a:xfrm>
        </p:spPr>
        <p:txBody>
          <a:bodyPr/>
          <a:lstStyle/>
          <a:p>
            <a:pPr eaLnBrk="1" hangingPunct="1"/>
            <a:r>
              <a:rPr lang="en-US" dirty="0" smtClean="0"/>
              <a:t>Message receiving</a:t>
            </a:r>
            <a:endParaRPr lang="en-US" dirty="0"/>
          </a:p>
        </p:txBody>
      </p:sp>
      <p:sp>
        <p:nvSpPr>
          <p:cNvPr id="5" name="Text Box 4"/>
          <p:cNvSpPr txBox="1">
            <a:spLocks noChangeArrowheads="1"/>
          </p:cNvSpPr>
          <p:nvPr/>
        </p:nvSpPr>
        <p:spPr bwMode="auto">
          <a:xfrm>
            <a:off x="457200" y="1008062"/>
            <a:ext cx="8475662" cy="4278094"/>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600" dirty="0">
                <a:latin typeface="Courier"/>
                <a:cs typeface="Courier"/>
              </a:rPr>
              <a:t>#define MSGSZ     </a:t>
            </a:r>
            <a:r>
              <a:rPr lang="en-US" sz="1600" dirty="0" smtClean="0">
                <a:latin typeface="Courier"/>
                <a:cs typeface="Courier"/>
              </a:rPr>
              <a:t>128</a:t>
            </a:r>
            <a:endParaRPr lang="en-US" sz="1600" dirty="0">
              <a:latin typeface="Courier"/>
              <a:cs typeface="Courier"/>
            </a:endParaRPr>
          </a:p>
          <a:p>
            <a:pPr>
              <a:buFont typeface="Wingdings" charset="2"/>
              <a:buNone/>
            </a:pPr>
            <a:r>
              <a:rPr lang="en-US" sz="1600" dirty="0" err="1">
                <a:latin typeface="Courier"/>
                <a:cs typeface="Courier"/>
              </a:rPr>
              <a:t>typedef</a:t>
            </a:r>
            <a:r>
              <a:rPr lang="en-US" sz="1600" dirty="0">
                <a:latin typeface="Courier"/>
                <a:cs typeface="Courier"/>
              </a:rPr>
              <a:t> </a:t>
            </a:r>
            <a:r>
              <a:rPr lang="en-US" sz="1600" dirty="0" err="1">
                <a:latin typeface="Courier"/>
                <a:cs typeface="Courier"/>
              </a:rPr>
              <a:t>struct</a:t>
            </a:r>
            <a:r>
              <a:rPr lang="en-US" sz="1600" dirty="0">
                <a:latin typeface="Courier"/>
                <a:cs typeface="Courier"/>
              </a:rPr>
              <a:t> </a:t>
            </a:r>
            <a:r>
              <a:rPr lang="en-US" sz="1600" dirty="0" err="1">
                <a:latin typeface="Courier"/>
                <a:cs typeface="Courier"/>
              </a:rPr>
              <a:t>msgbuf</a:t>
            </a:r>
            <a:r>
              <a:rPr lang="en-US" sz="1600" dirty="0">
                <a:latin typeface="Courier"/>
                <a:cs typeface="Courier"/>
              </a:rPr>
              <a:t> { </a:t>
            </a:r>
            <a:r>
              <a:rPr lang="en-US" sz="1600" dirty="0">
                <a:solidFill>
                  <a:srgbClr val="FF0000"/>
                </a:solidFill>
                <a:latin typeface="Courier"/>
                <a:cs typeface="Courier"/>
              </a:rPr>
              <a:t>/* </a:t>
            </a:r>
            <a:r>
              <a:rPr lang="en-US" sz="1600" dirty="0" err="1">
                <a:solidFill>
                  <a:srgbClr val="FF0000"/>
                </a:solidFill>
                <a:latin typeface="Courier"/>
                <a:cs typeface="Courier"/>
              </a:rPr>
              <a:t>msg</a:t>
            </a:r>
            <a:r>
              <a:rPr lang="en-US" sz="1600" dirty="0">
                <a:solidFill>
                  <a:srgbClr val="FF0000"/>
                </a:solidFill>
                <a:latin typeface="Courier"/>
                <a:cs typeface="Courier"/>
              </a:rPr>
              <a:t> </a:t>
            </a:r>
            <a:r>
              <a:rPr lang="en-US" sz="1600" dirty="0" err="1">
                <a:solidFill>
                  <a:srgbClr val="FF0000"/>
                </a:solidFill>
                <a:latin typeface="Courier"/>
                <a:cs typeface="Courier"/>
              </a:rPr>
              <a:t>struct</a:t>
            </a:r>
            <a:r>
              <a:rPr lang="en-US" sz="1600" dirty="0">
                <a:solidFill>
                  <a:srgbClr val="FF0000"/>
                </a:solidFill>
                <a:latin typeface="Courier"/>
                <a:cs typeface="Courier"/>
              </a:rPr>
              <a:t> */</a:t>
            </a:r>
          </a:p>
          <a:p>
            <a:pPr>
              <a:buFont typeface="Wingdings" charset="2"/>
              <a:buNone/>
            </a:pPr>
            <a:r>
              <a:rPr lang="en-US" sz="1600" dirty="0">
                <a:latin typeface="Courier"/>
                <a:cs typeface="Courier"/>
              </a:rPr>
              <a:t>    long    </a:t>
            </a:r>
            <a:r>
              <a:rPr lang="en-US" sz="1600" dirty="0" err="1">
                <a:latin typeface="Courier"/>
                <a:cs typeface="Courier"/>
              </a:rPr>
              <a:t>mtype</a:t>
            </a:r>
            <a:r>
              <a:rPr lang="en-US" sz="1600" dirty="0">
                <a:latin typeface="Courier"/>
                <a:cs typeface="Courier"/>
              </a:rPr>
              <a:t>;</a:t>
            </a:r>
          </a:p>
          <a:p>
            <a:pPr>
              <a:buFont typeface="Wingdings" charset="2"/>
              <a:buNone/>
            </a:pPr>
            <a:r>
              <a:rPr lang="en-US" sz="1600" dirty="0">
                <a:latin typeface="Courier"/>
                <a:cs typeface="Courier"/>
              </a:rPr>
              <a:t>    char    </a:t>
            </a:r>
            <a:r>
              <a:rPr lang="en-US" sz="1600" dirty="0" err="1">
                <a:latin typeface="Courier"/>
                <a:cs typeface="Courier"/>
              </a:rPr>
              <a:t>mtext</a:t>
            </a:r>
            <a:r>
              <a:rPr lang="en-US" sz="1600" dirty="0">
                <a:latin typeface="Courier"/>
                <a:cs typeface="Courier"/>
              </a:rPr>
              <a:t>[MSGSZ];</a:t>
            </a:r>
          </a:p>
          <a:p>
            <a:pPr>
              <a:buFont typeface="Wingdings" charset="2"/>
              <a:buNone/>
            </a:pPr>
            <a:r>
              <a:rPr lang="en-US" sz="1600" dirty="0">
                <a:latin typeface="Courier"/>
                <a:cs typeface="Courier"/>
              </a:rPr>
              <a:t>} </a:t>
            </a:r>
            <a:r>
              <a:rPr lang="en-US" sz="1600" dirty="0" err="1">
                <a:latin typeface="Courier"/>
                <a:cs typeface="Courier"/>
              </a:rPr>
              <a:t>message_buf</a:t>
            </a:r>
            <a:r>
              <a:rPr lang="en-US" sz="1600" dirty="0" smtClean="0">
                <a:latin typeface="Courier"/>
                <a:cs typeface="Courier"/>
              </a:rPr>
              <a:t>;</a:t>
            </a:r>
            <a:endParaRPr lang="en-US" sz="1600" dirty="0">
              <a:latin typeface="Courier"/>
              <a:cs typeface="Courier"/>
            </a:endParaRPr>
          </a:p>
          <a:p>
            <a:pPr>
              <a:buFont typeface="Wingdings" charset="2"/>
              <a:buNone/>
            </a:pPr>
            <a:r>
              <a:rPr lang="en-US" sz="1600" dirty="0">
                <a:latin typeface="Courier"/>
                <a:cs typeface="Courier"/>
              </a:rPr>
              <a:t>main(</a:t>
            </a:r>
            <a:r>
              <a:rPr lang="en-US" sz="1600" dirty="0" smtClean="0">
                <a:latin typeface="Courier"/>
                <a:cs typeface="Courier"/>
              </a:rPr>
              <a:t>){</a:t>
            </a:r>
            <a:endParaRPr lang="en-US" sz="1600" dirty="0">
              <a:latin typeface="Courier"/>
              <a:cs typeface="Courier"/>
            </a:endParaRPr>
          </a:p>
          <a:p>
            <a:pPr>
              <a:buFont typeface="Wingdings" charset="2"/>
              <a:buNone/>
            </a:pPr>
            <a:r>
              <a:rPr lang="en-US" sz="1600" dirty="0">
                <a:latin typeface="Courier"/>
                <a:cs typeface="Courier"/>
              </a:rPr>
              <a:t>    </a:t>
            </a:r>
            <a:r>
              <a:rPr lang="en-US" sz="1600" dirty="0" err="1">
                <a:latin typeface="Courier"/>
                <a:cs typeface="Courier"/>
              </a:rPr>
              <a:t>int</a:t>
            </a:r>
            <a:r>
              <a:rPr lang="en-US" sz="1600" dirty="0">
                <a:latin typeface="Courier"/>
                <a:cs typeface="Courier"/>
              </a:rPr>
              <a:t> </a:t>
            </a:r>
            <a:r>
              <a:rPr lang="en-US" sz="1600" dirty="0" err="1">
                <a:latin typeface="Courier"/>
                <a:cs typeface="Courier"/>
              </a:rPr>
              <a:t>msqid</a:t>
            </a:r>
            <a:r>
              <a:rPr lang="en-US" sz="1600" dirty="0">
                <a:latin typeface="Courier"/>
                <a:cs typeface="Courier"/>
              </a:rPr>
              <a:t>;</a:t>
            </a:r>
          </a:p>
          <a:p>
            <a:pPr>
              <a:buFont typeface="Wingdings" charset="2"/>
              <a:buNone/>
            </a:pPr>
            <a:r>
              <a:rPr lang="en-US" sz="1600" dirty="0">
                <a:latin typeface="Courier"/>
                <a:cs typeface="Courier"/>
              </a:rPr>
              <a:t>    </a:t>
            </a:r>
            <a:r>
              <a:rPr lang="en-US" sz="1600" dirty="0" err="1">
                <a:latin typeface="Courier"/>
                <a:cs typeface="Courier"/>
              </a:rPr>
              <a:t>key_t</a:t>
            </a:r>
            <a:r>
              <a:rPr lang="en-US" sz="1600" dirty="0">
                <a:latin typeface="Courier"/>
                <a:cs typeface="Courier"/>
              </a:rPr>
              <a:t> key;</a:t>
            </a:r>
          </a:p>
          <a:p>
            <a:pPr>
              <a:buFont typeface="Wingdings" charset="2"/>
              <a:buNone/>
            </a:pPr>
            <a:r>
              <a:rPr lang="en-US" sz="1600" dirty="0">
                <a:latin typeface="Courier"/>
                <a:cs typeface="Courier"/>
              </a:rPr>
              <a:t>    </a:t>
            </a:r>
            <a:r>
              <a:rPr lang="en-US" sz="1600" dirty="0" err="1">
                <a:latin typeface="Courier"/>
                <a:cs typeface="Courier"/>
              </a:rPr>
              <a:t>message_buf</a:t>
            </a:r>
            <a:r>
              <a:rPr lang="en-US" sz="1600" dirty="0">
                <a:latin typeface="Courier"/>
                <a:cs typeface="Courier"/>
              </a:rPr>
              <a:t>  </a:t>
            </a:r>
            <a:r>
              <a:rPr lang="en-US" sz="1600" dirty="0" err="1">
                <a:latin typeface="Courier"/>
                <a:cs typeface="Courier"/>
              </a:rPr>
              <a:t>rbuf</a:t>
            </a:r>
            <a:r>
              <a:rPr lang="en-US" sz="1600" dirty="0" smtClean="0">
                <a:latin typeface="Courier"/>
                <a:cs typeface="Courier"/>
              </a:rPr>
              <a:t>;</a:t>
            </a:r>
            <a:endParaRPr lang="en-US" sz="1600" dirty="0">
              <a:latin typeface="Courier"/>
              <a:cs typeface="Courier"/>
            </a:endParaRPr>
          </a:p>
          <a:p>
            <a:pPr>
              <a:buFont typeface="Wingdings" charset="2"/>
              <a:buNone/>
            </a:pPr>
            <a:r>
              <a:rPr lang="en-US" sz="1600" dirty="0">
                <a:solidFill>
                  <a:srgbClr val="0000FF"/>
                </a:solidFill>
                <a:latin typeface="Courier"/>
                <a:cs typeface="Courier"/>
              </a:rPr>
              <a:t>    key = 1234</a:t>
            </a:r>
            <a:r>
              <a:rPr lang="en-US" sz="1600" dirty="0" smtClean="0">
                <a:solidFill>
                  <a:srgbClr val="0000FF"/>
                </a:solidFill>
                <a:latin typeface="Courier"/>
                <a:cs typeface="Courier"/>
              </a:rPr>
              <a:t>;</a:t>
            </a:r>
            <a:endParaRPr lang="en-US" sz="1600" dirty="0">
              <a:solidFill>
                <a:srgbClr val="0000FF"/>
              </a:solidFill>
              <a:latin typeface="Courier"/>
              <a:cs typeface="Courier"/>
            </a:endParaRPr>
          </a:p>
          <a:p>
            <a:pPr>
              <a:buFont typeface="Wingdings" charset="2"/>
              <a:buNone/>
            </a:pPr>
            <a:r>
              <a:rPr lang="en-US" sz="1600" dirty="0">
                <a:latin typeface="Courier"/>
                <a:cs typeface="Courier"/>
              </a:rPr>
              <a:t>    </a:t>
            </a:r>
            <a:r>
              <a:rPr lang="en-US" sz="1600" dirty="0" err="1">
                <a:latin typeface="Courier"/>
                <a:cs typeface="Courier"/>
              </a:rPr>
              <a:t>msqid</a:t>
            </a:r>
            <a:r>
              <a:rPr lang="en-US" sz="1600" dirty="0">
                <a:latin typeface="Courier"/>
                <a:cs typeface="Courier"/>
              </a:rPr>
              <a:t> = </a:t>
            </a:r>
            <a:r>
              <a:rPr lang="en-US" sz="1600" dirty="0" err="1">
                <a:latin typeface="Courier"/>
                <a:cs typeface="Courier"/>
              </a:rPr>
              <a:t>msgget</a:t>
            </a:r>
            <a:r>
              <a:rPr lang="en-US" sz="1600" dirty="0">
                <a:latin typeface="Courier"/>
                <a:cs typeface="Courier"/>
              </a:rPr>
              <a:t>(key, 0666)</a:t>
            </a:r>
            <a:r>
              <a:rPr lang="en-US" sz="1600" dirty="0" smtClean="0">
                <a:latin typeface="Courier"/>
                <a:cs typeface="Courier"/>
              </a:rPr>
              <a:t>;</a:t>
            </a:r>
            <a:endParaRPr lang="en-US" sz="1600" dirty="0">
              <a:latin typeface="Courier"/>
              <a:cs typeface="Courier"/>
            </a:endParaRPr>
          </a:p>
          <a:p>
            <a:pPr>
              <a:buFont typeface="Wingdings" charset="2"/>
              <a:buNone/>
            </a:pPr>
            <a:r>
              <a:rPr lang="en-US" sz="1600" dirty="0">
                <a:latin typeface="Courier"/>
                <a:cs typeface="Courier"/>
              </a:rPr>
              <a:t>    </a:t>
            </a:r>
            <a:r>
              <a:rPr lang="en-US" sz="1600" dirty="0">
                <a:solidFill>
                  <a:srgbClr val="FF0000"/>
                </a:solidFill>
                <a:latin typeface="Courier"/>
                <a:cs typeface="Courier"/>
              </a:rPr>
              <a:t>/* receive </a:t>
            </a:r>
            <a:r>
              <a:rPr lang="en-US" sz="1600" dirty="0" err="1">
                <a:solidFill>
                  <a:srgbClr val="FF0000"/>
                </a:solidFill>
                <a:latin typeface="Courier"/>
                <a:cs typeface="Courier"/>
              </a:rPr>
              <a:t>msg</a:t>
            </a:r>
            <a:r>
              <a:rPr lang="en-US" sz="1600" dirty="0">
                <a:solidFill>
                  <a:srgbClr val="FF0000"/>
                </a:solidFill>
                <a:latin typeface="Courier"/>
                <a:cs typeface="Courier"/>
              </a:rPr>
              <a:t> */</a:t>
            </a:r>
          </a:p>
          <a:p>
            <a:pPr>
              <a:buFont typeface="Wingdings" charset="2"/>
              <a:buNone/>
            </a:pPr>
            <a:r>
              <a:rPr lang="en-US" sz="1600" dirty="0">
                <a:latin typeface="Courier"/>
                <a:cs typeface="Courier"/>
              </a:rPr>
              <a:t>    result = </a:t>
            </a:r>
            <a:r>
              <a:rPr lang="en-US" sz="1600" dirty="0" err="1">
                <a:latin typeface="Courier"/>
                <a:cs typeface="Courier"/>
              </a:rPr>
              <a:t>msgrcv</a:t>
            </a:r>
            <a:r>
              <a:rPr lang="en-US" sz="1600" dirty="0">
                <a:latin typeface="Courier"/>
                <a:cs typeface="Courier"/>
              </a:rPr>
              <a:t>(</a:t>
            </a:r>
            <a:r>
              <a:rPr lang="en-US" sz="1600" dirty="0" err="1">
                <a:latin typeface="Courier"/>
                <a:cs typeface="Courier"/>
              </a:rPr>
              <a:t>msqid</a:t>
            </a:r>
            <a:r>
              <a:rPr lang="en-US" sz="1600" dirty="0">
                <a:latin typeface="Courier"/>
                <a:cs typeface="Courier"/>
              </a:rPr>
              <a:t>, &amp;</a:t>
            </a:r>
            <a:r>
              <a:rPr lang="en-US" sz="1600" dirty="0" err="1">
                <a:latin typeface="Courier"/>
                <a:cs typeface="Courier"/>
              </a:rPr>
              <a:t>rbuf</a:t>
            </a:r>
            <a:r>
              <a:rPr lang="en-US" sz="1600" dirty="0">
                <a:latin typeface="Courier"/>
                <a:cs typeface="Courier"/>
              </a:rPr>
              <a:t>, MSGSZ, 1, 0);</a:t>
            </a:r>
          </a:p>
          <a:p>
            <a:r>
              <a:rPr lang="en-US" sz="1600" dirty="0" smtClean="0">
                <a:latin typeface="Courier"/>
                <a:cs typeface="Courier"/>
              </a:rPr>
              <a:t>    </a:t>
            </a:r>
            <a:r>
              <a:rPr lang="en-US" sz="1600" dirty="0">
                <a:solidFill>
                  <a:srgbClr val="FF0000"/>
                </a:solidFill>
                <a:latin typeface="Courier"/>
                <a:cs typeface="Courier"/>
              </a:rPr>
              <a:t>/* print </a:t>
            </a:r>
            <a:r>
              <a:rPr lang="en-US" sz="1600" dirty="0" err="1">
                <a:solidFill>
                  <a:srgbClr val="FF0000"/>
                </a:solidFill>
                <a:latin typeface="Courier"/>
                <a:cs typeface="Courier"/>
              </a:rPr>
              <a:t>msg</a:t>
            </a:r>
            <a:r>
              <a:rPr lang="en-US" sz="1600" dirty="0">
                <a:solidFill>
                  <a:srgbClr val="FF0000"/>
                </a:solidFill>
                <a:latin typeface="Courier"/>
                <a:cs typeface="Courier"/>
              </a:rPr>
              <a:t> *</a:t>
            </a:r>
            <a:r>
              <a:rPr lang="en-US" sz="1600" dirty="0" smtClean="0">
                <a:solidFill>
                  <a:srgbClr val="FF0000"/>
                </a:solidFill>
                <a:latin typeface="Courier"/>
                <a:cs typeface="Courier"/>
              </a:rPr>
              <a:t>/</a:t>
            </a:r>
            <a:endParaRPr lang="en-US" sz="1600" dirty="0">
              <a:latin typeface="Courier"/>
              <a:cs typeface="Courier"/>
            </a:endParaRPr>
          </a:p>
          <a:p>
            <a:pPr>
              <a:buFont typeface="Wingdings" charset="2"/>
              <a:buNone/>
            </a:pPr>
            <a:r>
              <a:rPr lang="en-US" sz="1600" dirty="0">
                <a:latin typeface="Courier"/>
                <a:cs typeface="Courier"/>
              </a:rPr>
              <a:t>    </a:t>
            </a:r>
            <a:r>
              <a:rPr lang="en-US" sz="1600" dirty="0" err="1">
                <a:latin typeface="Courier"/>
                <a:cs typeface="Courier"/>
              </a:rPr>
              <a:t>printf</a:t>
            </a:r>
            <a:r>
              <a:rPr lang="en-US" sz="1600" dirty="0">
                <a:latin typeface="Courier"/>
                <a:cs typeface="Courier"/>
              </a:rPr>
              <a:t>("%s\n", </a:t>
            </a:r>
            <a:r>
              <a:rPr lang="en-US" sz="1600" dirty="0" err="1">
                <a:latin typeface="Courier"/>
                <a:cs typeface="Courier"/>
              </a:rPr>
              <a:t>rbuf.mtext</a:t>
            </a:r>
            <a:r>
              <a:rPr lang="en-US" sz="1600" dirty="0">
                <a:latin typeface="Courier"/>
                <a:cs typeface="Courier"/>
              </a:rPr>
              <a:t>); </a:t>
            </a:r>
            <a:endParaRPr lang="en-US" sz="1600" dirty="0" smtClean="0">
              <a:latin typeface="Courier"/>
              <a:cs typeface="Courier"/>
            </a:endParaRPr>
          </a:p>
          <a:p>
            <a:pPr>
              <a:buFont typeface="Wingdings" charset="2"/>
              <a:buNone/>
            </a:pPr>
            <a:r>
              <a:rPr lang="en-US" sz="1600" dirty="0">
                <a:latin typeface="Courier"/>
                <a:cs typeface="Courier"/>
              </a:rPr>
              <a:t> </a:t>
            </a:r>
            <a:r>
              <a:rPr lang="en-US" sz="1600" dirty="0" smtClean="0">
                <a:latin typeface="Courier"/>
                <a:cs typeface="Courier"/>
              </a:rPr>
              <a:t>   exit</a:t>
            </a:r>
            <a:r>
              <a:rPr lang="en-US" sz="1600" dirty="0">
                <a:latin typeface="Courier"/>
                <a:cs typeface="Courier"/>
              </a:rPr>
              <a:t>(0);</a:t>
            </a:r>
          </a:p>
          <a:p>
            <a:pPr>
              <a:buFont typeface="Wingdings" charset="2"/>
              <a:buNone/>
            </a:pPr>
            <a:r>
              <a:rPr lang="en-US" sz="1600" dirty="0">
                <a:latin typeface="Courier"/>
                <a:cs typeface="Courier"/>
              </a:rPr>
              <a:t>}</a:t>
            </a:r>
          </a:p>
        </p:txBody>
      </p:sp>
      <p:sp>
        <p:nvSpPr>
          <p:cNvPr id="2" name="Rectangle 1"/>
          <p:cNvSpPr/>
          <p:nvPr/>
        </p:nvSpPr>
        <p:spPr>
          <a:xfrm>
            <a:off x="421732" y="5334000"/>
            <a:ext cx="8341268" cy="1200329"/>
          </a:xfrm>
          <a:prstGeom prst="rect">
            <a:avLst/>
          </a:prstGeom>
        </p:spPr>
        <p:txBody>
          <a:bodyPr wrap="square">
            <a:spAutoFit/>
          </a:bodyPr>
          <a:lstStyle/>
          <a:p>
            <a:pPr marL="342900" indent="-342900">
              <a:buFont typeface="Arial"/>
              <a:buChar char="•"/>
            </a:pPr>
            <a:r>
              <a:rPr lang="en-US" sz="1800" dirty="0">
                <a:latin typeface="+mn-lt"/>
              </a:rPr>
              <a:t> The Message queue is opened with </a:t>
            </a:r>
            <a:r>
              <a:rPr lang="en-US" sz="1800" dirty="0" err="1">
                <a:latin typeface="Courier"/>
                <a:cs typeface="Courier"/>
              </a:rPr>
              <a:t>msgget</a:t>
            </a:r>
            <a:r>
              <a:rPr lang="en-US" sz="1800" dirty="0">
                <a:latin typeface="+mn-lt"/>
              </a:rPr>
              <a:t> (message flag 0666) and the </a:t>
            </a:r>
            <a:r>
              <a:rPr lang="en-US" sz="1800" dirty="0">
                <a:solidFill>
                  <a:srgbClr val="FF0000"/>
                </a:solidFill>
                <a:latin typeface="+mn-lt"/>
              </a:rPr>
              <a:t>same </a:t>
            </a:r>
            <a:r>
              <a:rPr lang="en-US" sz="1800" dirty="0">
                <a:solidFill>
                  <a:srgbClr val="FF0000"/>
                </a:solidFill>
                <a:latin typeface="Courier"/>
                <a:cs typeface="Courier"/>
              </a:rPr>
              <a:t>key</a:t>
            </a:r>
            <a:r>
              <a:rPr lang="en-US" sz="1800" dirty="0">
                <a:latin typeface="+mn-lt"/>
              </a:rPr>
              <a:t> as </a:t>
            </a:r>
            <a:r>
              <a:rPr lang="en-US" sz="1800" dirty="0" err="1">
                <a:latin typeface="+mn-lt"/>
              </a:rPr>
              <a:t>message_</a:t>
            </a:r>
            <a:r>
              <a:rPr lang="en-US" sz="1800" dirty="0" err="1">
                <a:latin typeface="Courier"/>
                <a:cs typeface="Courier"/>
              </a:rPr>
              <a:t>send.c</a:t>
            </a:r>
            <a:r>
              <a:rPr lang="en-US" sz="1800" dirty="0">
                <a:latin typeface="+mn-lt"/>
              </a:rPr>
              <a:t>.</a:t>
            </a:r>
          </a:p>
          <a:p>
            <a:pPr marL="342900" indent="-342900">
              <a:buFont typeface="Arial"/>
              <a:buChar char="•"/>
            </a:pPr>
            <a:r>
              <a:rPr lang="en-US" sz="1800" dirty="0">
                <a:latin typeface="+mn-lt"/>
              </a:rPr>
              <a:t>A message of the same type 1 is received from the queue with the message ``Did you get this?'' stored in </a:t>
            </a:r>
            <a:r>
              <a:rPr lang="en-US" sz="1800" dirty="0" err="1">
                <a:latin typeface="Courier"/>
                <a:cs typeface="Courier"/>
              </a:rPr>
              <a:t>rbuf.mtext</a:t>
            </a:r>
            <a:r>
              <a:rPr lang="en-US" sz="1800" dirty="0">
                <a:latin typeface="+mn-lt"/>
              </a:rPr>
              <a:t>.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25281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message queues</a:t>
            </a:r>
          </a:p>
        </p:txBody>
      </p:sp>
      <p:sp>
        <p:nvSpPr>
          <p:cNvPr id="3" name="Content Placeholder 2"/>
          <p:cNvSpPr>
            <a:spLocks noGrp="1"/>
          </p:cNvSpPr>
          <p:nvPr>
            <p:ph idx="1"/>
          </p:nvPr>
        </p:nvSpPr>
        <p:spPr/>
        <p:txBody>
          <a:bodyPr/>
          <a:lstStyle/>
          <a:p>
            <a:pPr>
              <a:lnSpc>
                <a:spcPct val="90000"/>
              </a:lnSpc>
            </a:pPr>
            <a:r>
              <a:rPr lang="en-US" dirty="0" err="1"/>
              <a:t>Msgq</a:t>
            </a:r>
            <a:r>
              <a:rPr lang="en-US" dirty="0"/>
              <a:t> are more versatile than pipes and address some of their limitations,</a:t>
            </a:r>
          </a:p>
          <a:p>
            <a:pPr lvl="1">
              <a:lnSpc>
                <a:spcPct val="90000"/>
              </a:lnSpc>
            </a:pPr>
            <a:r>
              <a:rPr lang="en-US" dirty="0"/>
              <a:t>Can transmit </a:t>
            </a:r>
            <a:r>
              <a:rPr lang="en-US" dirty="0" err="1"/>
              <a:t>msgs</a:t>
            </a:r>
            <a:r>
              <a:rPr lang="en-US" dirty="0"/>
              <a:t> as structured entities</a:t>
            </a:r>
          </a:p>
          <a:p>
            <a:pPr>
              <a:lnSpc>
                <a:spcPct val="90000"/>
              </a:lnSpc>
            </a:pPr>
            <a:r>
              <a:rPr lang="en-US" dirty="0" err="1"/>
              <a:t>Msg</a:t>
            </a:r>
            <a:r>
              <a:rPr lang="en-US" dirty="0"/>
              <a:t> type can be used to specify e.g. priorities, urgency, designate recipient,</a:t>
            </a:r>
          </a:p>
          <a:p>
            <a:pPr lvl="1">
              <a:lnSpc>
                <a:spcPct val="90000"/>
              </a:lnSpc>
            </a:pPr>
            <a:r>
              <a:rPr lang="en-US" dirty="0"/>
              <a:t>Can be used for small amount of data – expensive for large amounts</a:t>
            </a:r>
          </a:p>
          <a:p>
            <a:pPr>
              <a:lnSpc>
                <a:spcPct val="90000"/>
              </a:lnSpc>
            </a:pPr>
            <a:r>
              <a:rPr lang="en-US" dirty="0"/>
              <a:t>Kernel does not help with recipient specification,</a:t>
            </a:r>
          </a:p>
          <a:p>
            <a:pPr>
              <a:lnSpc>
                <a:spcPct val="90000"/>
              </a:lnSpc>
            </a:pPr>
            <a:r>
              <a:rPr lang="en-US" dirty="0"/>
              <a:t>Cannot broadcast </a:t>
            </a:r>
            <a:r>
              <a:rPr lang="en-US" dirty="0" err="1"/>
              <a:t>msgs</a:t>
            </a:r>
            <a:r>
              <a:rPr lang="en-US" dirty="0"/>
              <a:t>,</a:t>
            </a:r>
          </a:p>
          <a:p>
            <a:pPr>
              <a:lnSpc>
                <a:spcPct val="90000"/>
              </a:lnSpc>
            </a:pPr>
            <a:r>
              <a:rPr lang="en-US" dirty="0"/>
              <a:t>Allow selective retrieval of </a:t>
            </a:r>
            <a:r>
              <a:rPr lang="en-US" dirty="0" err="1"/>
              <a:t>msgs</a:t>
            </a:r>
            <a:r>
              <a:rPr lang="en-US" dirty="0"/>
              <a:t> by type,</a:t>
            </a:r>
          </a:p>
          <a:p>
            <a:pPr>
              <a:lnSpc>
                <a:spcPct val="90000"/>
              </a:lnSpc>
            </a:pPr>
            <a:r>
              <a:rPr lang="en-US" dirty="0"/>
              <a:t>STREAMS are now more popular for </a:t>
            </a:r>
            <a:r>
              <a:rPr lang="en-US" dirty="0" err="1"/>
              <a:t>msg</a:t>
            </a:r>
            <a:r>
              <a:rPr lang="en-US" dirty="0"/>
              <a:t> </a:t>
            </a:r>
            <a:r>
              <a:rPr lang="en-US" dirty="0" smtClean="0"/>
              <a:t>transfer.</a:t>
            </a:r>
            <a:endParaRPr lang="en-CA"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79487415"/>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Shared Memory</a:t>
            </a:r>
            <a:endParaRPr lang="en-US" dirty="0"/>
          </a:p>
        </p:txBody>
      </p:sp>
      <p:sp>
        <p:nvSpPr>
          <p:cNvPr id="3" name="Content Placeholder 2"/>
          <p:cNvSpPr>
            <a:spLocks noGrp="1"/>
          </p:cNvSpPr>
          <p:nvPr>
            <p:ph idx="1"/>
          </p:nvPr>
        </p:nvSpPr>
        <p:spPr>
          <a:xfrm>
            <a:off x="396875" y="1362075"/>
            <a:ext cx="8137525" cy="2143125"/>
          </a:xfrm>
        </p:spPr>
        <p:txBody>
          <a:bodyPr/>
          <a:lstStyle/>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A</a:t>
            </a:r>
            <a:r>
              <a:rPr lang="en-US" b="0" dirty="0" smtClean="0">
                <a:latin typeface="+mn-lt"/>
                <a:ea typeface="ＭＳ Ｐゴシック" charset="0"/>
                <a:cs typeface="Arial" charset="0"/>
              </a:rPr>
              <a:t>llows </a:t>
            </a:r>
            <a:r>
              <a:rPr lang="en-US" b="0" dirty="0">
                <a:latin typeface="+mn-lt"/>
                <a:ea typeface="ＭＳ Ｐゴシック" charset="0"/>
                <a:cs typeface="Arial" charset="0"/>
              </a:rPr>
              <a:t>multiple processes to share virtual memory space. </a:t>
            </a:r>
          </a:p>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F</a:t>
            </a:r>
            <a:r>
              <a:rPr lang="en-US" b="0" dirty="0" smtClean="0">
                <a:latin typeface="+mn-lt"/>
                <a:ea typeface="ＭＳ Ｐゴシック" charset="0"/>
                <a:cs typeface="Arial" charset="0"/>
              </a:rPr>
              <a:t>astest </a:t>
            </a:r>
            <a:r>
              <a:rPr lang="en-US" b="0" dirty="0">
                <a:latin typeface="+mn-lt"/>
                <a:ea typeface="ＭＳ Ｐゴシック" charset="0"/>
                <a:cs typeface="Arial" charset="0"/>
              </a:rPr>
              <a:t>but not necessarily the easiest (synchronization-wise) way for processes to communicate with one another. </a:t>
            </a:r>
          </a:p>
          <a:p>
            <a:pPr marL="0" indent="0">
              <a:buNone/>
            </a:pPr>
            <a:endParaRPr lang="en-US" dirty="0">
              <a:latin typeface="+mn-lt"/>
            </a:endParaRPr>
          </a:p>
        </p:txBody>
      </p:sp>
      <p:grpSp>
        <p:nvGrpSpPr>
          <p:cNvPr id="47" name="Group 46"/>
          <p:cNvGrpSpPr/>
          <p:nvPr/>
        </p:nvGrpSpPr>
        <p:grpSpPr>
          <a:xfrm>
            <a:off x="533400" y="2971800"/>
            <a:ext cx="8079292" cy="3389531"/>
            <a:chOff x="533400" y="2971800"/>
            <a:chExt cx="8079292" cy="3389531"/>
          </a:xfrm>
        </p:grpSpPr>
        <p:grpSp>
          <p:nvGrpSpPr>
            <p:cNvPr id="4" name="Group 12"/>
            <p:cNvGrpSpPr>
              <a:grpSpLocks/>
            </p:cNvGrpSpPr>
            <p:nvPr/>
          </p:nvGrpSpPr>
          <p:grpSpPr bwMode="auto">
            <a:xfrm>
              <a:off x="1600200" y="3581400"/>
              <a:ext cx="1165225" cy="441325"/>
              <a:chOff x="1152" y="2400"/>
              <a:chExt cx="734" cy="278"/>
            </a:xfrm>
          </p:grpSpPr>
          <p:sp>
            <p:nvSpPr>
              <p:cNvPr id="5" name="Text Box 6"/>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6" name="Text Box 7"/>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7" name="Group 13"/>
            <p:cNvGrpSpPr>
              <a:grpSpLocks/>
            </p:cNvGrpSpPr>
            <p:nvPr/>
          </p:nvGrpSpPr>
          <p:grpSpPr bwMode="auto">
            <a:xfrm>
              <a:off x="1600200" y="4064000"/>
              <a:ext cx="1165225" cy="441325"/>
              <a:chOff x="1152" y="2400"/>
              <a:chExt cx="734" cy="278"/>
            </a:xfrm>
          </p:grpSpPr>
          <p:sp>
            <p:nvSpPr>
              <p:cNvPr id="8" name="Text Box 14"/>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9" name="Text Box 15"/>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10" name="Group 16"/>
            <p:cNvGrpSpPr>
              <a:grpSpLocks/>
            </p:cNvGrpSpPr>
            <p:nvPr/>
          </p:nvGrpSpPr>
          <p:grpSpPr bwMode="auto">
            <a:xfrm>
              <a:off x="1600200" y="4546600"/>
              <a:ext cx="1165225" cy="441325"/>
              <a:chOff x="1152" y="2400"/>
              <a:chExt cx="734" cy="278"/>
            </a:xfrm>
          </p:grpSpPr>
          <p:sp>
            <p:nvSpPr>
              <p:cNvPr id="11" name="Text Box 17"/>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12" name="Text Box 18"/>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13" name="Group 19"/>
            <p:cNvGrpSpPr>
              <a:grpSpLocks/>
            </p:cNvGrpSpPr>
            <p:nvPr/>
          </p:nvGrpSpPr>
          <p:grpSpPr bwMode="auto">
            <a:xfrm>
              <a:off x="1600200" y="5029200"/>
              <a:ext cx="1165225" cy="441325"/>
              <a:chOff x="1152" y="2400"/>
              <a:chExt cx="734" cy="278"/>
            </a:xfrm>
          </p:grpSpPr>
          <p:sp>
            <p:nvSpPr>
              <p:cNvPr id="14" name="Text Box 20"/>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15" name="Text Box 21"/>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16" name="Group 22"/>
            <p:cNvGrpSpPr>
              <a:grpSpLocks/>
            </p:cNvGrpSpPr>
            <p:nvPr/>
          </p:nvGrpSpPr>
          <p:grpSpPr bwMode="auto">
            <a:xfrm>
              <a:off x="1600200" y="4305300"/>
              <a:ext cx="1165225" cy="441325"/>
              <a:chOff x="1152" y="2400"/>
              <a:chExt cx="734" cy="278"/>
            </a:xfrm>
          </p:grpSpPr>
          <p:sp>
            <p:nvSpPr>
              <p:cNvPr id="17" name="Text Box 23"/>
              <p:cNvSpPr txBox="1">
                <a:spLocks noChangeArrowheads="1"/>
              </p:cNvSpPr>
              <p:nvPr/>
            </p:nvSpPr>
            <p:spPr bwMode="auto">
              <a:xfrm>
                <a:off x="1152" y="2400"/>
                <a:ext cx="734" cy="126"/>
              </a:xfrm>
              <a:prstGeom prst="rect">
                <a:avLst/>
              </a:prstGeom>
              <a:solidFill>
                <a:srgbClr val="969696"/>
              </a:solidFill>
              <a:ln w="12700">
                <a:solidFill>
                  <a:schemeClr val="tx1"/>
                </a:solidFill>
                <a:miter lim="800000"/>
                <a:headEnd/>
                <a:tailEnd/>
              </a:ln>
              <a:effectLst/>
              <a:extLs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18" name="Text Box 24"/>
              <p:cNvSpPr txBox="1">
                <a:spLocks noChangeArrowheads="1"/>
              </p:cNvSpPr>
              <p:nvPr/>
            </p:nvSpPr>
            <p:spPr bwMode="auto">
              <a:xfrm>
                <a:off x="1152" y="2552"/>
                <a:ext cx="734" cy="126"/>
              </a:xfrm>
              <a:prstGeom prst="rect">
                <a:avLst/>
              </a:prstGeom>
              <a:solidFill>
                <a:srgbClr val="969696"/>
              </a:solidFill>
              <a:ln w="12700">
                <a:solidFill>
                  <a:schemeClr val="tx1"/>
                </a:solidFill>
                <a:miter lim="800000"/>
                <a:headEnd/>
                <a:tailEnd/>
              </a:ln>
              <a:effectLst/>
              <a:extLs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19" name="Group 25"/>
            <p:cNvGrpSpPr>
              <a:grpSpLocks/>
            </p:cNvGrpSpPr>
            <p:nvPr/>
          </p:nvGrpSpPr>
          <p:grpSpPr bwMode="auto">
            <a:xfrm>
              <a:off x="6324600" y="3581400"/>
              <a:ext cx="1165225" cy="441325"/>
              <a:chOff x="1152" y="2400"/>
              <a:chExt cx="734" cy="278"/>
            </a:xfrm>
          </p:grpSpPr>
          <p:sp>
            <p:nvSpPr>
              <p:cNvPr id="20" name="Text Box 26"/>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21" name="Text Box 27"/>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22" name="Group 28"/>
            <p:cNvGrpSpPr>
              <a:grpSpLocks/>
            </p:cNvGrpSpPr>
            <p:nvPr/>
          </p:nvGrpSpPr>
          <p:grpSpPr bwMode="auto">
            <a:xfrm>
              <a:off x="6324600" y="4064000"/>
              <a:ext cx="1165225" cy="441325"/>
              <a:chOff x="1152" y="2400"/>
              <a:chExt cx="734" cy="278"/>
            </a:xfrm>
          </p:grpSpPr>
          <p:sp>
            <p:nvSpPr>
              <p:cNvPr id="23" name="Text Box 29"/>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24" name="Text Box 30"/>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25" name="Group 31"/>
            <p:cNvGrpSpPr>
              <a:grpSpLocks/>
            </p:cNvGrpSpPr>
            <p:nvPr/>
          </p:nvGrpSpPr>
          <p:grpSpPr bwMode="auto">
            <a:xfrm>
              <a:off x="6324600" y="4546600"/>
              <a:ext cx="1165225" cy="441325"/>
              <a:chOff x="1152" y="2400"/>
              <a:chExt cx="734" cy="278"/>
            </a:xfrm>
          </p:grpSpPr>
          <p:sp>
            <p:nvSpPr>
              <p:cNvPr id="26" name="Text Box 32"/>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27" name="Text Box 33"/>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28" name="Group 34"/>
            <p:cNvGrpSpPr>
              <a:grpSpLocks/>
            </p:cNvGrpSpPr>
            <p:nvPr/>
          </p:nvGrpSpPr>
          <p:grpSpPr bwMode="auto">
            <a:xfrm>
              <a:off x="6324600" y="5029200"/>
              <a:ext cx="1165225" cy="441325"/>
              <a:chOff x="1152" y="2400"/>
              <a:chExt cx="734" cy="278"/>
            </a:xfrm>
          </p:grpSpPr>
          <p:sp>
            <p:nvSpPr>
              <p:cNvPr id="29" name="Text Box 35"/>
              <p:cNvSpPr txBox="1">
                <a:spLocks noChangeArrowheads="1"/>
              </p:cNvSpPr>
              <p:nvPr/>
            </p:nvSpPr>
            <p:spPr bwMode="auto">
              <a:xfrm>
                <a:off x="1152" y="2400"/>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30" name="Text Box 36"/>
              <p:cNvSpPr txBox="1">
                <a:spLocks noChangeArrowheads="1"/>
              </p:cNvSpPr>
              <p:nvPr/>
            </p:nvSpPr>
            <p:spPr bwMode="auto">
              <a:xfrm>
                <a:off x="1152" y="2552"/>
                <a:ext cx="734" cy="126"/>
              </a:xfrm>
              <a:prstGeom prst="rect">
                <a:avLst/>
              </a:prstGeom>
              <a:noFill/>
              <a:ln w="12700">
                <a:solidFill>
                  <a:schemeClr val="tx1"/>
                </a:solidFill>
                <a:miter lim="800000"/>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grpSp>
          <p:nvGrpSpPr>
            <p:cNvPr id="31" name="Group 37"/>
            <p:cNvGrpSpPr>
              <a:grpSpLocks/>
            </p:cNvGrpSpPr>
            <p:nvPr/>
          </p:nvGrpSpPr>
          <p:grpSpPr bwMode="auto">
            <a:xfrm>
              <a:off x="6324600" y="4787900"/>
              <a:ext cx="1165225" cy="441325"/>
              <a:chOff x="1152" y="2400"/>
              <a:chExt cx="734" cy="278"/>
            </a:xfrm>
          </p:grpSpPr>
          <p:sp>
            <p:nvSpPr>
              <p:cNvPr id="32" name="Text Box 38"/>
              <p:cNvSpPr txBox="1">
                <a:spLocks noChangeArrowheads="1"/>
              </p:cNvSpPr>
              <p:nvPr/>
            </p:nvSpPr>
            <p:spPr bwMode="auto">
              <a:xfrm>
                <a:off x="1152" y="2400"/>
                <a:ext cx="734" cy="126"/>
              </a:xfrm>
              <a:prstGeom prst="rect">
                <a:avLst/>
              </a:prstGeom>
              <a:solidFill>
                <a:srgbClr val="969696"/>
              </a:solidFill>
              <a:ln w="12700">
                <a:solidFill>
                  <a:schemeClr val="tx1"/>
                </a:solidFill>
                <a:miter lim="800000"/>
                <a:headEnd/>
                <a:tailEnd/>
              </a:ln>
              <a:effectLst/>
              <a:extLs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sp>
            <p:nvSpPr>
              <p:cNvPr id="33" name="Text Box 39"/>
              <p:cNvSpPr txBox="1">
                <a:spLocks noChangeArrowheads="1"/>
              </p:cNvSpPr>
              <p:nvPr/>
            </p:nvSpPr>
            <p:spPr bwMode="auto">
              <a:xfrm>
                <a:off x="1152" y="2552"/>
                <a:ext cx="734" cy="126"/>
              </a:xfrm>
              <a:prstGeom prst="rect">
                <a:avLst/>
              </a:prstGeom>
              <a:solidFill>
                <a:srgbClr val="969696"/>
              </a:solidFill>
              <a:ln w="12700">
                <a:solidFill>
                  <a:schemeClr val="tx1"/>
                </a:solidFill>
                <a:miter lim="800000"/>
                <a:headEnd/>
                <a:tailEnd/>
              </a:ln>
              <a:effectLst/>
              <a:extLs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700">
                  <a:latin typeface="+mn-lt"/>
                </a:endParaRPr>
              </a:p>
            </p:txBody>
          </p:sp>
        </p:grpSp>
        <p:sp>
          <p:nvSpPr>
            <p:cNvPr id="34" name="Text Box 41"/>
            <p:cNvSpPr txBox="1">
              <a:spLocks noChangeArrowheads="1"/>
            </p:cNvSpPr>
            <p:nvPr/>
          </p:nvSpPr>
          <p:spPr bwMode="auto">
            <a:xfrm>
              <a:off x="3429000" y="4940300"/>
              <a:ext cx="2209800" cy="646331"/>
            </a:xfrm>
            <a:prstGeom prst="rect">
              <a:avLst/>
            </a:prstGeom>
            <a:solidFill>
              <a:srgbClr val="969696"/>
            </a:solidFill>
            <a:ln w="12700">
              <a:solidFill>
                <a:schemeClr val="tx1"/>
              </a:solidFill>
              <a:miter lim="800000"/>
              <a:headEnd/>
              <a:tailEnd/>
            </a:ln>
            <a:effectLst/>
            <a:extLs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3600">
                <a:latin typeface="+mn-lt"/>
              </a:endParaRPr>
            </a:p>
          </p:txBody>
        </p:sp>
        <p:sp>
          <p:nvSpPr>
            <p:cNvPr id="35" name="Text Box 42"/>
            <p:cNvSpPr txBox="1">
              <a:spLocks noChangeArrowheads="1"/>
            </p:cNvSpPr>
            <p:nvPr/>
          </p:nvSpPr>
          <p:spPr bwMode="auto">
            <a:xfrm>
              <a:off x="3429000" y="5715000"/>
              <a:ext cx="2209800" cy="646331"/>
            </a:xfrm>
            <a:prstGeom prst="rect">
              <a:avLst/>
            </a:prstGeom>
            <a:solidFill>
              <a:srgbClr val="969696"/>
            </a:solidFill>
            <a:ln w="12700">
              <a:solidFill>
                <a:schemeClr val="tx1"/>
              </a:solidFill>
              <a:miter lim="800000"/>
              <a:headEnd/>
              <a:tailEnd/>
            </a:ln>
            <a:effectLst/>
            <a:extLs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endParaRPr lang="en-US" sz="3600">
                <a:latin typeface="+mn-lt"/>
              </a:endParaRPr>
            </a:p>
          </p:txBody>
        </p:sp>
        <p:sp>
          <p:nvSpPr>
            <p:cNvPr id="36" name="Text Box 43"/>
            <p:cNvSpPr txBox="1">
              <a:spLocks noChangeArrowheads="1"/>
            </p:cNvSpPr>
            <p:nvPr/>
          </p:nvSpPr>
          <p:spPr bwMode="auto">
            <a:xfrm>
              <a:off x="1600200" y="2974975"/>
              <a:ext cx="1107996" cy="36933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r>
                <a:rPr lang="en-US" sz="1800">
                  <a:latin typeface="+mn-lt"/>
                </a:rPr>
                <a:t>Process A</a:t>
              </a:r>
            </a:p>
          </p:txBody>
        </p:sp>
        <p:sp>
          <p:nvSpPr>
            <p:cNvPr id="37" name="Text Box 44"/>
            <p:cNvSpPr txBox="1">
              <a:spLocks noChangeArrowheads="1"/>
            </p:cNvSpPr>
            <p:nvPr/>
          </p:nvSpPr>
          <p:spPr bwMode="auto">
            <a:xfrm>
              <a:off x="6172200" y="2971800"/>
              <a:ext cx="1092216" cy="36933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r>
                <a:rPr lang="en-US" sz="1800">
                  <a:latin typeface="+mn-lt"/>
                </a:rPr>
                <a:t>Process B</a:t>
              </a:r>
            </a:p>
          </p:txBody>
        </p:sp>
        <p:sp>
          <p:nvSpPr>
            <p:cNvPr id="38" name="Line 45"/>
            <p:cNvSpPr>
              <a:spLocks noChangeShapeType="1"/>
            </p:cNvSpPr>
            <p:nvPr/>
          </p:nvSpPr>
          <p:spPr bwMode="auto">
            <a:xfrm flipH="1" flipV="1">
              <a:off x="2743200" y="4343400"/>
              <a:ext cx="685800" cy="609600"/>
            </a:xfrm>
            <a:prstGeom prst="line">
              <a:avLst/>
            </a:prstGeom>
            <a:noFill/>
            <a:ln w="12700">
              <a:solidFill>
                <a:schemeClr val="tx1"/>
              </a:solidFill>
              <a:prstDash val="dash"/>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sz="1800">
                <a:latin typeface="+mn-lt"/>
              </a:endParaRPr>
            </a:p>
          </p:txBody>
        </p:sp>
        <p:sp>
          <p:nvSpPr>
            <p:cNvPr id="39" name="Line 46"/>
            <p:cNvSpPr>
              <a:spLocks noChangeShapeType="1"/>
            </p:cNvSpPr>
            <p:nvPr/>
          </p:nvSpPr>
          <p:spPr bwMode="auto">
            <a:xfrm flipH="1" flipV="1">
              <a:off x="2743200" y="4724400"/>
              <a:ext cx="685800" cy="1636931"/>
            </a:xfrm>
            <a:prstGeom prst="line">
              <a:avLst/>
            </a:prstGeom>
            <a:noFill/>
            <a:ln w="12700">
              <a:solidFill>
                <a:schemeClr val="tx1"/>
              </a:solidFill>
              <a:prstDash val="dash"/>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sz="1800">
                <a:latin typeface="+mn-lt"/>
              </a:endParaRPr>
            </a:p>
          </p:txBody>
        </p:sp>
        <p:sp>
          <p:nvSpPr>
            <p:cNvPr id="40" name="Line 47"/>
            <p:cNvSpPr>
              <a:spLocks noChangeShapeType="1"/>
            </p:cNvSpPr>
            <p:nvPr/>
          </p:nvSpPr>
          <p:spPr bwMode="auto">
            <a:xfrm flipV="1">
              <a:off x="5638800" y="4724400"/>
              <a:ext cx="685800" cy="228600"/>
            </a:xfrm>
            <a:prstGeom prst="line">
              <a:avLst/>
            </a:prstGeom>
            <a:noFill/>
            <a:ln w="12700">
              <a:solidFill>
                <a:schemeClr val="tx1"/>
              </a:solidFill>
              <a:prstDash val="dash"/>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sz="1800">
                <a:latin typeface="+mn-lt"/>
              </a:endParaRPr>
            </a:p>
          </p:txBody>
        </p:sp>
        <p:sp>
          <p:nvSpPr>
            <p:cNvPr id="41" name="Line 48"/>
            <p:cNvSpPr>
              <a:spLocks noChangeShapeType="1"/>
            </p:cNvSpPr>
            <p:nvPr/>
          </p:nvSpPr>
          <p:spPr bwMode="auto">
            <a:xfrm flipV="1">
              <a:off x="5638800" y="5257800"/>
              <a:ext cx="685800" cy="1103531"/>
            </a:xfrm>
            <a:prstGeom prst="line">
              <a:avLst/>
            </a:prstGeom>
            <a:noFill/>
            <a:ln w="12700">
              <a:solidFill>
                <a:schemeClr val="tx1"/>
              </a:solidFill>
              <a:prstDash val="dash"/>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sz="1800">
                <a:latin typeface="+mn-lt"/>
              </a:endParaRPr>
            </a:p>
          </p:txBody>
        </p:sp>
        <p:sp>
          <p:nvSpPr>
            <p:cNvPr id="42" name="Text Box 49"/>
            <p:cNvSpPr txBox="1">
              <a:spLocks noChangeArrowheads="1"/>
            </p:cNvSpPr>
            <p:nvPr/>
          </p:nvSpPr>
          <p:spPr bwMode="auto">
            <a:xfrm>
              <a:off x="593725" y="4076700"/>
              <a:ext cx="992692" cy="36933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r>
                <a:rPr lang="en-US" sz="1800">
                  <a:latin typeface="+mn-lt"/>
                </a:rPr>
                <a:t>0x30000</a:t>
              </a:r>
            </a:p>
          </p:txBody>
        </p:sp>
        <p:sp>
          <p:nvSpPr>
            <p:cNvPr id="43" name="Text Box 50"/>
            <p:cNvSpPr txBox="1">
              <a:spLocks noChangeArrowheads="1"/>
            </p:cNvSpPr>
            <p:nvPr/>
          </p:nvSpPr>
          <p:spPr bwMode="auto">
            <a:xfrm>
              <a:off x="533400" y="4648200"/>
              <a:ext cx="992692" cy="36933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r>
                <a:rPr lang="en-US" sz="1800">
                  <a:latin typeface="+mn-lt"/>
                </a:rPr>
                <a:t>0x50000</a:t>
              </a:r>
            </a:p>
          </p:txBody>
        </p:sp>
        <p:sp>
          <p:nvSpPr>
            <p:cNvPr id="44" name="Text Box 51"/>
            <p:cNvSpPr txBox="1">
              <a:spLocks noChangeArrowheads="1"/>
            </p:cNvSpPr>
            <p:nvPr/>
          </p:nvSpPr>
          <p:spPr bwMode="auto">
            <a:xfrm>
              <a:off x="7620000" y="4495800"/>
              <a:ext cx="992692" cy="36933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r>
                <a:rPr lang="en-US" sz="1800">
                  <a:latin typeface="+mn-lt"/>
                </a:rPr>
                <a:t>0x50000</a:t>
              </a:r>
            </a:p>
          </p:txBody>
        </p:sp>
        <p:sp>
          <p:nvSpPr>
            <p:cNvPr id="45" name="Text Box 52"/>
            <p:cNvSpPr txBox="1">
              <a:spLocks noChangeArrowheads="1"/>
            </p:cNvSpPr>
            <p:nvPr/>
          </p:nvSpPr>
          <p:spPr bwMode="auto">
            <a:xfrm>
              <a:off x="7620000" y="5105400"/>
              <a:ext cx="992692" cy="36933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r>
                <a:rPr lang="en-US" sz="1800">
                  <a:latin typeface="+mn-lt"/>
                </a:rPr>
                <a:t>0x70000</a:t>
              </a:r>
            </a:p>
          </p:txBody>
        </p:sp>
        <p:sp>
          <p:nvSpPr>
            <p:cNvPr id="46" name="Text Box 53"/>
            <p:cNvSpPr txBox="1">
              <a:spLocks noChangeArrowheads="1"/>
            </p:cNvSpPr>
            <p:nvPr/>
          </p:nvSpPr>
          <p:spPr bwMode="auto">
            <a:xfrm>
              <a:off x="3691175" y="5181600"/>
              <a:ext cx="1723549" cy="923330"/>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none">
              <a:spAutoFit/>
            </a:bodyPr>
            <a:lstStyle/>
            <a:p>
              <a:pPr algn="ctr"/>
              <a:r>
                <a:rPr lang="en-US" sz="1800" b="1">
                  <a:latin typeface="+mn-lt"/>
                </a:rPr>
                <a:t>Shared memory</a:t>
              </a:r>
            </a:p>
            <a:p>
              <a:pPr algn="ctr"/>
              <a:endParaRPr lang="en-US" sz="1800" b="1">
                <a:latin typeface="+mn-lt"/>
              </a:endParaRPr>
            </a:p>
            <a:p>
              <a:pPr algn="ctr"/>
              <a:r>
                <a:rPr lang="en-US" sz="1800" b="1">
                  <a:latin typeface="+mn-lt"/>
                </a:rPr>
                <a:t>region</a:t>
              </a:r>
            </a:p>
          </p:txBody>
        </p:sp>
      </p:gr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60856074"/>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Shared Memory</a:t>
            </a:r>
            <a:endParaRPr lang="en-US" dirty="0"/>
          </a:p>
        </p:txBody>
      </p:sp>
      <p:sp>
        <p:nvSpPr>
          <p:cNvPr id="3" name="Content Placeholder 2"/>
          <p:cNvSpPr>
            <a:spLocks noGrp="1"/>
          </p:cNvSpPr>
          <p:nvPr>
            <p:ph idx="1"/>
          </p:nvPr>
        </p:nvSpPr>
        <p:spPr/>
        <p:txBody>
          <a:bodyPr>
            <a:normAutofit lnSpcReduction="10000"/>
          </a:bodyPr>
          <a:lstStyle/>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O</a:t>
            </a:r>
            <a:r>
              <a:rPr lang="en-US" b="0" dirty="0" smtClean="0">
                <a:latin typeface="+mn-lt"/>
                <a:ea typeface="ＭＳ Ｐゴシック" charset="0"/>
                <a:cs typeface="Arial" charset="0"/>
              </a:rPr>
              <a:t>ne </a:t>
            </a:r>
            <a:r>
              <a:rPr lang="en-US" b="0" dirty="0">
                <a:latin typeface="+mn-lt"/>
                <a:ea typeface="ＭＳ Ｐゴシック" charset="0"/>
                <a:cs typeface="Arial" charset="0"/>
              </a:rPr>
              <a:t>process </a:t>
            </a:r>
            <a:r>
              <a:rPr lang="en-US" b="0" dirty="0">
                <a:solidFill>
                  <a:srgbClr val="FF0000"/>
                </a:solidFill>
                <a:latin typeface="+mn-lt"/>
                <a:ea typeface="ＭＳ Ｐゴシック" charset="0"/>
                <a:cs typeface="Arial" charset="0"/>
              </a:rPr>
              <a:t>creates</a:t>
            </a:r>
            <a:r>
              <a:rPr lang="en-US" b="0" dirty="0">
                <a:latin typeface="+mn-lt"/>
                <a:ea typeface="ＭＳ Ｐゴシック" charset="0"/>
                <a:cs typeface="Arial" charset="0"/>
              </a:rPr>
              <a:t> or allocates the shared memory segment. </a:t>
            </a:r>
          </a:p>
          <a:p>
            <a:pPr marL="738188" lvl="1" indent="-338138">
              <a:buClrTx/>
              <a:buSzTx/>
              <a:buFont typeface="Wingdings" charset="0"/>
              <a:buChar char="§"/>
              <a:tabLst>
                <a:tab pos="969963" algn="l"/>
                <a:tab pos="1082675" algn="l"/>
                <a:tab pos="1485900" algn="l"/>
                <a:tab pos="1600200" algn="l"/>
              </a:tabLst>
            </a:pPr>
            <a:r>
              <a:rPr lang="en-US" b="0" dirty="0" smtClean="0">
                <a:latin typeface="+mn-lt"/>
                <a:ea typeface="ＭＳ Ｐゴシック" charset="0"/>
                <a:cs typeface="Arial" charset="0"/>
              </a:rPr>
              <a:t>size </a:t>
            </a:r>
            <a:r>
              <a:rPr lang="en-US" b="0" dirty="0">
                <a:latin typeface="+mn-lt"/>
                <a:ea typeface="ＭＳ Ｐゴシック" charset="0"/>
                <a:cs typeface="Arial" charset="0"/>
              </a:rPr>
              <a:t>and access permissions </a:t>
            </a:r>
            <a:r>
              <a:rPr lang="en-US" b="0" dirty="0" smtClean="0">
                <a:latin typeface="+mn-lt"/>
                <a:ea typeface="ＭＳ Ｐゴシック" charset="0"/>
                <a:cs typeface="Arial" charset="0"/>
              </a:rPr>
              <a:t>set at creation. </a:t>
            </a:r>
            <a:endParaRPr lang="en-US" b="0" dirty="0">
              <a:latin typeface="+mn-lt"/>
              <a:ea typeface="ＭＳ Ｐゴシック" charset="0"/>
              <a:cs typeface="Arial" charset="0"/>
            </a:endParaRPr>
          </a:p>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The process then </a:t>
            </a:r>
            <a:r>
              <a:rPr lang="en-US" b="0" dirty="0">
                <a:solidFill>
                  <a:srgbClr val="FF0000"/>
                </a:solidFill>
                <a:latin typeface="+mn-lt"/>
                <a:ea typeface="ＭＳ Ｐゴシック" charset="0"/>
                <a:cs typeface="Arial" charset="0"/>
              </a:rPr>
              <a:t>attaches</a:t>
            </a:r>
            <a:r>
              <a:rPr lang="en-US" b="0" dirty="0">
                <a:latin typeface="+mn-lt"/>
                <a:ea typeface="ＭＳ Ｐゴシック" charset="0"/>
                <a:cs typeface="Arial" charset="0"/>
              </a:rPr>
              <a:t> the shared segment, </a:t>
            </a:r>
            <a:endParaRPr lang="en-US" b="0" dirty="0" smtClean="0">
              <a:latin typeface="+mn-lt"/>
              <a:ea typeface="ＭＳ Ｐゴシック" charset="0"/>
              <a:cs typeface="Arial" charset="0"/>
            </a:endParaRPr>
          </a:p>
          <a:p>
            <a:pPr marL="738188" lvl="1" indent="-338138">
              <a:buClrTx/>
              <a:buSzTx/>
              <a:buFont typeface="Wingdings" charset="0"/>
              <a:buChar char="§"/>
              <a:tabLst>
                <a:tab pos="969963" algn="l"/>
                <a:tab pos="1082675" algn="l"/>
                <a:tab pos="1485900" algn="l"/>
                <a:tab pos="1600200" algn="l"/>
              </a:tabLst>
            </a:pPr>
            <a:r>
              <a:rPr lang="en-US" b="0" dirty="0" smtClean="0">
                <a:latin typeface="+mn-lt"/>
                <a:ea typeface="ＭＳ Ｐゴシック" charset="0"/>
                <a:cs typeface="Arial" charset="0"/>
              </a:rPr>
              <a:t>causing </a:t>
            </a:r>
            <a:r>
              <a:rPr lang="en-US" b="0" dirty="0">
                <a:latin typeface="+mn-lt"/>
                <a:ea typeface="ＭＳ Ｐゴシック" charset="0"/>
                <a:cs typeface="Arial" charset="0"/>
              </a:rPr>
              <a:t>it to be mapped into its current data space. </a:t>
            </a:r>
            <a:endParaRPr lang="en-US" b="0" dirty="0" smtClean="0">
              <a:latin typeface="+mn-lt"/>
              <a:ea typeface="ＭＳ Ｐゴシック" charset="0"/>
              <a:cs typeface="Arial" charset="0"/>
            </a:endParaRPr>
          </a:p>
          <a:p>
            <a:pPr marL="738188" lvl="1"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If needed, the creating process then initializes the shared memory.</a:t>
            </a:r>
          </a:p>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Once created, and if permissions permit, </a:t>
            </a:r>
            <a:endParaRPr lang="en-US" b="0" dirty="0" smtClean="0">
              <a:latin typeface="+mn-lt"/>
              <a:ea typeface="ＭＳ Ｐゴシック" charset="0"/>
              <a:cs typeface="Arial" charset="0"/>
            </a:endParaRPr>
          </a:p>
          <a:p>
            <a:pPr marL="738188" lvl="1" indent="-338138">
              <a:buClrTx/>
              <a:buSzTx/>
              <a:buFont typeface="Wingdings" charset="0"/>
              <a:buChar char="§"/>
              <a:tabLst>
                <a:tab pos="969963" algn="l"/>
                <a:tab pos="1082675" algn="l"/>
                <a:tab pos="1485900" algn="l"/>
                <a:tab pos="1600200" algn="l"/>
              </a:tabLst>
            </a:pPr>
            <a:r>
              <a:rPr lang="en-US" b="0" dirty="0" smtClean="0">
                <a:latin typeface="+mn-lt"/>
                <a:ea typeface="ＭＳ Ｐゴシック" charset="0"/>
                <a:cs typeface="Arial" charset="0"/>
              </a:rPr>
              <a:t>other </a:t>
            </a:r>
            <a:r>
              <a:rPr lang="en-US" b="0" dirty="0">
                <a:latin typeface="+mn-lt"/>
                <a:ea typeface="ＭＳ Ｐゴシック" charset="0"/>
                <a:cs typeface="Arial" charset="0"/>
              </a:rPr>
              <a:t>processes can gain access to the shared memory segment and map it into their data space.</a:t>
            </a:r>
          </a:p>
          <a:p>
            <a:pPr marL="338138" lvl="0" indent="-338138">
              <a:buClrTx/>
              <a:buSzTx/>
              <a:buFont typeface="Wingdings" charset="0"/>
              <a:buChar char="§"/>
              <a:tabLst>
                <a:tab pos="969963" algn="l"/>
                <a:tab pos="1082675" algn="l"/>
                <a:tab pos="1485900" algn="l"/>
                <a:tab pos="1600200" algn="l"/>
              </a:tabLst>
            </a:pPr>
            <a:r>
              <a:rPr lang="en-US" b="0" dirty="0" smtClean="0">
                <a:latin typeface="+mn-lt"/>
                <a:ea typeface="ＭＳ Ｐゴシック" charset="0"/>
                <a:cs typeface="Arial" charset="0"/>
              </a:rPr>
              <a:t>Each </a:t>
            </a:r>
            <a:r>
              <a:rPr lang="en-US" b="0" dirty="0">
                <a:latin typeface="+mn-lt"/>
                <a:ea typeface="ＭＳ Ｐゴシック" charset="0"/>
                <a:cs typeface="Arial" charset="0"/>
              </a:rPr>
              <a:t>process accesses the shared memory relative to its attachment address.</a:t>
            </a:r>
          </a:p>
          <a:p>
            <a:pPr marL="338138" indent="-338138">
              <a:buClrTx/>
              <a:buSzTx/>
              <a:buFont typeface="Wingdings" charset="0"/>
              <a:buChar char="§"/>
              <a:tabLst>
                <a:tab pos="969963" algn="l"/>
                <a:tab pos="1082675" algn="l"/>
                <a:tab pos="1485900" algn="l"/>
                <a:tab pos="1600200" algn="l"/>
              </a:tabLst>
            </a:pPr>
            <a:r>
              <a:rPr lang="en-US" b="0" dirty="0" smtClean="0">
                <a:latin typeface="+mn-lt"/>
                <a:ea typeface="ＭＳ Ｐゴシック" charset="0"/>
                <a:cs typeface="Arial" charset="0"/>
              </a:rPr>
              <a:t>For </a:t>
            </a:r>
            <a:r>
              <a:rPr lang="en-US" b="0" dirty="0">
                <a:latin typeface="+mn-lt"/>
                <a:ea typeface="ＭＳ Ｐゴシック" charset="0"/>
                <a:cs typeface="Arial" charset="0"/>
              </a:rPr>
              <a:t>each process involved, the mapped memory appears to be no different from any other of its memory addresses. </a:t>
            </a:r>
          </a:p>
          <a:p>
            <a:pPr marL="338138" lvl="0" indent="-338138">
              <a:buClrTx/>
              <a:buSzTx/>
              <a:buFont typeface="Wingdings" charset="0"/>
              <a:buChar char="§"/>
              <a:tabLst>
                <a:tab pos="969963" algn="l"/>
                <a:tab pos="1082675" algn="l"/>
                <a:tab pos="1485900" algn="l"/>
                <a:tab pos="1600200" algn="l"/>
              </a:tabLst>
            </a:pPr>
            <a:endParaRPr lang="en-US" b="0" dirty="0">
              <a:latin typeface="+mn-lt"/>
              <a:ea typeface="ＭＳ Ｐゴシック" charset="0"/>
              <a:cs typeface="Arial" charset="0"/>
            </a:endParaRPr>
          </a:p>
          <a:p>
            <a:pPr marL="338138" lvl="0" indent="-338138">
              <a:buClrTx/>
              <a:buSzTx/>
              <a:buFont typeface="Wingdings" charset="0"/>
              <a:buChar char="§"/>
              <a:tabLst>
                <a:tab pos="969963" algn="l"/>
                <a:tab pos="1082675" algn="l"/>
                <a:tab pos="1485900" algn="l"/>
                <a:tab pos="1600200" algn="l"/>
              </a:tabLst>
            </a:pPr>
            <a:endParaRPr lang="en-US" b="0" dirty="0">
              <a:latin typeface="+mn-lt"/>
              <a:ea typeface="ＭＳ Ｐゴシック" charset="0"/>
              <a:cs typeface="Arial" charset="0"/>
            </a:endParaRPr>
          </a:p>
          <a:p>
            <a:pPr marL="0" indent="0">
              <a:buNone/>
            </a:pPr>
            <a:endParaRPr lang="en-US" dirty="0">
              <a:latin typeface="+mn-lt"/>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8848259"/>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Inter-process Communication (IPC)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Cooperating </a:t>
            </a:r>
            <a:r>
              <a:rPr lang="en-US" dirty="0"/>
              <a:t>processes </a:t>
            </a:r>
            <a:r>
              <a:rPr lang="en-US" dirty="0" smtClean="0"/>
              <a:t>or threads need inter-process </a:t>
            </a:r>
            <a:r>
              <a:rPr lang="en-US" dirty="0"/>
              <a:t>communication (IPC)</a:t>
            </a:r>
          </a:p>
          <a:p>
            <a:pPr lvl="1"/>
            <a:r>
              <a:rPr lang="en-US" sz="2400" dirty="0"/>
              <a:t>Data transfer</a:t>
            </a:r>
          </a:p>
          <a:p>
            <a:pPr lvl="1"/>
            <a:r>
              <a:rPr lang="en-US" sz="2400" dirty="0"/>
              <a:t>Sharing data</a:t>
            </a:r>
          </a:p>
          <a:p>
            <a:pPr lvl="1"/>
            <a:r>
              <a:rPr lang="en-US" sz="2400" dirty="0"/>
              <a:t>Event notification</a:t>
            </a:r>
          </a:p>
          <a:p>
            <a:pPr lvl="1"/>
            <a:r>
              <a:rPr lang="en-US" sz="2400" dirty="0"/>
              <a:t>Resource sharing</a:t>
            </a:r>
          </a:p>
          <a:p>
            <a:pPr lvl="1"/>
            <a:r>
              <a:rPr lang="en-US" sz="2400" dirty="0"/>
              <a:t>Process control</a:t>
            </a:r>
          </a:p>
          <a:p>
            <a:r>
              <a:rPr lang="en-US" dirty="0"/>
              <a:t>Processes may be running on one or more computers connected by a network.</a:t>
            </a:r>
          </a:p>
          <a:p>
            <a:r>
              <a:rPr lang="en-US" dirty="0"/>
              <a:t>The method of IPC used may vary based on the bandwidth and latency of communication between the threads, and the type of data being communicated.</a:t>
            </a:r>
          </a:p>
          <a:p>
            <a:r>
              <a:rPr lang="en-US" dirty="0"/>
              <a:t>IPC may also be referred to as </a:t>
            </a:r>
            <a:r>
              <a:rPr lang="en-US" dirty="0">
                <a:solidFill>
                  <a:srgbClr val="FF0000"/>
                </a:solidFill>
              </a:rPr>
              <a:t>inter-thread communication </a:t>
            </a:r>
            <a:r>
              <a:rPr lang="en-US" dirty="0"/>
              <a:t>and </a:t>
            </a:r>
            <a:r>
              <a:rPr lang="en-US" dirty="0">
                <a:solidFill>
                  <a:srgbClr val="FF0000"/>
                </a:solidFill>
              </a:rPr>
              <a:t>inter-application communication</a:t>
            </a:r>
            <a:r>
              <a:rPr lang="en-US" i="1" dirty="0"/>
              <a:t>.</a:t>
            </a:r>
            <a:endParaRPr lang="en-US" dirty="0"/>
          </a:p>
          <a:p>
            <a:endParaRPr lang="en-US" sz="1800" dirty="0"/>
          </a:p>
          <a:p>
            <a:endParaRPr lang="en-US" sz="1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48549965"/>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Title 1"/>
          <p:cNvSpPr>
            <a:spLocks noGrp="1"/>
          </p:cNvSpPr>
          <p:nvPr>
            <p:ph type="title"/>
          </p:nvPr>
        </p:nvSpPr>
        <p:spPr>
          <a:xfrm>
            <a:off x="936625" y="277813"/>
            <a:ext cx="7850188" cy="576262"/>
          </a:xfrm>
        </p:spPr>
        <p:txBody>
          <a:bodyPr/>
          <a:lstStyle/>
          <a:p>
            <a:r>
              <a:rPr lang="en-US"/>
              <a:t>POSIX Shared Memory</a:t>
            </a:r>
          </a:p>
        </p:txBody>
      </p:sp>
      <p:sp>
        <p:nvSpPr>
          <p:cNvPr id="37891" name="Content Placeholder 2"/>
          <p:cNvSpPr>
            <a:spLocks noGrp="1"/>
          </p:cNvSpPr>
          <p:nvPr>
            <p:ph idx="1"/>
          </p:nvPr>
        </p:nvSpPr>
        <p:spPr>
          <a:xfrm>
            <a:off x="755650" y="1268413"/>
            <a:ext cx="7589838" cy="4867275"/>
          </a:xfrm>
        </p:spPr>
        <p:txBody>
          <a:bodyPr>
            <a:normAutofit lnSpcReduction="10000"/>
          </a:bodyPr>
          <a:lstStyle/>
          <a:p>
            <a:pPr>
              <a:buFont typeface="Wingdings" pitchFamily="2" charset="2"/>
              <a:buChar char="n"/>
              <a:defRPr/>
            </a:pPr>
            <a:r>
              <a:rPr lang="en-US" sz="2000" dirty="0" smtClean="0">
                <a:solidFill>
                  <a:srgbClr val="FF0000"/>
                </a:solidFill>
                <a:latin typeface="+mj-lt"/>
                <a:ea typeface="ＭＳ Ｐゴシック" pitchFamily="34" charset="-128"/>
              </a:rPr>
              <a:t>Write process</a:t>
            </a:r>
          </a:p>
          <a:p>
            <a:pPr lvl="1">
              <a:buFont typeface="Wingdings" pitchFamily="2" charset="2"/>
              <a:buChar char="n"/>
              <a:defRPr/>
            </a:pPr>
            <a:r>
              <a:rPr lang="en-US" sz="2000" dirty="0" smtClean="0">
                <a:latin typeface="+mj-lt"/>
                <a:ea typeface="ＭＳ Ｐゴシック" pitchFamily="34" charset="-128"/>
              </a:rPr>
              <a:t>Create shared memory segment</a:t>
            </a:r>
          </a:p>
          <a:p>
            <a:pPr>
              <a:buFont typeface="Monotype Sorts" charset="2"/>
              <a:buNone/>
              <a:defRPr/>
            </a:pPr>
            <a:r>
              <a:rPr lang="en-US" sz="2000" dirty="0" smtClean="0">
                <a:latin typeface="Courier New"/>
                <a:ea typeface="ＭＳ Ｐゴシック" pitchFamily="34" charset="-128"/>
                <a:cs typeface="Courier New"/>
              </a:rPr>
              <a:t>	segment id = </a:t>
            </a:r>
            <a:r>
              <a:rPr lang="en-US" sz="2000" dirty="0" err="1" smtClean="0">
                <a:latin typeface="Courier New"/>
                <a:ea typeface="ＭＳ Ｐゴシック" pitchFamily="34" charset="-128"/>
                <a:cs typeface="Courier New"/>
              </a:rPr>
              <a:t>shmget</a:t>
            </a:r>
            <a:r>
              <a:rPr lang="en-US" sz="2000" dirty="0" smtClean="0">
                <a:latin typeface="Courier New"/>
                <a:ea typeface="ＭＳ Ｐゴシック" pitchFamily="34" charset="-128"/>
                <a:cs typeface="Courier New"/>
              </a:rPr>
              <a:t>(key, size, IPC_CREAT);</a:t>
            </a:r>
          </a:p>
          <a:p>
            <a:pPr lvl="1">
              <a:buFont typeface="Wingdings" pitchFamily="2" charset="2"/>
              <a:buChar char="n"/>
              <a:defRPr/>
            </a:pPr>
            <a:r>
              <a:rPr lang="en-US" sz="2000" dirty="0" smtClean="0">
                <a:latin typeface="+mj-lt"/>
                <a:ea typeface="ＭＳ Ｐゴシック" pitchFamily="34" charset="-128"/>
              </a:rPr>
              <a:t>Attach shared memory to its address space</a:t>
            </a:r>
          </a:p>
          <a:p>
            <a:pPr>
              <a:buFont typeface="Monotype Sorts" charset="2"/>
              <a:buNone/>
              <a:defRPr/>
            </a:pPr>
            <a:r>
              <a:rPr lang="en-US" sz="2000" dirty="0" smtClean="0">
                <a:latin typeface="Courier New"/>
                <a:ea typeface="ＭＳ Ｐゴシック" pitchFamily="34" charset="-128"/>
                <a:cs typeface="Courier New"/>
              </a:rPr>
              <a:t>		</a:t>
            </a:r>
            <a:r>
              <a:rPr lang="en-US" sz="2000" dirty="0" err="1" smtClean="0">
                <a:latin typeface="Courier New"/>
                <a:ea typeface="ＭＳ Ｐゴシック" pitchFamily="34" charset="-128"/>
                <a:cs typeface="Courier New"/>
              </a:rPr>
              <a:t>addr</a:t>
            </a:r>
            <a:r>
              <a:rPr lang="en-US" sz="2000" dirty="0" smtClean="0">
                <a:latin typeface="Courier New"/>
                <a:ea typeface="ＭＳ Ｐゴシック" pitchFamily="34" charset="-128"/>
                <a:cs typeface="Courier New"/>
              </a:rPr>
              <a:t>= (char *) </a:t>
            </a:r>
            <a:r>
              <a:rPr lang="en-US" sz="2000" dirty="0" err="1" smtClean="0">
                <a:latin typeface="Courier New"/>
                <a:ea typeface="ＭＳ Ｐゴシック" pitchFamily="34" charset="-128"/>
                <a:cs typeface="Courier New"/>
              </a:rPr>
              <a:t>shmat</a:t>
            </a:r>
            <a:r>
              <a:rPr lang="en-US" sz="2000" dirty="0" smtClean="0">
                <a:latin typeface="Courier New"/>
                <a:ea typeface="ＭＳ Ｐゴシック" pitchFamily="34" charset="-128"/>
                <a:cs typeface="Courier New"/>
              </a:rPr>
              <a:t>(id, NULL, 0);</a:t>
            </a:r>
          </a:p>
          <a:p>
            <a:pPr lvl="1">
              <a:buFont typeface="Wingdings" pitchFamily="2" charset="2"/>
              <a:buChar char="n"/>
              <a:defRPr/>
            </a:pPr>
            <a:r>
              <a:rPr lang="en-US" sz="2000" dirty="0" smtClean="0">
                <a:latin typeface="+mj-lt"/>
                <a:ea typeface="ＭＳ Ｐゴシック" pitchFamily="34" charset="-128"/>
              </a:rPr>
              <a:t> write to the shared memory</a:t>
            </a:r>
          </a:p>
          <a:p>
            <a:pPr>
              <a:buFont typeface="Monotype Sorts" charset="2"/>
              <a:buNone/>
              <a:defRPr/>
            </a:pPr>
            <a:r>
              <a:rPr lang="en-US" sz="2000" dirty="0" smtClean="0">
                <a:latin typeface="Courier New"/>
                <a:ea typeface="ＭＳ Ｐゴシック" pitchFamily="34" charset="-128"/>
                <a:cs typeface="Courier New"/>
              </a:rPr>
              <a:t>		*</a:t>
            </a:r>
            <a:r>
              <a:rPr lang="en-US" sz="2000" dirty="0" err="1" smtClean="0">
                <a:latin typeface="Courier New"/>
                <a:ea typeface="ＭＳ Ｐゴシック" pitchFamily="34" charset="-128"/>
                <a:cs typeface="Courier New"/>
              </a:rPr>
              <a:t>addr</a:t>
            </a:r>
            <a:r>
              <a:rPr lang="en-US" sz="2000" dirty="0" smtClean="0">
                <a:latin typeface="Courier New"/>
                <a:ea typeface="ＭＳ Ｐゴシック" pitchFamily="34" charset="-128"/>
                <a:cs typeface="Courier New"/>
              </a:rPr>
              <a:t> = 1;</a:t>
            </a:r>
          </a:p>
          <a:p>
            <a:pPr lvl="1">
              <a:buFont typeface="Wingdings" pitchFamily="2" charset="2"/>
              <a:buChar char="n"/>
              <a:defRPr/>
            </a:pPr>
            <a:r>
              <a:rPr lang="en-US" sz="2000" dirty="0" smtClean="0">
                <a:latin typeface="+mj-lt"/>
                <a:ea typeface="ＭＳ Ｐゴシック" pitchFamily="34" charset="-128"/>
                <a:cs typeface="Courier New" pitchFamily="49" charset="0"/>
              </a:rPr>
              <a:t>Detach shared memory</a:t>
            </a:r>
          </a:p>
          <a:p>
            <a:pPr>
              <a:buFont typeface="Monotype Sorts" charset="2"/>
              <a:buNone/>
              <a:defRPr/>
            </a:pPr>
            <a:r>
              <a:rPr lang="en-US" sz="2000" dirty="0" smtClean="0">
                <a:latin typeface="Courier New"/>
                <a:ea typeface="ＭＳ Ｐゴシック" pitchFamily="34" charset="-128"/>
                <a:cs typeface="Courier New"/>
              </a:rPr>
              <a:t>		</a:t>
            </a:r>
            <a:r>
              <a:rPr lang="en-US" sz="2000" dirty="0" err="1" smtClean="0">
                <a:latin typeface="Courier New"/>
                <a:ea typeface="ＭＳ Ｐゴシック" pitchFamily="34" charset="-128"/>
                <a:cs typeface="Courier New"/>
              </a:rPr>
              <a:t>shmdt</a:t>
            </a:r>
            <a:r>
              <a:rPr lang="en-US" sz="2000" dirty="0" smtClean="0">
                <a:latin typeface="Courier New"/>
                <a:ea typeface="ＭＳ Ｐゴシック" pitchFamily="34" charset="-128"/>
                <a:cs typeface="Courier New"/>
              </a:rPr>
              <a:t>(</a:t>
            </a:r>
            <a:r>
              <a:rPr lang="en-US" sz="2000" dirty="0" err="1" smtClean="0">
                <a:latin typeface="Courier New"/>
                <a:ea typeface="ＭＳ Ｐゴシック" pitchFamily="34" charset="-128"/>
                <a:cs typeface="Courier New"/>
              </a:rPr>
              <a:t>addr</a:t>
            </a:r>
            <a:r>
              <a:rPr lang="en-US" sz="2000" dirty="0" smtClean="0">
                <a:latin typeface="Courier New"/>
                <a:ea typeface="ＭＳ Ｐゴシック" pitchFamily="34" charset="-128"/>
                <a:cs typeface="Courier New"/>
              </a:rPr>
              <a:t>);</a:t>
            </a:r>
          </a:p>
          <a:p>
            <a:pPr>
              <a:buFont typeface="Wingdings" pitchFamily="2" charset="2"/>
              <a:buChar char="n"/>
              <a:defRPr/>
            </a:pPr>
            <a:r>
              <a:rPr lang="en-US" sz="2000" dirty="0" smtClean="0">
                <a:solidFill>
                  <a:srgbClr val="FF0000"/>
                </a:solidFill>
                <a:latin typeface="+mj-lt"/>
                <a:ea typeface="ＭＳ Ｐゴシック" pitchFamily="34" charset="-128"/>
              </a:rPr>
              <a:t>Read process</a:t>
            </a:r>
          </a:p>
          <a:p>
            <a:pPr>
              <a:buFont typeface="Monotype Sorts" charset="2"/>
              <a:buNone/>
              <a:defRPr/>
            </a:pPr>
            <a:r>
              <a:rPr lang="en-US" sz="2000" dirty="0" smtClean="0">
                <a:latin typeface="+mj-lt"/>
                <a:ea typeface="ＭＳ Ｐゴシック" pitchFamily="34" charset="-128"/>
                <a:cs typeface="Courier New" pitchFamily="49" charset="0"/>
              </a:rPr>
              <a:t>    </a:t>
            </a:r>
            <a:r>
              <a:rPr lang="en-US" sz="2000" dirty="0" smtClean="0">
                <a:latin typeface="Courier New"/>
                <a:ea typeface="ＭＳ Ｐゴシック" pitchFamily="34" charset="-128"/>
                <a:cs typeface="Courier New"/>
              </a:rPr>
              <a:t>segment id = </a:t>
            </a:r>
            <a:r>
              <a:rPr lang="en-US" sz="2000" dirty="0" err="1" smtClean="0">
                <a:latin typeface="Courier New"/>
                <a:ea typeface="ＭＳ Ｐゴシック" pitchFamily="34" charset="-128"/>
                <a:cs typeface="Courier New"/>
              </a:rPr>
              <a:t>shmget(key</a:t>
            </a:r>
            <a:r>
              <a:rPr lang="en-US" sz="2000" dirty="0" smtClean="0">
                <a:latin typeface="Courier New"/>
                <a:ea typeface="ＭＳ Ｐゴシック" pitchFamily="34" charset="-128"/>
                <a:cs typeface="Courier New"/>
              </a:rPr>
              <a:t>, size, 0666);</a:t>
            </a:r>
          </a:p>
          <a:p>
            <a:pPr>
              <a:buFont typeface="Monotype Sorts" charset="2"/>
              <a:buNone/>
              <a:defRPr/>
            </a:pPr>
            <a:r>
              <a:rPr lang="en-US" sz="2000" dirty="0" smtClean="0">
                <a:latin typeface="Courier New"/>
                <a:ea typeface="ＭＳ Ｐゴシック" pitchFamily="34" charset="-128"/>
                <a:cs typeface="Courier New"/>
              </a:rPr>
              <a:t>  </a:t>
            </a:r>
            <a:r>
              <a:rPr lang="en-US" sz="2000" dirty="0" err="1" smtClean="0">
                <a:latin typeface="Courier New"/>
                <a:ea typeface="ＭＳ Ｐゴシック" pitchFamily="34" charset="-128"/>
                <a:cs typeface="Courier New"/>
              </a:rPr>
              <a:t>addr</a:t>
            </a:r>
            <a:r>
              <a:rPr lang="en-US" sz="2000" dirty="0" smtClean="0">
                <a:latin typeface="Courier New"/>
                <a:ea typeface="ＭＳ Ｐゴシック" pitchFamily="34" charset="-128"/>
                <a:cs typeface="Courier New"/>
              </a:rPr>
              <a:t>= (char *) </a:t>
            </a:r>
            <a:r>
              <a:rPr lang="en-US" sz="2000" dirty="0" err="1" smtClean="0">
                <a:latin typeface="Courier New"/>
                <a:ea typeface="ＭＳ Ｐゴシック" pitchFamily="34" charset="-128"/>
                <a:cs typeface="Courier New"/>
              </a:rPr>
              <a:t>shmat</a:t>
            </a:r>
            <a:r>
              <a:rPr lang="en-US" sz="2000" dirty="0" smtClean="0">
                <a:latin typeface="Courier New"/>
                <a:ea typeface="ＭＳ Ｐゴシック" pitchFamily="34" charset="-128"/>
                <a:cs typeface="Courier New"/>
              </a:rPr>
              <a:t>(id, NULL, 0);</a:t>
            </a:r>
          </a:p>
          <a:p>
            <a:pPr>
              <a:buFont typeface="Monotype Sorts" charset="2"/>
              <a:buNone/>
              <a:defRPr/>
            </a:pPr>
            <a:r>
              <a:rPr lang="en-US" sz="2000" dirty="0" smtClean="0">
                <a:latin typeface="Courier New"/>
                <a:ea typeface="ＭＳ Ｐゴシック" pitchFamily="34" charset="-128"/>
                <a:cs typeface="Courier New"/>
              </a:rPr>
              <a:t>  c= *</a:t>
            </a:r>
            <a:r>
              <a:rPr lang="en-US" sz="2000" dirty="0" err="1" smtClean="0">
                <a:latin typeface="Courier New"/>
                <a:ea typeface="ＭＳ Ｐゴシック" pitchFamily="34" charset="-128"/>
                <a:cs typeface="Courier New"/>
              </a:rPr>
              <a:t>addr</a:t>
            </a:r>
            <a:r>
              <a:rPr lang="en-US" sz="2000" dirty="0" smtClean="0">
                <a:latin typeface="Courier New"/>
                <a:ea typeface="ＭＳ Ｐゴシック" pitchFamily="34" charset="-128"/>
                <a:cs typeface="Courier New"/>
              </a:rPr>
              <a:t>;</a:t>
            </a:r>
          </a:p>
          <a:p>
            <a:pPr>
              <a:buFont typeface="Monotype Sorts" charset="2"/>
              <a:buNone/>
              <a:defRPr/>
            </a:pPr>
            <a:r>
              <a:rPr lang="en-US" sz="2000" dirty="0" smtClean="0">
                <a:latin typeface="Courier New"/>
                <a:ea typeface="ＭＳ Ｐゴシック" pitchFamily="34" charset="-128"/>
                <a:cs typeface="Courier New"/>
              </a:rPr>
              <a:t>  </a:t>
            </a:r>
            <a:r>
              <a:rPr lang="en-US" sz="2000" dirty="0" err="1" smtClean="0">
                <a:latin typeface="Courier New"/>
                <a:ea typeface="ＭＳ Ｐゴシック" pitchFamily="34" charset="-128"/>
                <a:cs typeface="Courier New"/>
              </a:rPr>
              <a:t>shmdt</a:t>
            </a:r>
            <a:r>
              <a:rPr lang="en-US" sz="2000" dirty="0" smtClean="0">
                <a:latin typeface="Courier New"/>
                <a:ea typeface="ＭＳ Ｐゴシック" pitchFamily="34" charset="-128"/>
                <a:cs typeface="Courier New"/>
              </a:rPr>
              <a:t>(</a:t>
            </a:r>
            <a:r>
              <a:rPr lang="en-US" sz="2000" dirty="0" err="1" smtClean="0">
                <a:latin typeface="Courier New"/>
                <a:ea typeface="ＭＳ Ｐゴシック" pitchFamily="34" charset="-128"/>
                <a:cs typeface="Courier New"/>
              </a:rPr>
              <a:t>addr</a:t>
            </a:r>
            <a:r>
              <a:rPr lang="en-US" sz="2000" dirty="0" smtClean="0">
                <a:latin typeface="Courier New"/>
                <a:ea typeface="ＭＳ Ｐゴシック" pitchFamily="34" charset="-128"/>
                <a:cs typeface="Courier New"/>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49300" y="277813"/>
            <a:ext cx="7937500" cy="576262"/>
          </a:xfrm>
        </p:spPr>
        <p:txBody>
          <a:bodyPr/>
          <a:lstStyle/>
          <a:p>
            <a:pPr eaLnBrk="1" hangingPunct="1"/>
            <a:r>
              <a:rPr lang="en-US"/>
              <a:t>Example: Producer-Consumer Problem </a:t>
            </a:r>
          </a:p>
        </p:txBody>
      </p:sp>
      <p:sp>
        <p:nvSpPr>
          <p:cNvPr id="32771" name="Rectangle 3"/>
          <p:cNvSpPr>
            <a:spLocks noGrp="1" noChangeArrowheads="1"/>
          </p:cNvSpPr>
          <p:nvPr>
            <p:ph type="body" idx="1"/>
          </p:nvPr>
        </p:nvSpPr>
        <p:spPr>
          <a:xfrm>
            <a:off x="827088" y="1411289"/>
            <a:ext cx="7707312" cy="1636712"/>
          </a:xfrm>
        </p:spPr>
        <p:txBody>
          <a:bodyPr/>
          <a:lstStyle/>
          <a:p>
            <a:r>
              <a:rPr lang="en-US" i="1" dirty="0">
                <a:latin typeface="+mn-lt"/>
              </a:rPr>
              <a:t>Producer</a:t>
            </a:r>
            <a:r>
              <a:rPr lang="en-US" dirty="0">
                <a:latin typeface="+mn-lt"/>
              </a:rPr>
              <a:t> process produces information that is consumed by a </a:t>
            </a:r>
            <a:r>
              <a:rPr lang="en-US" i="1" dirty="0">
                <a:latin typeface="+mn-lt"/>
              </a:rPr>
              <a:t>consumer</a:t>
            </a:r>
            <a:r>
              <a:rPr lang="en-US" dirty="0">
                <a:latin typeface="+mn-lt"/>
              </a:rPr>
              <a:t> </a:t>
            </a:r>
            <a:r>
              <a:rPr lang="en-US" dirty="0" smtClean="0">
                <a:latin typeface="+mn-lt"/>
              </a:rPr>
              <a:t>process </a:t>
            </a:r>
          </a:p>
          <a:p>
            <a:pPr lvl="1"/>
            <a:r>
              <a:rPr lang="en-US" sz="1800" dirty="0">
                <a:latin typeface="+mn-lt"/>
              </a:rPr>
              <a:t>e</a:t>
            </a:r>
            <a:r>
              <a:rPr lang="en-US" sz="1800" dirty="0" smtClean="0">
                <a:latin typeface="+mn-lt"/>
              </a:rPr>
              <a:t>.g. print utility places data and printer fetches data to print.</a:t>
            </a:r>
            <a:endParaRPr lang="en-US" sz="1800" dirty="0">
              <a:latin typeface="+mn-lt"/>
            </a:endParaRPr>
          </a:p>
        </p:txBody>
      </p:sp>
      <p:pic>
        <p:nvPicPr>
          <p:cNvPr id="32772" name="Picture 5" descr="http://www.cs.oberlin.edu/~jdonalds/341/Producer-Consumer.png"/>
          <p:cNvPicPr>
            <a:picLocks noChangeAspect="1" noChangeArrowheads="1"/>
          </p:cNvPicPr>
          <p:nvPr/>
        </p:nvPicPr>
        <p:blipFill>
          <a:blip r:embed="rId3"/>
          <a:srcRect/>
          <a:stretch>
            <a:fillRect/>
          </a:stretch>
        </p:blipFill>
        <p:spPr bwMode="auto">
          <a:xfrm>
            <a:off x="1616742" y="2743200"/>
            <a:ext cx="5535612" cy="2760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21732" y="228600"/>
            <a:ext cx="8229600" cy="576263"/>
          </a:xfrm>
        </p:spPr>
        <p:txBody>
          <a:bodyPr/>
          <a:lstStyle/>
          <a:p>
            <a:pPr eaLnBrk="1" hangingPunct="1"/>
            <a:r>
              <a:rPr lang="en-US" dirty="0"/>
              <a:t>Server code for producer</a:t>
            </a:r>
          </a:p>
        </p:txBody>
      </p:sp>
      <p:sp>
        <p:nvSpPr>
          <p:cNvPr id="5" name="Text Box 4"/>
          <p:cNvSpPr txBox="1">
            <a:spLocks noChangeArrowheads="1"/>
          </p:cNvSpPr>
          <p:nvPr/>
        </p:nvSpPr>
        <p:spPr bwMode="auto">
          <a:xfrm>
            <a:off x="457200" y="1008062"/>
            <a:ext cx="8475662" cy="5509201"/>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600" dirty="0">
                <a:latin typeface="Courier"/>
                <a:cs typeface="Courier"/>
              </a:rPr>
              <a:t>main() {</a:t>
            </a:r>
          </a:p>
          <a:p>
            <a:pPr>
              <a:buFont typeface="Wingdings" charset="2"/>
              <a:buNone/>
            </a:pPr>
            <a:r>
              <a:rPr lang="en-US" sz="1600" dirty="0">
                <a:latin typeface="Courier"/>
                <a:cs typeface="Courier"/>
              </a:rPr>
              <a:t>    char c;  </a:t>
            </a:r>
            <a:r>
              <a:rPr lang="en-US" sz="1600" dirty="0" err="1">
                <a:latin typeface="Courier"/>
                <a:cs typeface="Courier"/>
              </a:rPr>
              <a:t>int</a:t>
            </a:r>
            <a:r>
              <a:rPr lang="en-US" sz="1600" dirty="0">
                <a:latin typeface="Courier"/>
                <a:cs typeface="Courier"/>
              </a:rPr>
              <a:t> </a:t>
            </a:r>
            <a:r>
              <a:rPr lang="en-US" sz="1600" dirty="0" err="1">
                <a:latin typeface="Courier"/>
                <a:cs typeface="Courier"/>
              </a:rPr>
              <a:t>shmid</a:t>
            </a:r>
            <a:r>
              <a:rPr lang="en-US" sz="1600" dirty="0">
                <a:latin typeface="Courier"/>
                <a:cs typeface="Courier"/>
              </a:rPr>
              <a:t>;   </a:t>
            </a:r>
            <a:r>
              <a:rPr lang="en-US" sz="1600" dirty="0" err="1">
                <a:latin typeface="Courier"/>
                <a:cs typeface="Courier"/>
              </a:rPr>
              <a:t>key_t</a:t>
            </a:r>
            <a:r>
              <a:rPr lang="en-US" sz="1600" dirty="0">
                <a:latin typeface="Courier"/>
                <a:cs typeface="Courier"/>
              </a:rPr>
              <a:t> key=</a:t>
            </a:r>
            <a:r>
              <a:rPr lang="en-US" sz="1600" dirty="0">
                <a:solidFill>
                  <a:srgbClr val="3366FF"/>
                </a:solidFill>
                <a:latin typeface="Courier"/>
                <a:cs typeface="Courier"/>
              </a:rPr>
              <a:t>5678</a:t>
            </a:r>
            <a:r>
              <a:rPr lang="en-US" sz="1600" dirty="0">
                <a:latin typeface="Courier"/>
                <a:cs typeface="Courier"/>
              </a:rPr>
              <a:t>;</a:t>
            </a:r>
          </a:p>
          <a:p>
            <a:pPr>
              <a:buFont typeface="Wingdings" charset="2"/>
              <a:buNone/>
            </a:pPr>
            <a:r>
              <a:rPr lang="en-US" sz="1600" dirty="0">
                <a:latin typeface="Courier"/>
                <a:cs typeface="Courier"/>
              </a:rPr>
              <a:t>    char *</a:t>
            </a:r>
            <a:r>
              <a:rPr lang="en-US" sz="1600" dirty="0" err="1">
                <a:latin typeface="Courier"/>
                <a:cs typeface="Courier"/>
              </a:rPr>
              <a:t>shm</a:t>
            </a:r>
            <a:r>
              <a:rPr lang="en-US" sz="1600" dirty="0">
                <a:latin typeface="Courier"/>
                <a:cs typeface="Courier"/>
              </a:rPr>
              <a:t>, *s;</a:t>
            </a:r>
          </a:p>
          <a:p>
            <a:pPr>
              <a:buFont typeface="Wingdings" charset="2"/>
              <a:buNone/>
            </a:pPr>
            <a:r>
              <a:rPr lang="en-US" sz="1600" dirty="0">
                <a:solidFill>
                  <a:srgbClr val="FF0000"/>
                </a:solidFill>
                <a:latin typeface="Courier"/>
                <a:cs typeface="Courier"/>
              </a:rPr>
              <a:t>   /*  Create the segment. */</a:t>
            </a:r>
          </a:p>
          <a:p>
            <a:pPr>
              <a:buFont typeface="Wingdings" charset="2"/>
              <a:buNone/>
            </a:pPr>
            <a:r>
              <a:rPr lang="en-US" sz="1600" dirty="0">
                <a:latin typeface="Courier"/>
                <a:cs typeface="Courier"/>
              </a:rPr>
              <a:t>    if ((</a:t>
            </a:r>
            <a:r>
              <a:rPr lang="en-US" sz="1600" dirty="0" err="1">
                <a:latin typeface="Courier"/>
                <a:cs typeface="Courier"/>
              </a:rPr>
              <a:t>shmid</a:t>
            </a:r>
            <a:r>
              <a:rPr lang="en-US" sz="1600" dirty="0">
                <a:latin typeface="Courier"/>
                <a:cs typeface="Courier"/>
              </a:rPr>
              <a:t> = </a:t>
            </a:r>
            <a:r>
              <a:rPr lang="en-US" sz="1600" dirty="0" err="1">
                <a:latin typeface="Courier"/>
                <a:cs typeface="Courier"/>
              </a:rPr>
              <a:t>shmget</a:t>
            </a:r>
            <a:r>
              <a:rPr lang="en-US" sz="1600" dirty="0">
                <a:latin typeface="Courier"/>
                <a:cs typeface="Courier"/>
              </a:rPr>
              <a:t>(key, 27, IPC_CREAT | 0666)) &lt; 0) {   </a:t>
            </a:r>
          </a:p>
          <a:p>
            <a:pPr>
              <a:buFont typeface="Wingdings" charset="2"/>
              <a:buNone/>
            </a:pPr>
            <a:r>
              <a:rPr lang="en-US" sz="1600" dirty="0">
                <a:latin typeface="Courier"/>
                <a:cs typeface="Courier"/>
              </a:rPr>
              <a:t>		</a:t>
            </a:r>
            <a:r>
              <a:rPr lang="en-US" sz="1600" dirty="0" err="1">
                <a:latin typeface="Courier"/>
                <a:cs typeface="Courier"/>
              </a:rPr>
              <a:t>printf</a:t>
            </a:r>
            <a:r>
              <a:rPr lang="en-US" sz="1600" dirty="0">
                <a:latin typeface="Courier"/>
                <a:cs typeface="Courier"/>
              </a:rPr>
              <a:t>("server: </a:t>
            </a:r>
            <a:r>
              <a:rPr lang="en-US" sz="1600" dirty="0" err="1">
                <a:latin typeface="Courier"/>
                <a:cs typeface="Courier"/>
              </a:rPr>
              <a:t>shmget</a:t>
            </a:r>
            <a:r>
              <a:rPr lang="en-US" sz="1600" dirty="0">
                <a:latin typeface="Courier"/>
                <a:cs typeface="Courier"/>
              </a:rPr>
              <a:t> error\n");   </a:t>
            </a:r>
          </a:p>
          <a:p>
            <a:pPr>
              <a:buFont typeface="Wingdings" charset="2"/>
              <a:buNone/>
            </a:pPr>
            <a:r>
              <a:rPr lang="en-US" sz="1600" dirty="0">
                <a:latin typeface="Courier"/>
                <a:cs typeface="Courier"/>
              </a:rPr>
              <a:t>		exit(1);</a:t>
            </a:r>
          </a:p>
          <a:p>
            <a:pPr>
              <a:buFont typeface="Wingdings" charset="2"/>
              <a:buNone/>
            </a:pPr>
            <a:r>
              <a:rPr lang="en-US" sz="1600" dirty="0">
                <a:latin typeface="Courier"/>
                <a:cs typeface="Courier"/>
              </a:rPr>
              <a:t>    }</a:t>
            </a:r>
          </a:p>
          <a:p>
            <a:pPr>
              <a:buFont typeface="Wingdings" charset="2"/>
              <a:buNone/>
            </a:pPr>
            <a:r>
              <a:rPr lang="en-US" sz="1600" dirty="0">
                <a:solidFill>
                  <a:srgbClr val="FF0000"/>
                </a:solidFill>
                <a:latin typeface="Courier"/>
                <a:cs typeface="Courier"/>
              </a:rPr>
              <a:t> /* Attach the segment to our data space. */</a:t>
            </a:r>
          </a:p>
          <a:p>
            <a:pPr>
              <a:buFont typeface="Wingdings" charset="2"/>
              <a:buNone/>
            </a:pPr>
            <a:r>
              <a:rPr lang="en-US" sz="1600" dirty="0">
                <a:latin typeface="Courier"/>
                <a:cs typeface="Courier"/>
              </a:rPr>
              <a:t>    if ((</a:t>
            </a:r>
            <a:r>
              <a:rPr lang="en-US" sz="1600" dirty="0" err="1">
                <a:latin typeface="Courier"/>
                <a:cs typeface="Courier"/>
              </a:rPr>
              <a:t>shm</a:t>
            </a:r>
            <a:r>
              <a:rPr lang="en-US" sz="1600" dirty="0">
                <a:latin typeface="Courier"/>
                <a:cs typeface="Courier"/>
              </a:rPr>
              <a:t> = </a:t>
            </a:r>
            <a:r>
              <a:rPr lang="en-US" sz="1600" dirty="0" err="1">
                <a:latin typeface="Courier"/>
                <a:cs typeface="Courier"/>
              </a:rPr>
              <a:t>shmat</a:t>
            </a:r>
            <a:r>
              <a:rPr lang="en-US" sz="1600" dirty="0">
                <a:latin typeface="Courier"/>
                <a:cs typeface="Courier"/>
              </a:rPr>
              <a:t>(</a:t>
            </a:r>
            <a:r>
              <a:rPr lang="en-US" sz="1600" dirty="0" err="1">
                <a:latin typeface="Courier"/>
                <a:cs typeface="Courier"/>
              </a:rPr>
              <a:t>shmid</a:t>
            </a:r>
            <a:r>
              <a:rPr lang="en-US" sz="1600" dirty="0">
                <a:latin typeface="Courier"/>
                <a:cs typeface="Courier"/>
              </a:rPr>
              <a:t>, NULL, 0)) == (char *) -1) {</a:t>
            </a:r>
          </a:p>
          <a:p>
            <a:pPr>
              <a:buFont typeface="Wingdings" charset="2"/>
              <a:buNone/>
            </a:pPr>
            <a:r>
              <a:rPr lang="en-US" sz="1600" dirty="0">
                <a:latin typeface="Courier"/>
                <a:cs typeface="Courier"/>
              </a:rPr>
              <a:t>        </a:t>
            </a:r>
            <a:r>
              <a:rPr lang="en-US" sz="1600" dirty="0" err="1">
                <a:latin typeface="Courier"/>
                <a:cs typeface="Courier"/>
              </a:rPr>
              <a:t>printf</a:t>
            </a:r>
            <a:r>
              <a:rPr lang="en-US" sz="1600" dirty="0">
                <a:latin typeface="Courier"/>
                <a:cs typeface="Courier"/>
              </a:rPr>
              <a:t>("server: </a:t>
            </a:r>
            <a:r>
              <a:rPr lang="en-US" sz="1600" dirty="0" err="1">
                <a:latin typeface="Courier"/>
                <a:cs typeface="Courier"/>
              </a:rPr>
              <a:t>shmat</a:t>
            </a:r>
            <a:r>
              <a:rPr lang="en-US" sz="1600" dirty="0">
                <a:latin typeface="Courier"/>
                <a:cs typeface="Courier"/>
              </a:rPr>
              <a:t> error\n");    </a:t>
            </a:r>
          </a:p>
          <a:p>
            <a:pPr>
              <a:buFont typeface="Wingdings" charset="2"/>
              <a:buNone/>
            </a:pPr>
            <a:r>
              <a:rPr lang="en-US" sz="1600" dirty="0">
                <a:latin typeface="Courier"/>
                <a:cs typeface="Courier"/>
              </a:rPr>
              <a:t>	</a:t>
            </a:r>
            <a:r>
              <a:rPr lang="en-US" sz="1600" dirty="0" smtClean="0">
                <a:latin typeface="Courier"/>
                <a:cs typeface="Courier"/>
              </a:rPr>
              <a:t>exit</a:t>
            </a:r>
            <a:r>
              <a:rPr lang="en-US" sz="1600" dirty="0">
                <a:latin typeface="Courier"/>
                <a:cs typeface="Courier"/>
              </a:rPr>
              <a:t>(1);</a:t>
            </a:r>
          </a:p>
          <a:p>
            <a:pPr>
              <a:buFont typeface="Wingdings" charset="2"/>
              <a:buNone/>
            </a:pPr>
            <a:r>
              <a:rPr lang="en-US" sz="1600" dirty="0">
                <a:latin typeface="Courier"/>
                <a:cs typeface="Courier"/>
              </a:rPr>
              <a:t>    }</a:t>
            </a:r>
          </a:p>
          <a:p>
            <a:pPr>
              <a:buFont typeface="Wingdings" charset="2"/>
              <a:buNone/>
            </a:pPr>
            <a:r>
              <a:rPr lang="en-US" sz="1600" dirty="0">
                <a:solidFill>
                  <a:srgbClr val="FF0000"/>
                </a:solidFill>
                <a:latin typeface="Courier"/>
                <a:cs typeface="Courier"/>
              </a:rPr>
              <a:t>/*  Output data*/</a:t>
            </a:r>
            <a:endParaRPr lang="en-US" sz="1600" dirty="0">
              <a:latin typeface="Courier"/>
              <a:cs typeface="Courier"/>
            </a:endParaRPr>
          </a:p>
          <a:p>
            <a:pPr>
              <a:buFont typeface="Wingdings" charset="2"/>
              <a:buNone/>
            </a:pPr>
            <a:r>
              <a:rPr lang="en-US" sz="1600" dirty="0">
                <a:latin typeface="Courier"/>
                <a:cs typeface="Courier"/>
              </a:rPr>
              <a:t>    </a:t>
            </a:r>
            <a:r>
              <a:rPr lang="en-US" sz="1600" dirty="0" smtClean="0">
                <a:latin typeface="Courier"/>
                <a:cs typeface="Courier"/>
              </a:rPr>
              <a:t>s </a:t>
            </a:r>
            <a:r>
              <a:rPr lang="en-US" sz="1600" dirty="0">
                <a:latin typeface="Courier"/>
                <a:cs typeface="Courier"/>
              </a:rPr>
              <a:t>= </a:t>
            </a:r>
            <a:r>
              <a:rPr lang="en-US" sz="1600" dirty="0" err="1">
                <a:latin typeface="Courier"/>
                <a:cs typeface="Courier"/>
              </a:rPr>
              <a:t>shm</a:t>
            </a:r>
            <a:r>
              <a:rPr lang="en-US" sz="1600" dirty="0">
                <a:latin typeface="Courier"/>
                <a:cs typeface="Courier"/>
              </a:rPr>
              <a:t>; </a:t>
            </a:r>
          </a:p>
          <a:p>
            <a:pPr>
              <a:buFont typeface="Wingdings" charset="2"/>
              <a:buNone/>
            </a:pPr>
            <a:r>
              <a:rPr lang="en-US" sz="1600" dirty="0">
                <a:latin typeface="Courier"/>
                <a:cs typeface="Courier"/>
              </a:rPr>
              <a:t> </a:t>
            </a:r>
            <a:r>
              <a:rPr lang="en-US" sz="1600" dirty="0" smtClean="0">
                <a:latin typeface="Courier"/>
                <a:cs typeface="Courier"/>
              </a:rPr>
              <a:t>   for </a:t>
            </a:r>
            <a:r>
              <a:rPr lang="en-US" sz="1600" dirty="0">
                <a:latin typeface="Courier"/>
                <a:cs typeface="Courier"/>
              </a:rPr>
              <a:t>(c = 'a'; c &lt;= 'z'; </a:t>
            </a:r>
            <a:r>
              <a:rPr lang="en-US" sz="1600" dirty="0" err="1">
                <a:latin typeface="Courier"/>
                <a:cs typeface="Courier"/>
              </a:rPr>
              <a:t>c++</a:t>
            </a:r>
            <a:r>
              <a:rPr lang="en-US" sz="1600" dirty="0">
                <a:latin typeface="Courier"/>
                <a:cs typeface="Courier"/>
              </a:rPr>
              <a:t>)      </a:t>
            </a:r>
            <a:endParaRPr lang="en-US" sz="1600" dirty="0" smtClean="0">
              <a:latin typeface="Courier"/>
              <a:cs typeface="Courier"/>
            </a:endParaRPr>
          </a:p>
          <a:p>
            <a:pPr>
              <a:buFont typeface="Wingdings" charset="2"/>
              <a:buNone/>
            </a:pPr>
            <a:r>
              <a:rPr lang="en-US" sz="1600" dirty="0">
                <a:latin typeface="Courier"/>
                <a:cs typeface="Courier"/>
              </a:rPr>
              <a:t>	</a:t>
            </a:r>
            <a:r>
              <a:rPr lang="en-US" sz="1600" dirty="0" smtClean="0">
                <a:latin typeface="Courier"/>
                <a:cs typeface="Courier"/>
              </a:rPr>
              <a:t>*</a:t>
            </a:r>
            <a:r>
              <a:rPr lang="en-US" sz="1600" dirty="0">
                <a:latin typeface="Courier"/>
                <a:cs typeface="Courier"/>
              </a:rPr>
              <a:t>s++ = c;</a:t>
            </a:r>
          </a:p>
          <a:p>
            <a:pPr>
              <a:buFont typeface="Wingdings" charset="2"/>
              <a:buNone/>
            </a:pPr>
            <a:r>
              <a:rPr lang="en-US" sz="1600" dirty="0">
                <a:solidFill>
                  <a:srgbClr val="FF0000"/>
                </a:solidFill>
                <a:latin typeface="Courier"/>
                <a:cs typeface="Courier"/>
              </a:rPr>
              <a:t>/*  Wait the client consumer to respond*/</a:t>
            </a:r>
            <a:endParaRPr lang="en-US" sz="1600" dirty="0">
              <a:latin typeface="Courier"/>
              <a:cs typeface="Courier"/>
            </a:endParaRPr>
          </a:p>
          <a:p>
            <a:pPr>
              <a:buFont typeface="Wingdings" charset="2"/>
              <a:buNone/>
            </a:pPr>
            <a:r>
              <a:rPr lang="en-US" sz="1600" dirty="0">
                <a:latin typeface="Courier"/>
                <a:cs typeface="Courier"/>
              </a:rPr>
              <a:t>    </a:t>
            </a:r>
            <a:r>
              <a:rPr lang="en-US" sz="1600" dirty="0" smtClean="0">
                <a:latin typeface="Courier"/>
                <a:cs typeface="Courier"/>
              </a:rPr>
              <a:t>while </a:t>
            </a:r>
            <a:r>
              <a:rPr lang="en-US" sz="1600" dirty="0">
                <a:latin typeface="Courier"/>
                <a:cs typeface="Courier"/>
              </a:rPr>
              <a:t>(*</a:t>
            </a:r>
            <a:r>
              <a:rPr lang="en-US" sz="1600" dirty="0" err="1">
                <a:latin typeface="Courier"/>
                <a:cs typeface="Courier"/>
              </a:rPr>
              <a:t>shm</a:t>
            </a:r>
            <a:r>
              <a:rPr lang="en-US" sz="1600" dirty="0">
                <a:latin typeface="Courier"/>
                <a:cs typeface="Courier"/>
              </a:rPr>
              <a:t> != '*') sleep(1);</a:t>
            </a:r>
          </a:p>
          <a:p>
            <a:pPr>
              <a:buFont typeface="Wingdings" charset="2"/>
              <a:buNone/>
            </a:pPr>
            <a:r>
              <a:rPr lang="en-US" sz="1600" dirty="0">
                <a:latin typeface="Courier"/>
                <a:cs typeface="Courier"/>
              </a:rPr>
              <a:t> </a:t>
            </a:r>
            <a:r>
              <a:rPr lang="en-US" sz="1600" dirty="0" smtClean="0">
                <a:latin typeface="Courier"/>
                <a:cs typeface="Courier"/>
              </a:rPr>
              <a:t>   </a:t>
            </a:r>
            <a:r>
              <a:rPr lang="en-US" sz="1600" dirty="0" err="1" smtClean="0">
                <a:latin typeface="Courier"/>
                <a:cs typeface="Courier"/>
              </a:rPr>
              <a:t>shmdt</a:t>
            </a:r>
            <a:r>
              <a:rPr lang="en-US" sz="1600" dirty="0">
                <a:latin typeface="Courier"/>
                <a:cs typeface="Courier"/>
              </a:rPr>
              <a:t>(</a:t>
            </a:r>
            <a:r>
              <a:rPr lang="en-US" sz="1600" dirty="0" err="1">
                <a:latin typeface="Courier"/>
                <a:cs typeface="Courier"/>
              </a:rPr>
              <a:t>shm</a:t>
            </a:r>
            <a:r>
              <a:rPr lang="en-US" sz="1600" dirty="0">
                <a:latin typeface="Courier"/>
                <a:cs typeface="Courier"/>
              </a:rPr>
              <a:t>);</a:t>
            </a:r>
          </a:p>
          <a:p>
            <a:pPr>
              <a:buFont typeface="Wingdings" charset="2"/>
              <a:buNone/>
            </a:pPr>
            <a:r>
              <a:rPr lang="en-US" sz="1600" dirty="0">
                <a:latin typeface="Courier"/>
                <a:cs typeface="Courier"/>
              </a:rPr>
              <a:t>    </a:t>
            </a:r>
            <a:r>
              <a:rPr lang="en-US" sz="1600" dirty="0" smtClean="0">
                <a:latin typeface="Courier"/>
                <a:cs typeface="Courier"/>
              </a:rPr>
              <a:t>exit</a:t>
            </a:r>
            <a:r>
              <a:rPr lang="en-US" sz="1600" dirty="0">
                <a:latin typeface="Courier"/>
                <a:cs typeface="Courier"/>
              </a:rPr>
              <a:t>(0);</a:t>
            </a:r>
          </a:p>
          <a:p>
            <a:pPr>
              <a:buFont typeface="Wingdings" charset="2"/>
              <a:buNone/>
            </a:pPr>
            <a:r>
              <a:rPr lang="en-US" sz="1600" dirty="0" smtClean="0">
                <a:latin typeface="Courier"/>
                <a:cs typeface="Courier"/>
              </a:rPr>
              <a:t>}</a:t>
            </a:r>
            <a:endParaRPr lang="en-US" sz="1600" dirty="0">
              <a:latin typeface="Courier"/>
              <a:cs typeface="Courie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15937" y="223838"/>
            <a:ext cx="7316787" cy="576262"/>
          </a:xfrm>
        </p:spPr>
        <p:txBody>
          <a:bodyPr/>
          <a:lstStyle/>
          <a:p>
            <a:pPr eaLnBrk="1" hangingPunct="1"/>
            <a:r>
              <a:rPr lang="en-US" dirty="0" smtClean="0"/>
              <a:t>Client code for consumer</a:t>
            </a:r>
            <a:endParaRPr lang="en-US" dirty="0"/>
          </a:p>
        </p:txBody>
      </p:sp>
      <p:sp>
        <p:nvSpPr>
          <p:cNvPr id="5" name="Text Box 4"/>
          <p:cNvSpPr txBox="1">
            <a:spLocks noChangeArrowheads="1"/>
          </p:cNvSpPr>
          <p:nvPr/>
        </p:nvSpPr>
        <p:spPr bwMode="auto">
          <a:xfrm>
            <a:off x="515938" y="1266884"/>
            <a:ext cx="8475662" cy="4770537"/>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600" dirty="0">
                <a:latin typeface="Courier"/>
                <a:cs typeface="Courier"/>
              </a:rPr>
              <a:t>main(){</a:t>
            </a:r>
          </a:p>
          <a:p>
            <a:pPr>
              <a:buFont typeface="Wingdings" charset="2"/>
              <a:buNone/>
            </a:pPr>
            <a:r>
              <a:rPr lang="en-US" sz="1600" dirty="0">
                <a:latin typeface="Courier"/>
                <a:cs typeface="Courier"/>
              </a:rPr>
              <a:t>    </a:t>
            </a:r>
            <a:r>
              <a:rPr lang="en-US" sz="1600" dirty="0" err="1">
                <a:latin typeface="Courier"/>
                <a:cs typeface="Courier"/>
              </a:rPr>
              <a:t>int</a:t>
            </a:r>
            <a:r>
              <a:rPr lang="en-US" sz="1600" dirty="0">
                <a:latin typeface="Courier"/>
                <a:cs typeface="Courier"/>
              </a:rPr>
              <a:t> </a:t>
            </a:r>
            <a:r>
              <a:rPr lang="en-US" sz="1600" dirty="0" err="1">
                <a:latin typeface="Courier"/>
                <a:cs typeface="Courier"/>
              </a:rPr>
              <a:t>shmid</a:t>
            </a:r>
            <a:r>
              <a:rPr lang="en-US" sz="1600" dirty="0">
                <a:latin typeface="Courier"/>
                <a:cs typeface="Courier"/>
              </a:rPr>
              <a:t>;  </a:t>
            </a:r>
            <a:r>
              <a:rPr lang="en-US" sz="1600" dirty="0" err="1">
                <a:latin typeface="Courier"/>
                <a:cs typeface="Courier"/>
              </a:rPr>
              <a:t>key_t</a:t>
            </a:r>
            <a:r>
              <a:rPr lang="en-US" sz="1600" dirty="0">
                <a:latin typeface="Courier"/>
                <a:cs typeface="Courier"/>
              </a:rPr>
              <a:t> key=</a:t>
            </a:r>
            <a:r>
              <a:rPr lang="en-US" sz="1600" dirty="0">
                <a:solidFill>
                  <a:srgbClr val="3366FF"/>
                </a:solidFill>
                <a:latin typeface="Courier"/>
                <a:cs typeface="Courier"/>
              </a:rPr>
              <a:t>5678</a:t>
            </a:r>
            <a:r>
              <a:rPr lang="en-US" sz="1600" dirty="0">
                <a:latin typeface="Courier"/>
                <a:cs typeface="Courier"/>
              </a:rPr>
              <a:t>;</a:t>
            </a:r>
          </a:p>
          <a:p>
            <a:pPr>
              <a:buFont typeface="Wingdings" charset="2"/>
              <a:buNone/>
            </a:pPr>
            <a:r>
              <a:rPr lang="en-US" sz="1600" dirty="0">
                <a:latin typeface="Courier"/>
                <a:cs typeface="Courier"/>
              </a:rPr>
              <a:t>    char *</a:t>
            </a:r>
            <a:r>
              <a:rPr lang="en-US" sz="1600" dirty="0" err="1">
                <a:latin typeface="Courier"/>
                <a:cs typeface="Courier"/>
              </a:rPr>
              <a:t>shm</a:t>
            </a:r>
            <a:r>
              <a:rPr lang="en-US" sz="1600" dirty="0">
                <a:latin typeface="Courier"/>
                <a:cs typeface="Courier"/>
              </a:rPr>
              <a:t>, *s;</a:t>
            </a:r>
          </a:p>
          <a:p>
            <a:pPr>
              <a:buFont typeface="Wingdings" charset="2"/>
              <a:buNone/>
            </a:pPr>
            <a:r>
              <a:rPr lang="en-US" sz="1600" dirty="0">
                <a:solidFill>
                  <a:srgbClr val="FF0000"/>
                </a:solidFill>
                <a:latin typeface="Courier"/>
                <a:cs typeface="Courier"/>
              </a:rPr>
              <a:t>    /* Locate the segment.  */</a:t>
            </a:r>
          </a:p>
          <a:p>
            <a:pPr>
              <a:buFont typeface="Wingdings" charset="2"/>
              <a:buNone/>
            </a:pPr>
            <a:r>
              <a:rPr lang="en-US" sz="1600" dirty="0">
                <a:latin typeface="Courier"/>
                <a:cs typeface="Courier"/>
              </a:rPr>
              <a:t>    if ((</a:t>
            </a:r>
            <a:r>
              <a:rPr lang="en-US" sz="1600" dirty="0" err="1">
                <a:latin typeface="Courier"/>
                <a:cs typeface="Courier"/>
              </a:rPr>
              <a:t>shmid</a:t>
            </a:r>
            <a:r>
              <a:rPr lang="en-US" sz="1600" dirty="0">
                <a:latin typeface="Courier"/>
                <a:cs typeface="Courier"/>
              </a:rPr>
              <a:t> = </a:t>
            </a:r>
            <a:r>
              <a:rPr lang="en-US" sz="1600" dirty="0" err="1">
                <a:latin typeface="Courier"/>
                <a:cs typeface="Courier"/>
              </a:rPr>
              <a:t>shmget</a:t>
            </a:r>
            <a:r>
              <a:rPr lang="en-US" sz="1600" dirty="0">
                <a:latin typeface="Courier"/>
                <a:cs typeface="Courier"/>
              </a:rPr>
              <a:t>(key, SHMSZ, 0666)) &lt; 0) {</a:t>
            </a:r>
          </a:p>
          <a:p>
            <a:pPr>
              <a:buFont typeface="Wingdings" charset="2"/>
              <a:buNone/>
            </a:pPr>
            <a:r>
              <a:rPr lang="en-US" sz="1600" dirty="0">
                <a:latin typeface="Courier"/>
                <a:cs typeface="Courier"/>
              </a:rPr>
              <a:t>        </a:t>
            </a:r>
            <a:r>
              <a:rPr lang="en-US" sz="1600" dirty="0" err="1">
                <a:latin typeface="Courier"/>
                <a:cs typeface="Courier"/>
              </a:rPr>
              <a:t>printf</a:t>
            </a:r>
            <a:r>
              <a:rPr lang="en-US" sz="1600" dirty="0">
                <a:latin typeface="Courier"/>
                <a:cs typeface="Courier"/>
              </a:rPr>
              <a:t>("client: </a:t>
            </a:r>
            <a:r>
              <a:rPr lang="en-US" sz="1600" dirty="0" err="1">
                <a:latin typeface="Courier"/>
                <a:cs typeface="Courier"/>
              </a:rPr>
              <a:t>shmget</a:t>
            </a:r>
            <a:r>
              <a:rPr lang="en-US" sz="1600" dirty="0">
                <a:latin typeface="Courier"/>
                <a:cs typeface="Courier"/>
              </a:rPr>
              <a:t> error\n"); exit(1);</a:t>
            </a:r>
          </a:p>
          <a:p>
            <a:pPr>
              <a:buFont typeface="Wingdings" charset="2"/>
              <a:buNone/>
            </a:pPr>
            <a:r>
              <a:rPr lang="en-US" sz="1600" dirty="0">
                <a:latin typeface="Courier"/>
                <a:cs typeface="Courier"/>
              </a:rPr>
              <a:t>    }</a:t>
            </a:r>
          </a:p>
          <a:p>
            <a:pPr>
              <a:buFont typeface="Wingdings" charset="2"/>
              <a:buNone/>
            </a:pPr>
            <a:r>
              <a:rPr lang="en-US" sz="1600" dirty="0">
                <a:solidFill>
                  <a:srgbClr val="FF0000"/>
                </a:solidFill>
                <a:latin typeface="Courier"/>
                <a:cs typeface="Courier"/>
              </a:rPr>
              <a:t>    /*  attach the segment to our data space.*/</a:t>
            </a:r>
          </a:p>
          <a:p>
            <a:pPr>
              <a:buFont typeface="Wingdings" charset="2"/>
              <a:buNone/>
            </a:pPr>
            <a:r>
              <a:rPr lang="en-US" sz="1600" dirty="0">
                <a:latin typeface="Courier"/>
                <a:cs typeface="Courier"/>
              </a:rPr>
              <a:t>    if ((</a:t>
            </a:r>
            <a:r>
              <a:rPr lang="en-US" sz="1600" dirty="0" err="1">
                <a:latin typeface="Courier"/>
                <a:cs typeface="Courier"/>
              </a:rPr>
              <a:t>shm</a:t>
            </a:r>
            <a:r>
              <a:rPr lang="en-US" sz="1600" dirty="0">
                <a:latin typeface="Courier"/>
                <a:cs typeface="Courier"/>
              </a:rPr>
              <a:t> = </a:t>
            </a:r>
            <a:r>
              <a:rPr lang="en-US" sz="1600" dirty="0" err="1">
                <a:latin typeface="Courier"/>
                <a:cs typeface="Courier"/>
              </a:rPr>
              <a:t>shmat</a:t>
            </a:r>
            <a:r>
              <a:rPr lang="en-US" sz="1600" dirty="0">
                <a:latin typeface="Courier"/>
                <a:cs typeface="Courier"/>
              </a:rPr>
              <a:t>(</a:t>
            </a:r>
            <a:r>
              <a:rPr lang="en-US" sz="1600" dirty="0" err="1">
                <a:latin typeface="Courier"/>
                <a:cs typeface="Courier"/>
              </a:rPr>
              <a:t>shmid</a:t>
            </a:r>
            <a:r>
              <a:rPr lang="en-US" sz="1600" dirty="0">
                <a:latin typeface="Courier"/>
                <a:cs typeface="Courier"/>
              </a:rPr>
              <a:t>, NULL, 0)) == (char *) -1) {</a:t>
            </a:r>
          </a:p>
          <a:p>
            <a:pPr>
              <a:buFont typeface="Wingdings" charset="2"/>
              <a:buNone/>
            </a:pPr>
            <a:r>
              <a:rPr lang="en-US" sz="1600" dirty="0">
                <a:latin typeface="Courier"/>
                <a:cs typeface="Courier"/>
              </a:rPr>
              <a:t>        </a:t>
            </a:r>
            <a:r>
              <a:rPr lang="en-US" sz="1600" dirty="0" err="1">
                <a:latin typeface="Courier"/>
                <a:cs typeface="Courier"/>
              </a:rPr>
              <a:t>printf</a:t>
            </a:r>
            <a:r>
              <a:rPr lang="en-US" sz="1600" dirty="0">
                <a:latin typeface="Courier"/>
                <a:cs typeface="Courier"/>
              </a:rPr>
              <a:t>("client: </a:t>
            </a:r>
            <a:r>
              <a:rPr lang="en-US" sz="1600" dirty="0" err="1">
                <a:latin typeface="Courier"/>
                <a:cs typeface="Courier"/>
              </a:rPr>
              <a:t>shmat</a:t>
            </a:r>
            <a:r>
              <a:rPr lang="en-US" sz="1600" dirty="0">
                <a:latin typeface="Courier"/>
                <a:cs typeface="Courier"/>
              </a:rPr>
              <a:t> error\n");  exit(1);</a:t>
            </a:r>
          </a:p>
          <a:p>
            <a:pPr>
              <a:buFont typeface="Wingdings" charset="2"/>
              <a:buNone/>
            </a:pPr>
            <a:r>
              <a:rPr lang="en-US" sz="1600" dirty="0">
                <a:latin typeface="Courier"/>
                <a:cs typeface="Courier"/>
              </a:rPr>
              <a:t>    }</a:t>
            </a:r>
          </a:p>
          <a:p>
            <a:pPr>
              <a:buFont typeface="Wingdings" charset="2"/>
              <a:buNone/>
            </a:pPr>
            <a:r>
              <a:rPr lang="en-US" sz="1600" dirty="0">
                <a:latin typeface="Courier"/>
                <a:cs typeface="Courier"/>
              </a:rPr>
              <a:t>    </a:t>
            </a:r>
            <a:r>
              <a:rPr lang="en-US" sz="1600" dirty="0">
                <a:solidFill>
                  <a:srgbClr val="FF0000"/>
                </a:solidFill>
                <a:latin typeface="Courier"/>
                <a:cs typeface="Courier"/>
              </a:rPr>
              <a:t>/* </a:t>
            </a:r>
            <a:r>
              <a:rPr lang="en-US" sz="1600" dirty="0" smtClean="0">
                <a:solidFill>
                  <a:srgbClr val="FF0000"/>
                </a:solidFill>
                <a:latin typeface="Courier"/>
                <a:cs typeface="Courier"/>
              </a:rPr>
              <a:t>Read </a:t>
            </a:r>
            <a:r>
              <a:rPr lang="en-US" sz="1600" dirty="0">
                <a:solidFill>
                  <a:srgbClr val="FF0000"/>
                </a:solidFill>
                <a:latin typeface="Courier"/>
                <a:cs typeface="Courier"/>
              </a:rPr>
              <a:t>what the server put in the memory, and display them*/</a:t>
            </a:r>
          </a:p>
          <a:p>
            <a:pPr>
              <a:buFont typeface="Wingdings" charset="2"/>
              <a:buNone/>
            </a:pPr>
            <a:r>
              <a:rPr lang="en-US" sz="1600" dirty="0">
                <a:latin typeface="Courier"/>
                <a:cs typeface="Courier"/>
              </a:rPr>
              <a:t>    </a:t>
            </a:r>
            <a:r>
              <a:rPr lang="en-US" sz="1600" dirty="0" smtClean="0">
                <a:latin typeface="Courier"/>
                <a:cs typeface="Courier"/>
              </a:rPr>
              <a:t>for </a:t>
            </a:r>
            <a:r>
              <a:rPr lang="en-US" sz="1600" dirty="0">
                <a:latin typeface="Courier"/>
                <a:cs typeface="Courier"/>
              </a:rPr>
              <a:t>(s = </a:t>
            </a:r>
            <a:r>
              <a:rPr lang="en-US" sz="1600" dirty="0" err="1">
                <a:latin typeface="Courier"/>
                <a:cs typeface="Courier"/>
              </a:rPr>
              <a:t>shm</a:t>
            </a:r>
            <a:r>
              <a:rPr lang="en-US" sz="1600" dirty="0">
                <a:latin typeface="Courier"/>
                <a:cs typeface="Courier"/>
              </a:rPr>
              <a:t>; *s != ‘z’; s++)   </a:t>
            </a:r>
            <a:endParaRPr lang="en-US" sz="1600" dirty="0" smtClean="0">
              <a:latin typeface="Courier"/>
              <a:cs typeface="Courier"/>
            </a:endParaRPr>
          </a:p>
          <a:p>
            <a:pPr>
              <a:buFont typeface="Wingdings" charset="2"/>
              <a:buNone/>
            </a:pPr>
            <a:r>
              <a:rPr lang="en-US" sz="1600" dirty="0">
                <a:latin typeface="Courier"/>
                <a:cs typeface="Courier"/>
              </a:rPr>
              <a:t>	</a:t>
            </a:r>
            <a:r>
              <a:rPr lang="en-US" sz="1600" dirty="0" err="1" smtClean="0">
                <a:latin typeface="Courier"/>
                <a:cs typeface="Courier"/>
              </a:rPr>
              <a:t>putchar</a:t>
            </a:r>
            <a:r>
              <a:rPr lang="en-US" sz="1600" dirty="0">
                <a:latin typeface="Courier"/>
                <a:cs typeface="Courier"/>
              </a:rPr>
              <a:t>(*s);</a:t>
            </a:r>
          </a:p>
          <a:p>
            <a:pPr>
              <a:buFont typeface="Wingdings" charset="2"/>
              <a:buNone/>
            </a:pPr>
            <a:r>
              <a:rPr lang="en-US" sz="1600" dirty="0">
                <a:latin typeface="Courier"/>
                <a:cs typeface="Courier"/>
              </a:rPr>
              <a:t>    </a:t>
            </a:r>
            <a:r>
              <a:rPr lang="en-US" sz="1600" dirty="0" err="1">
                <a:latin typeface="Courier"/>
                <a:cs typeface="Courier"/>
              </a:rPr>
              <a:t>putchar</a:t>
            </a:r>
            <a:r>
              <a:rPr lang="en-US" sz="1600" dirty="0">
                <a:latin typeface="Courier"/>
                <a:cs typeface="Courier"/>
              </a:rPr>
              <a:t>('\n');</a:t>
            </a:r>
          </a:p>
          <a:p>
            <a:pPr>
              <a:buFont typeface="Wingdings" charset="2"/>
              <a:buNone/>
            </a:pPr>
            <a:r>
              <a:rPr lang="en-US" sz="1600" dirty="0">
                <a:solidFill>
                  <a:srgbClr val="FF0000"/>
                </a:solidFill>
                <a:latin typeface="Courier"/>
                <a:cs typeface="Courier"/>
              </a:rPr>
              <a:t>    /* Finally, change the first character of the segment to '*‘ */</a:t>
            </a:r>
          </a:p>
          <a:p>
            <a:pPr>
              <a:buFont typeface="Wingdings" charset="2"/>
              <a:buNone/>
            </a:pPr>
            <a:r>
              <a:rPr lang="en-US" sz="1600" dirty="0">
                <a:latin typeface="Courier"/>
                <a:cs typeface="Courier"/>
              </a:rPr>
              <a:t>    *</a:t>
            </a:r>
            <a:r>
              <a:rPr lang="en-US" sz="1600" dirty="0" err="1">
                <a:latin typeface="Courier"/>
                <a:cs typeface="Courier"/>
              </a:rPr>
              <a:t>shm</a:t>
            </a:r>
            <a:r>
              <a:rPr lang="en-US" sz="1600" dirty="0">
                <a:latin typeface="Courier"/>
                <a:cs typeface="Courier"/>
              </a:rPr>
              <a:t> = '*';</a:t>
            </a:r>
          </a:p>
          <a:p>
            <a:pPr>
              <a:buFont typeface="Wingdings" charset="2"/>
              <a:buNone/>
            </a:pPr>
            <a:r>
              <a:rPr lang="en-US" sz="1600" dirty="0">
                <a:latin typeface="Courier"/>
                <a:cs typeface="Courier"/>
              </a:rPr>
              <a:t>    exit(0);</a:t>
            </a:r>
          </a:p>
          <a:p>
            <a:pPr>
              <a:buFont typeface="Wingdings" charset="2"/>
              <a:buNone/>
            </a:pPr>
            <a:r>
              <a:rPr lang="en-US" sz="1600" dirty="0">
                <a:latin typeface="Courier"/>
                <a:cs typeface="Courier"/>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a common key..</a:t>
            </a:r>
            <a:endParaRPr lang="en-US" dirty="0"/>
          </a:p>
        </p:txBody>
      </p:sp>
      <p:sp>
        <p:nvSpPr>
          <p:cNvPr id="3" name="Content Placeholder 2"/>
          <p:cNvSpPr>
            <a:spLocks noGrp="1"/>
          </p:cNvSpPr>
          <p:nvPr>
            <p:ph idx="1"/>
          </p:nvPr>
        </p:nvSpPr>
        <p:spPr>
          <a:xfrm>
            <a:off x="396875" y="1362075"/>
            <a:ext cx="8213725" cy="4972050"/>
          </a:xfrm>
        </p:spPr>
        <p:txBody>
          <a:bodyPr>
            <a:normAutofit/>
          </a:bodyPr>
          <a:lstStyle/>
          <a:p>
            <a:pPr marL="0" indent="0">
              <a:buNone/>
            </a:pPr>
            <a:r>
              <a:rPr lang="en-US" sz="1600" dirty="0" err="1" smtClean="0">
                <a:latin typeface="Courier"/>
                <a:cs typeface="Courier"/>
              </a:rPr>
              <a:t>key_t</a:t>
            </a:r>
            <a:r>
              <a:rPr lang="en-US" sz="1600" dirty="0" smtClean="0">
                <a:latin typeface="Courier"/>
                <a:cs typeface="Courier"/>
              </a:rPr>
              <a:t> </a:t>
            </a:r>
            <a:r>
              <a:rPr lang="en-US" sz="1600" dirty="0" err="1">
                <a:latin typeface="Courier"/>
                <a:cs typeface="Courier"/>
              </a:rPr>
              <a:t>ftok</a:t>
            </a:r>
            <a:r>
              <a:rPr lang="en-US" sz="1600" dirty="0">
                <a:latin typeface="Courier"/>
                <a:cs typeface="Courier"/>
              </a:rPr>
              <a:t>(</a:t>
            </a:r>
            <a:r>
              <a:rPr lang="en-US" sz="1600" dirty="0" err="1">
                <a:latin typeface="Courier"/>
                <a:cs typeface="Courier"/>
              </a:rPr>
              <a:t>const</a:t>
            </a:r>
            <a:r>
              <a:rPr lang="en-US" sz="1600" dirty="0">
                <a:latin typeface="Courier"/>
                <a:cs typeface="Courier"/>
              </a:rPr>
              <a:t> char *path, </a:t>
            </a:r>
            <a:r>
              <a:rPr lang="en-US" sz="1600" dirty="0" err="1">
                <a:latin typeface="Courier"/>
                <a:cs typeface="Courier"/>
              </a:rPr>
              <a:t>int</a:t>
            </a:r>
            <a:r>
              <a:rPr lang="en-US" sz="1600" dirty="0">
                <a:latin typeface="Courier"/>
                <a:cs typeface="Courier"/>
              </a:rPr>
              <a:t> id)</a:t>
            </a:r>
            <a:r>
              <a:rPr lang="en-US" sz="1600" dirty="0" smtClean="0">
                <a:latin typeface="Courier"/>
                <a:cs typeface="Courier"/>
              </a:rPr>
              <a:t>; /*generate an IPC key*/</a:t>
            </a:r>
          </a:p>
          <a:p>
            <a:pPr lvl="1"/>
            <a:endParaRPr lang="en-US" dirty="0" smtClean="0">
              <a:latin typeface="+mn-lt"/>
            </a:endParaRPr>
          </a:p>
          <a:p>
            <a:pPr lvl="1"/>
            <a:r>
              <a:rPr lang="en-US" dirty="0" smtClean="0">
                <a:latin typeface="+mn-lt"/>
              </a:rPr>
              <a:t>The </a:t>
            </a:r>
            <a:r>
              <a:rPr lang="en-US" b="1" dirty="0" err="1">
                <a:latin typeface="Courier"/>
                <a:cs typeface="Courier"/>
              </a:rPr>
              <a:t>ftok</a:t>
            </a:r>
            <a:r>
              <a:rPr lang="en-US" b="1" dirty="0">
                <a:latin typeface="Courier"/>
                <a:cs typeface="Courier"/>
              </a:rPr>
              <a:t>()</a:t>
            </a:r>
            <a:r>
              <a:rPr lang="en-US" dirty="0">
                <a:latin typeface="+mn-lt"/>
              </a:rPr>
              <a:t> function shall return a key based on </a:t>
            </a:r>
            <a:r>
              <a:rPr lang="en-US" i="1" dirty="0">
                <a:latin typeface="+mn-lt"/>
              </a:rPr>
              <a:t>path</a:t>
            </a:r>
            <a:r>
              <a:rPr lang="en-US" dirty="0">
                <a:latin typeface="+mn-lt"/>
              </a:rPr>
              <a:t> and </a:t>
            </a:r>
            <a:r>
              <a:rPr lang="en-US" i="1" dirty="0">
                <a:latin typeface="+mn-lt"/>
              </a:rPr>
              <a:t>id</a:t>
            </a:r>
            <a:r>
              <a:rPr lang="en-US" dirty="0">
                <a:latin typeface="+mn-lt"/>
              </a:rPr>
              <a:t> that is usable in subsequent calls </a:t>
            </a:r>
            <a:r>
              <a:rPr lang="en-US" dirty="0">
                <a:latin typeface="+mn-lt"/>
                <a:cs typeface="Courier"/>
              </a:rPr>
              <a:t>to </a:t>
            </a:r>
            <a:r>
              <a:rPr lang="en-US" b="1" dirty="0">
                <a:latin typeface="Courier"/>
                <a:cs typeface="Courier"/>
              </a:rPr>
              <a:t>msgget(), semget(), </a:t>
            </a:r>
            <a:r>
              <a:rPr lang="en-US" dirty="0">
                <a:latin typeface="+mn-lt"/>
              </a:rPr>
              <a:t>and </a:t>
            </a:r>
            <a:r>
              <a:rPr lang="en-US" b="1" dirty="0">
                <a:latin typeface="Courier"/>
                <a:cs typeface="Courier"/>
              </a:rPr>
              <a:t>shmget()</a:t>
            </a:r>
            <a:r>
              <a:rPr lang="en-US" dirty="0">
                <a:latin typeface="+mn-lt"/>
              </a:rPr>
              <a:t>. </a:t>
            </a:r>
            <a:endParaRPr lang="en-US" dirty="0" smtClean="0">
              <a:latin typeface="+mn-lt"/>
            </a:endParaRPr>
          </a:p>
          <a:p>
            <a:pPr lvl="1"/>
            <a:r>
              <a:rPr lang="en-US" dirty="0" smtClean="0">
                <a:latin typeface="+mn-lt"/>
              </a:rPr>
              <a:t>The </a:t>
            </a:r>
            <a:r>
              <a:rPr lang="en-US" b="1" dirty="0" err="1">
                <a:latin typeface="Courier"/>
                <a:cs typeface="Courier"/>
              </a:rPr>
              <a:t>ftok</a:t>
            </a:r>
            <a:r>
              <a:rPr lang="en-US" b="1" dirty="0">
                <a:latin typeface="Courier"/>
                <a:cs typeface="Courier"/>
              </a:rPr>
              <a:t>()</a:t>
            </a:r>
            <a:r>
              <a:rPr lang="en-US" dirty="0">
                <a:latin typeface="+mn-lt"/>
              </a:rPr>
              <a:t> function shall return the same key value for all paths that name the same file, when called with the same </a:t>
            </a:r>
            <a:r>
              <a:rPr lang="en-US" i="1" dirty="0">
                <a:latin typeface="+mn-lt"/>
              </a:rPr>
              <a:t>id</a:t>
            </a:r>
            <a:r>
              <a:rPr lang="en-US" dirty="0">
                <a:latin typeface="+mn-lt"/>
              </a:rPr>
              <a:t> value, and return different key values when called with different </a:t>
            </a:r>
            <a:r>
              <a:rPr lang="en-US" i="1" dirty="0">
                <a:latin typeface="+mn-lt"/>
              </a:rPr>
              <a:t>id</a:t>
            </a:r>
            <a:r>
              <a:rPr lang="en-US" dirty="0">
                <a:latin typeface="+mn-lt"/>
              </a:rPr>
              <a:t> values or with paths that name different files existing on the same file system at the same time. </a:t>
            </a:r>
            <a:endParaRPr lang="en-US" dirty="0" smtClean="0">
              <a:latin typeface="+mn-lt"/>
            </a:endParaRPr>
          </a:p>
          <a:p>
            <a:pPr lvl="1"/>
            <a:r>
              <a:rPr lang="en-US" dirty="0" smtClean="0">
                <a:latin typeface="+mn-lt"/>
              </a:rPr>
              <a:t>Only </a:t>
            </a:r>
            <a:r>
              <a:rPr lang="en-US" dirty="0">
                <a:latin typeface="+mn-lt"/>
              </a:rPr>
              <a:t>the low-order 8-bits of </a:t>
            </a:r>
            <a:r>
              <a:rPr lang="en-US" b="1" dirty="0">
                <a:latin typeface="Courier"/>
                <a:cs typeface="Courier"/>
              </a:rPr>
              <a:t>id</a:t>
            </a:r>
            <a:r>
              <a:rPr lang="en-US" dirty="0">
                <a:latin typeface="+mn-lt"/>
              </a:rPr>
              <a:t> are significant.</a:t>
            </a:r>
            <a:r>
              <a:rPr lang="en-US" dirty="0" smtClean="0">
                <a:latin typeface="+mn-lt"/>
              </a:rPr>
              <a:t> </a:t>
            </a:r>
          </a:p>
          <a:p>
            <a:pPr lvl="2"/>
            <a:r>
              <a:rPr lang="en-US" dirty="0" smtClean="0">
                <a:latin typeface="+mn-lt"/>
              </a:rPr>
              <a:t>The </a:t>
            </a:r>
            <a:r>
              <a:rPr lang="en-US" dirty="0">
                <a:latin typeface="+mn-lt"/>
              </a:rPr>
              <a:t>behavior of </a:t>
            </a:r>
            <a:r>
              <a:rPr lang="en-US" b="1" dirty="0" err="1" smtClean="0">
                <a:latin typeface="Courier"/>
                <a:cs typeface="Courier"/>
              </a:rPr>
              <a:t>ftok</a:t>
            </a:r>
            <a:r>
              <a:rPr lang="en-US" b="1" dirty="0" smtClean="0">
                <a:latin typeface="Courier"/>
                <a:cs typeface="Courier"/>
              </a:rPr>
              <a:t>(</a:t>
            </a:r>
            <a:r>
              <a:rPr lang="en-US" b="1" dirty="0">
                <a:latin typeface="Courier"/>
                <a:cs typeface="Courier"/>
              </a:rPr>
              <a:t>)</a:t>
            </a:r>
            <a:r>
              <a:rPr lang="en-US" dirty="0">
                <a:latin typeface="+mn-lt"/>
              </a:rPr>
              <a:t> is unspecified if these bits are 0.</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48943721"/>
      </p:ext>
    </p:extLst>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sz="3200" dirty="0" smtClean="0"/>
              <a:t>IPC - Shared </a:t>
            </a:r>
            <a:r>
              <a:rPr lang="en-US" sz="3200" dirty="0"/>
              <a:t>memory</a:t>
            </a:r>
            <a:endParaRPr lang="en-CA" sz="3200" dirty="0"/>
          </a:p>
        </p:txBody>
      </p:sp>
      <p:sp>
        <p:nvSpPr>
          <p:cNvPr id="420867" name="Rectangle 3"/>
          <p:cNvSpPr>
            <a:spLocks noGrp="1" noChangeArrowheads="1"/>
          </p:cNvSpPr>
          <p:nvPr>
            <p:ph type="body" idx="1"/>
          </p:nvPr>
        </p:nvSpPr>
        <p:spPr/>
        <p:txBody>
          <a:bodyPr/>
          <a:lstStyle/>
          <a:p>
            <a:r>
              <a:rPr lang="en-US" sz="2400" dirty="0"/>
              <a:t>Advantages                                                                   </a:t>
            </a:r>
            <a:endParaRPr lang="en-US" sz="2400" dirty="0" smtClean="0"/>
          </a:p>
          <a:p>
            <a:pPr lvl="1"/>
            <a:r>
              <a:rPr lang="en-US" sz="2000" dirty="0" smtClean="0"/>
              <a:t> </a:t>
            </a:r>
            <a:r>
              <a:rPr lang="en-US" sz="2000" dirty="0"/>
              <a:t>good for sharing large amount of data                                     </a:t>
            </a:r>
            <a:endParaRPr lang="en-US" dirty="0"/>
          </a:p>
          <a:p>
            <a:pPr lvl="1"/>
            <a:r>
              <a:rPr lang="en-US" sz="2000" dirty="0" smtClean="0"/>
              <a:t>very </a:t>
            </a:r>
            <a:r>
              <a:rPr lang="en-US" sz="2000" dirty="0"/>
              <a:t>fast,</a:t>
            </a:r>
          </a:p>
          <a:p>
            <a:r>
              <a:rPr lang="en-US" sz="2400" dirty="0"/>
              <a:t>Limitation                                                                           </a:t>
            </a:r>
            <a:endParaRPr lang="en-US" sz="2400" dirty="0" smtClean="0"/>
          </a:p>
          <a:p>
            <a:pPr lvl="1"/>
            <a:r>
              <a:rPr lang="en-US" sz="2000" dirty="0" smtClean="0"/>
              <a:t> </a:t>
            </a:r>
            <a:r>
              <a:rPr lang="en-US" sz="2000" dirty="0"/>
              <a:t>no synchronization provided </a:t>
            </a:r>
            <a:endParaRPr lang="en-US" dirty="0"/>
          </a:p>
          <a:p>
            <a:pPr lvl="1"/>
            <a:r>
              <a:rPr lang="en-US" sz="2000" dirty="0" smtClean="0"/>
              <a:t>applications </a:t>
            </a:r>
            <a:r>
              <a:rPr lang="en-US" sz="2000" dirty="0"/>
              <a:t>must create their own</a:t>
            </a:r>
          </a:p>
          <a:p>
            <a:r>
              <a:rPr lang="en-US" sz="2400" dirty="0"/>
              <a:t>Alternative                                                                               </a:t>
            </a:r>
            <a:endParaRPr lang="en-US" sz="2400" dirty="0" smtClean="0"/>
          </a:p>
          <a:p>
            <a:pPr lvl="1"/>
            <a:r>
              <a:rPr lang="en-US" b="1" dirty="0" err="1" smtClean="0">
                <a:latin typeface="Courier New"/>
                <a:cs typeface="Courier New"/>
              </a:rPr>
              <a:t>m</a:t>
            </a:r>
            <a:r>
              <a:rPr lang="en-US" sz="2000" b="1" dirty="0" err="1" smtClean="0">
                <a:latin typeface="Courier New"/>
                <a:cs typeface="Courier New"/>
              </a:rPr>
              <a:t>map</a:t>
            </a:r>
            <a:r>
              <a:rPr lang="en-US" sz="2000" b="1" dirty="0" smtClean="0">
                <a:latin typeface="Courier New"/>
                <a:cs typeface="Courier New"/>
              </a:rPr>
              <a:t>()</a:t>
            </a:r>
            <a:r>
              <a:rPr lang="en-US" sz="2000" dirty="0" smtClean="0"/>
              <a:t> </a:t>
            </a:r>
            <a:r>
              <a:rPr lang="en-US" sz="2000" dirty="0"/>
              <a:t>system call, which maps file into the address space of the caller,</a:t>
            </a:r>
            <a:endParaRPr lang="en-CA"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37037028"/>
      </p:ext>
    </p:extLst>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IPC- </a:t>
            </a:r>
            <a:r>
              <a:rPr lang="en-US" dirty="0" err="1" smtClean="0"/>
              <a:t>mmap</a:t>
            </a:r>
            <a:r>
              <a:rPr lang="en-US" dirty="0" smtClean="0"/>
              <a:t>() using </a:t>
            </a:r>
            <a:r>
              <a:rPr lang="en-US" dirty="0"/>
              <a:t>a File as Shared Memory</a:t>
            </a:r>
          </a:p>
        </p:txBody>
      </p:sp>
      <p:sp>
        <p:nvSpPr>
          <p:cNvPr id="3" name="Content Placeholder 2"/>
          <p:cNvSpPr>
            <a:spLocks noGrp="1"/>
          </p:cNvSpPr>
          <p:nvPr>
            <p:ph idx="1"/>
          </p:nvPr>
        </p:nvSpPr>
        <p:spPr/>
        <p:txBody>
          <a:bodyPr/>
          <a:lstStyle/>
          <a:p>
            <a:pPr marL="338138" lvl="0" indent="-338138">
              <a:buClrTx/>
              <a:buSzTx/>
              <a:buFont typeface="Wingdings" charset="0"/>
              <a:buChar char="§"/>
              <a:tabLst>
                <a:tab pos="969963" algn="l"/>
                <a:tab pos="1082675" algn="l"/>
                <a:tab pos="1485900" algn="l"/>
                <a:tab pos="1600200" algn="l"/>
              </a:tabLst>
            </a:pPr>
            <a:r>
              <a:rPr lang="en-US" dirty="0" err="1">
                <a:solidFill>
                  <a:srgbClr val="FF0000"/>
                </a:solidFill>
                <a:latin typeface="Courier"/>
                <a:ea typeface="ＭＳ Ｐゴシック" charset="0"/>
                <a:cs typeface="Courier"/>
              </a:rPr>
              <a:t>m</a:t>
            </a:r>
            <a:r>
              <a:rPr lang="en-US" dirty="0" err="1" smtClean="0">
                <a:solidFill>
                  <a:srgbClr val="FF0000"/>
                </a:solidFill>
                <a:latin typeface="Courier"/>
                <a:ea typeface="ＭＳ Ｐゴシック" charset="0"/>
                <a:cs typeface="Courier"/>
              </a:rPr>
              <a:t>map</a:t>
            </a:r>
            <a:r>
              <a:rPr lang="en-US" dirty="0" smtClean="0">
                <a:solidFill>
                  <a:srgbClr val="FF0000"/>
                </a:solidFill>
                <a:latin typeface="Courier"/>
                <a:ea typeface="ＭＳ Ｐゴシック" charset="0"/>
                <a:cs typeface="Courier"/>
              </a:rPr>
              <a:t>()</a:t>
            </a:r>
            <a:r>
              <a:rPr lang="en-US" dirty="0" smtClean="0">
                <a:latin typeface="Courier"/>
                <a:ea typeface="ＭＳ Ｐゴシック" charset="0"/>
                <a:cs typeface="Courier"/>
              </a:rPr>
              <a:t> </a:t>
            </a:r>
            <a:r>
              <a:rPr lang="en-US" b="0" dirty="0">
                <a:latin typeface="+mn-lt"/>
                <a:ea typeface="ＭＳ Ｐゴシック" charset="0"/>
                <a:cs typeface="Arial" charset="0"/>
              </a:rPr>
              <a:t>system call can be used to map a file to a process's virtual memory address space. </a:t>
            </a:r>
          </a:p>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In many ways </a:t>
            </a:r>
            <a:r>
              <a:rPr lang="en-US" dirty="0" err="1" smtClean="0">
                <a:solidFill>
                  <a:srgbClr val="FF0000"/>
                </a:solidFill>
                <a:latin typeface="Courier"/>
                <a:ea typeface="ＭＳ Ｐゴシック" charset="0"/>
                <a:cs typeface="Courier"/>
              </a:rPr>
              <a:t>mmap</a:t>
            </a:r>
            <a:r>
              <a:rPr lang="en-US" dirty="0" smtClean="0">
                <a:solidFill>
                  <a:srgbClr val="FF0000"/>
                </a:solidFill>
                <a:latin typeface="Courier"/>
                <a:ea typeface="ＭＳ Ｐゴシック" charset="0"/>
                <a:cs typeface="Courier"/>
              </a:rPr>
              <a:t>()</a:t>
            </a:r>
            <a:r>
              <a:rPr lang="en-US" b="0" dirty="0" smtClean="0">
                <a:latin typeface="+mn-lt"/>
                <a:ea typeface="ＭＳ Ｐゴシック" charset="0"/>
                <a:cs typeface="Arial" charset="0"/>
              </a:rPr>
              <a:t> </a:t>
            </a:r>
            <a:r>
              <a:rPr lang="en-US" b="0" dirty="0">
                <a:latin typeface="+mn-lt"/>
                <a:ea typeface="ＭＳ Ｐゴシック" charset="0"/>
                <a:cs typeface="Arial" charset="0"/>
              </a:rPr>
              <a:t>is more flexible than its shared memory system call counterpart.</a:t>
            </a:r>
          </a:p>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Once a mapping has been established, standard system calls rather than specialized system calls can be used to manipulate the shared memory object.</a:t>
            </a:r>
          </a:p>
          <a:p>
            <a:pPr marL="338138" lvl="0" indent="-338138">
              <a:buClrTx/>
              <a:buSzTx/>
              <a:buFont typeface="Wingdings" charset="0"/>
              <a:buChar char="§"/>
              <a:tabLst>
                <a:tab pos="969963" algn="l"/>
                <a:tab pos="1082675" algn="l"/>
                <a:tab pos="1485900" algn="l"/>
                <a:tab pos="1600200" algn="l"/>
              </a:tabLst>
            </a:pPr>
            <a:r>
              <a:rPr lang="en-US" b="0" dirty="0">
                <a:latin typeface="+mn-lt"/>
                <a:ea typeface="ＭＳ Ｐゴシック" charset="0"/>
                <a:cs typeface="Arial" charset="0"/>
              </a:rPr>
              <a:t>Unlike memory, the contents of a file are nonvolatile and will remain available even after a system has been shut down (and rebooted).</a:t>
            </a:r>
          </a:p>
          <a:p>
            <a:endParaRPr lang="en-US" dirty="0">
              <a:latin typeface="+mn-lt"/>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89370998"/>
      </p:ext>
    </p:extLst>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 File as Shared Memory</a:t>
            </a:r>
          </a:p>
        </p:txBody>
      </p:sp>
      <p:sp>
        <p:nvSpPr>
          <p:cNvPr id="3" name="Content Placeholder 2"/>
          <p:cNvSpPr>
            <a:spLocks noGrp="1"/>
          </p:cNvSpPr>
          <p:nvPr>
            <p:ph idx="1"/>
          </p:nvPr>
        </p:nvSpPr>
        <p:spPr/>
        <p:txBody>
          <a:bodyPr>
            <a:noAutofit/>
          </a:bodyPr>
          <a:lstStyle/>
          <a:p>
            <a:pPr lvl="0"/>
            <a:r>
              <a:rPr lang="en-US" sz="1600" dirty="0">
                <a:solidFill>
                  <a:srgbClr val="000000"/>
                </a:solidFill>
                <a:latin typeface="Courier"/>
                <a:ea typeface="ＭＳ Ｐゴシック" charset="0"/>
                <a:cs typeface="Courier"/>
              </a:rPr>
              <a:t>void *</a:t>
            </a:r>
            <a:r>
              <a:rPr lang="en-US" sz="1600" dirty="0" err="1">
                <a:solidFill>
                  <a:srgbClr val="000000"/>
                </a:solidFill>
                <a:latin typeface="Courier"/>
                <a:ea typeface="ＭＳ Ｐゴシック" charset="0"/>
                <a:cs typeface="Courier"/>
              </a:rPr>
              <a:t>mmap</a:t>
            </a:r>
            <a:r>
              <a:rPr lang="en-US" sz="1600" dirty="0">
                <a:solidFill>
                  <a:srgbClr val="000000"/>
                </a:solidFill>
                <a:latin typeface="Courier"/>
                <a:ea typeface="ＭＳ Ｐゴシック" charset="0"/>
                <a:cs typeface="Courier"/>
              </a:rPr>
              <a:t>(void *start, </a:t>
            </a:r>
            <a:r>
              <a:rPr lang="en-US" sz="1600" dirty="0" err="1">
                <a:solidFill>
                  <a:srgbClr val="000000"/>
                </a:solidFill>
                <a:latin typeface="Courier"/>
                <a:ea typeface="ＭＳ Ｐゴシック" charset="0"/>
                <a:cs typeface="Courier"/>
              </a:rPr>
              <a:t>size_t</a:t>
            </a:r>
            <a:r>
              <a:rPr lang="en-US" sz="1600" dirty="0">
                <a:solidFill>
                  <a:srgbClr val="000000"/>
                </a:solidFill>
                <a:latin typeface="Courier"/>
                <a:ea typeface="ＭＳ Ｐゴシック" charset="0"/>
                <a:cs typeface="Courier"/>
              </a:rPr>
              <a:t> length, </a:t>
            </a:r>
            <a:r>
              <a:rPr lang="en-US" sz="1600" dirty="0" err="1">
                <a:solidFill>
                  <a:srgbClr val="000000"/>
                </a:solidFill>
                <a:latin typeface="Courier"/>
                <a:ea typeface="ＭＳ Ｐゴシック" charset="0"/>
                <a:cs typeface="Courier"/>
              </a:rPr>
              <a:t>int</a:t>
            </a:r>
            <a:r>
              <a:rPr lang="en-US" sz="1600" dirty="0">
                <a:solidFill>
                  <a:srgbClr val="000000"/>
                </a:solidFill>
                <a:latin typeface="Courier"/>
                <a:ea typeface="ＭＳ Ｐゴシック" charset="0"/>
                <a:cs typeface="Courier"/>
              </a:rPr>
              <a:t> </a:t>
            </a:r>
            <a:r>
              <a:rPr lang="en-US" sz="1600" dirty="0" err="1">
                <a:solidFill>
                  <a:srgbClr val="000000"/>
                </a:solidFill>
                <a:latin typeface="Courier"/>
                <a:ea typeface="ＭＳ Ｐゴシック" charset="0"/>
                <a:cs typeface="Courier"/>
              </a:rPr>
              <a:t>prot</a:t>
            </a:r>
            <a:r>
              <a:rPr lang="en-US" sz="1600" dirty="0" smtClean="0">
                <a:solidFill>
                  <a:srgbClr val="000000"/>
                </a:solidFill>
                <a:latin typeface="Courier"/>
                <a:ea typeface="ＭＳ Ｐゴシック" charset="0"/>
                <a:cs typeface="Courier"/>
              </a:rPr>
              <a:t>, </a:t>
            </a:r>
            <a:r>
              <a:rPr lang="en-US" sz="1600" dirty="0" err="1" smtClean="0">
                <a:solidFill>
                  <a:srgbClr val="000000"/>
                </a:solidFill>
                <a:latin typeface="Courier"/>
                <a:ea typeface="ＭＳ Ｐゴシック" charset="0"/>
                <a:cs typeface="Courier"/>
              </a:rPr>
              <a:t>int</a:t>
            </a:r>
            <a:r>
              <a:rPr lang="en-US" sz="1600" dirty="0" smtClean="0">
                <a:solidFill>
                  <a:srgbClr val="000000"/>
                </a:solidFill>
                <a:latin typeface="Courier"/>
                <a:ea typeface="ＭＳ Ｐゴシック" charset="0"/>
                <a:cs typeface="Courier"/>
              </a:rPr>
              <a:t> </a:t>
            </a:r>
            <a:r>
              <a:rPr lang="en-US" sz="1600" dirty="0">
                <a:solidFill>
                  <a:srgbClr val="000000"/>
                </a:solidFill>
                <a:latin typeface="Courier"/>
                <a:ea typeface="ＭＳ Ｐゴシック" charset="0"/>
                <a:cs typeface="Courier"/>
              </a:rPr>
              <a:t>flags, </a:t>
            </a:r>
            <a:r>
              <a:rPr lang="en-US" sz="1600" dirty="0" err="1">
                <a:solidFill>
                  <a:srgbClr val="000000"/>
                </a:solidFill>
                <a:latin typeface="Courier"/>
                <a:ea typeface="ＭＳ Ｐゴシック" charset="0"/>
                <a:cs typeface="Courier"/>
              </a:rPr>
              <a:t>int</a:t>
            </a:r>
            <a:r>
              <a:rPr lang="en-US" sz="1600" dirty="0">
                <a:solidFill>
                  <a:srgbClr val="000000"/>
                </a:solidFill>
                <a:latin typeface="Courier"/>
                <a:ea typeface="ＭＳ Ｐゴシック" charset="0"/>
                <a:cs typeface="Courier"/>
              </a:rPr>
              <a:t> </a:t>
            </a:r>
            <a:r>
              <a:rPr lang="en-US" sz="1600" dirty="0" err="1">
                <a:solidFill>
                  <a:srgbClr val="000000"/>
                </a:solidFill>
                <a:latin typeface="Courier"/>
                <a:ea typeface="ＭＳ Ｐゴシック" charset="0"/>
                <a:cs typeface="Courier"/>
              </a:rPr>
              <a:t>fd</a:t>
            </a:r>
            <a:r>
              <a:rPr lang="en-US" sz="1600" dirty="0">
                <a:solidFill>
                  <a:srgbClr val="000000"/>
                </a:solidFill>
                <a:latin typeface="Courier"/>
                <a:ea typeface="ＭＳ Ｐゴシック" charset="0"/>
                <a:cs typeface="Courier"/>
              </a:rPr>
              <a:t>, </a:t>
            </a:r>
            <a:r>
              <a:rPr lang="en-US" sz="1600" dirty="0" err="1">
                <a:solidFill>
                  <a:srgbClr val="000000"/>
                </a:solidFill>
                <a:latin typeface="Courier"/>
                <a:ea typeface="ＭＳ Ｐゴシック" charset="0"/>
                <a:cs typeface="Courier"/>
              </a:rPr>
              <a:t>off_t</a:t>
            </a:r>
            <a:r>
              <a:rPr lang="en-US" sz="1600" dirty="0">
                <a:solidFill>
                  <a:srgbClr val="000000"/>
                </a:solidFill>
                <a:latin typeface="Courier"/>
                <a:ea typeface="ＭＳ Ｐゴシック" charset="0"/>
                <a:cs typeface="Courier"/>
              </a:rPr>
              <a:t> offset)</a:t>
            </a:r>
            <a:r>
              <a:rPr lang="en-US" sz="1600" dirty="0" smtClean="0">
                <a:solidFill>
                  <a:srgbClr val="000000"/>
                </a:solidFill>
                <a:latin typeface="Courier"/>
                <a:ea typeface="ＭＳ Ｐゴシック" charset="0"/>
                <a:cs typeface="Courier"/>
              </a:rPr>
              <a:t>;</a:t>
            </a:r>
          </a:p>
          <a:p>
            <a:pPr marL="1257300" lvl="1" indent="-342900">
              <a:buClrTx/>
              <a:buSzTx/>
              <a:buFont typeface="Wingdings" charset="2"/>
              <a:buChar char="§"/>
              <a:tabLst>
                <a:tab pos="969963" algn="l"/>
                <a:tab pos="1082675" algn="l"/>
                <a:tab pos="1485900" algn="l"/>
                <a:tab pos="1600200" algn="l"/>
              </a:tabLst>
            </a:pPr>
            <a:r>
              <a:rPr lang="en-US" sz="1600" dirty="0" smtClean="0">
                <a:solidFill>
                  <a:srgbClr val="660033"/>
                </a:solidFill>
                <a:latin typeface="+mn-lt"/>
                <a:ea typeface="Arial" charset="0"/>
                <a:cs typeface="Arial" charset="0"/>
              </a:rPr>
              <a:t>start</a:t>
            </a:r>
            <a:r>
              <a:rPr lang="en-US" sz="1600" dirty="0" smtClean="0">
                <a:latin typeface="+mn-lt"/>
                <a:ea typeface="Arial" charset="0"/>
                <a:cs typeface="Arial" charset="0"/>
              </a:rPr>
              <a:t> </a:t>
            </a:r>
            <a:r>
              <a:rPr lang="en-US" sz="1600" dirty="0">
                <a:latin typeface="+mn-lt"/>
                <a:ea typeface="Arial" charset="0"/>
                <a:cs typeface="Arial" charset="0"/>
              </a:rPr>
              <a:t>is the address for attachment. </a:t>
            </a:r>
            <a:endParaRPr lang="en-US" sz="1600" dirty="0" smtClean="0">
              <a:latin typeface="+mn-lt"/>
              <a:ea typeface="Arial" charset="0"/>
              <a:cs typeface="Arial" charset="0"/>
            </a:endParaRPr>
          </a:p>
          <a:p>
            <a:pPr marL="1657350" lvl="2" indent="-342900">
              <a:buSzTx/>
              <a:buFont typeface="Wingdings" charset="2"/>
              <a:buChar char="§"/>
              <a:tabLst>
                <a:tab pos="969963" algn="l"/>
                <a:tab pos="1082675" algn="l"/>
                <a:tab pos="1485900" algn="l"/>
                <a:tab pos="1600200" algn="l"/>
              </a:tabLst>
            </a:pPr>
            <a:r>
              <a:rPr lang="en-US" sz="1600" dirty="0">
                <a:latin typeface="+mn-lt"/>
                <a:ea typeface="Arial" charset="0"/>
                <a:cs typeface="Arial" charset="0"/>
              </a:rPr>
              <a:t>m</a:t>
            </a:r>
            <a:r>
              <a:rPr lang="en-US" sz="1600" dirty="0" smtClean="0">
                <a:latin typeface="+mn-lt"/>
                <a:ea typeface="Arial" charset="0"/>
                <a:cs typeface="Arial" charset="0"/>
              </a:rPr>
              <a:t>ostly set </a:t>
            </a:r>
            <a:r>
              <a:rPr lang="en-US" sz="1600" dirty="0">
                <a:latin typeface="+mn-lt"/>
                <a:ea typeface="Arial" charset="0"/>
                <a:cs typeface="Arial" charset="0"/>
              </a:rPr>
              <a:t>to 0, which directs the system to choose a valid attachment address. </a:t>
            </a:r>
          </a:p>
          <a:p>
            <a:pPr marL="1257300" lvl="1" indent="-342900">
              <a:buClrTx/>
              <a:buSzTx/>
              <a:buFont typeface="Wingdings" charset="2"/>
              <a:buChar char="§"/>
              <a:tabLst>
                <a:tab pos="969963" algn="l"/>
                <a:tab pos="1082675" algn="l"/>
                <a:tab pos="1485900" algn="l"/>
                <a:tab pos="1600200" algn="l"/>
              </a:tabLst>
            </a:pPr>
            <a:r>
              <a:rPr lang="en-US" sz="1600" dirty="0">
                <a:solidFill>
                  <a:srgbClr val="660033"/>
                </a:solidFill>
                <a:latin typeface="+mn-lt"/>
                <a:ea typeface="Arial" charset="0"/>
                <a:cs typeface="Arial" charset="0"/>
              </a:rPr>
              <a:t>l</a:t>
            </a:r>
            <a:r>
              <a:rPr lang="en-US" sz="1600" dirty="0" smtClean="0">
                <a:solidFill>
                  <a:srgbClr val="660033"/>
                </a:solidFill>
                <a:latin typeface="+mn-lt"/>
                <a:ea typeface="Arial" charset="0"/>
                <a:cs typeface="Arial" charset="0"/>
              </a:rPr>
              <a:t>ength: </a:t>
            </a:r>
            <a:r>
              <a:rPr lang="en-US" sz="1600" dirty="0" smtClean="0">
                <a:latin typeface="+mn-lt"/>
                <a:ea typeface="Arial" charset="0"/>
                <a:cs typeface="Arial" charset="0"/>
              </a:rPr>
              <a:t>The </a:t>
            </a:r>
            <a:r>
              <a:rPr lang="en-US" sz="1600" dirty="0">
                <a:latin typeface="+mn-lt"/>
                <a:ea typeface="Arial" charset="0"/>
                <a:cs typeface="Arial" charset="0"/>
              </a:rPr>
              <a:t>number of bytes to be attached </a:t>
            </a:r>
            <a:endParaRPr lang="en-US" sz="1600" dirty="0" smtClean="0">
              <a:latin typeface="+mn-lt"/>
              <a:ea typeface="Arial" charset="0"/>
              <a:cs typeface="Arial" charset="0"/>
            </a:endParaRPr>
          </a:p>
          <a:p>
            <a:pPr marL="1257300" lvl="1" indent="-342900">
              <a:buClrTx/>
              <a:buSzTx/>
              <a:buFont typeface="Wingdings" charset="2"/>
              <a:buChar char="§"/>
              <a:tabLst>
                <a:tab pos="969963" algn="l"/>
                <a:tab pos="1082675" algn="l"/>
                <a:tab pos="1485900" algn="l"/>
                <a:tab pos="1600200" algn="l"/>
              </a:tabLst>
            </a:pPr>
            <a:r>
              <a:rPr lang="en-US" sz="1600" dirty="0" err="1">
                <a:solidFill>
                  <a:srgbClr val="660033"/>
                </a:solidFill>
                <a:latin typeface="+mn-lt"/>
                <a:ea typeface="Arial" charset="0"/>
                <a:cs typeface="Arial" charset="0"/>
              </a:rPr>
              <a:t>p</a:t>
            </a:r>
            <a:r>
              <a:rPr lang="en-US" sz="1600" dirty="0" err="1" smtClean="0">
                <a:solidFill>
                  <a:srgbClr val="660033"/>
                </a:solidFill>
                <a:latin typeface="+mn-lt"/>
                <a:ea typeface="Arial" charset="0"/>
                <a:cs typeface="Arial" charset="0"/>
              </a:rPr>
              <a:t>rot</a:t>
            </a:r>
            <a:r>
              <a:rPr lang="en-US" sz="1600" dirty="0" smtClean="0">
                <a:solidFill>
                  <a:srgbClr val="660033"/>
                </a:solidFill>
                <a:latin typeface="+mn-lt"/>
                <a:ea typeface="Arial" charset="0"/>
                <a:cs typeface="Arial" charset="0"/>
              </a:rPr>
              <a:t>: </a:t>
            </a:r>
            <a:r>
              <a:rPr lang="en-US" sz="1600" dirty="0" smtClean="0">
                <a:latin typeface="+mn-lt"/>
                <a:ea typeface="Arial" charset="0"/>
                <a:cs typeface="Arial" charset="0"/>
              </a:rPr>
              <a:t>used </a:t>
            </a:r>
            <a:r>
              <a:rPr lang="en-US" sz="1600" dirty="0">
                <a:latin typeface="+mn-lt"/>
                <a:ea typeface="Arial" charset="0"/>
                <a:cs typeface="Arial" charset="0"/>
              </a:rPr>
              <a:t>to set the type of access (protection) for the segment. </a:t>
            </a:r>
            <a:endParaRPr lang="en-US" sz="1600" dirty="0" smtClean="0">
              <a:latin typeface="+mn-lt"/>
              <a:ea typeface="Arial" charset="0"/>
              <a:cs typeface="Arial" charset="0"/>
            </a:endParaRPr>
          </a:p>
          <a:p>
            <a:pPr marL="1257300" lvl="1" indent="-342900">
              <a:buClrTx/>
              <a:buSzTx/>
              <a:buFont typeface="Wingdings" charset="2"/>
              <a:buChar char="§"/>
              <a:tabLst>
                <a:tab pos="969963" algn="l"/>
                <a:tab pos="1082675" algn="l"/>
                <a:tab pos="1485900" algn="l"/>
                <a:tab pos="1600200" algn="l"/>
              </a:tabLst>
            </a:pPr>
            <a:r>
              <a:rPr lang="en-US" sz="1600" dirty="0" err="1" smtClean="0">
                <a:solidFill>
                  <a:srgbClr val="660033"/>
                </a:solidFill>
                <a:latin typeface="+mn-lt"/>
                <a:ea typeface="Arial" charset="0"/>
                <a:cs typeface="Arial" charset="0"/>
              </a:rPr>
              <a:t>fd</a:t>
            </a:r>
            <a:r>
              <a:rPr lang="en-US" sz="1600" dirty="0" smtClean="0">
                <a:solidFill>
                  <a:srgbClr val="000000"/>
                </a:solidFill>
                <a:latin typeface="+mn-lt"/>
                <a:ea typeface="Arial" charset="0"/>
                <a:cs typeface="Arial" charset="0"/>
              </a:rPr>
              <a:t>,: open </a:t>
            </a:r>
            <a:r>
              <a:rPr lang="en-US" sz="1600" dirty="0">
                <a:solidFill>
                  <a:srgbClr val="000000"/>
                </a:solidFill>
                <a:latin typeface="+mn-lt"/>
                <a:ea typeface="Arial" charset="0"/>
                <a:cs typeface="Arial" charset="0"/>
              </a:rPr>
              <a:t>file descriptor. </a:t>
            </a:r>
            <a:endParaRPr lang="en-US" sz="1600" dirty="0" smtClean="0">
              <a:solidFill>
                <a:srgbClr val="000000"/>
              </a:solidFill>
              <a:latin typeface="+mn-lt"/>
              <a:ea typeface="Arial" charset="0"/>
              <a:cs typeface="Arial" charset="0"/>
            </a:endParaRPr>
          </a:p>
          <a:p>
            <a:pPr marL="1657350" lvl="2" indent="-342900">
              <a:buSzTx/>
              <a:buFont typeface="Wingdings" charset="2"/>
              <a:buChar char="§"/>
              <a:tabLst>
                <a:tab pos="969963" algn="l"/>
                <a:tab pos="1082675" algn="l"/>
                <a:tab pos="1485900" algn="l"/>
                <a:tab pos="1600200" algn="l"/>
              </a:tabLst>
            </a:pPr>
            <a:r>
              <a:rPr lang="en-US" sz="1600" dirty="0" smtClean="0">
                <a:solidFill>
                  <a:srgbClr val="000000"/>
                </a:solidFill>
                <a:latin typeface="+mn-lt"/>
                <a:ea typeface="Arial" charset="0"/>
                <a:cs typeface="Arial" charset="0"/>
              </a:rPr>
              <a:t>Once </a:t>
            </a:r>
            <a:r>
              <a:rPr lang="en-US" sz="1600" dirty="0">
                <a:solidFill>
                  <a:srgbClr val="000000"/>
                </a:solidFill>
                <a:latin typeface="+mn-lt"/>
                <a:ea typeface="Arial" charset="0"/>
                <a:cs typeface="Arial" charset="0"/>
              </a:rPr>
              <a:t>the mapping is established, the file can be closed. </a:t>
            </a:r>
          </a:p>
          <a:p>
            <a:pPr marL="1257300" lvl="1" indent="-342900">
              <a:buClrTx/>
              <a:buSzTx/>
              <a:buFont typeface="Wingdings" charset="2"/>
              <a:buChar char="§"/>
              <a:tabLst>
                <a:tab pos="969963" algn="l"/>
                <a:tab pos="1082675" algn="l"/>
                <a:tab pos="1485900" algn="l"/>
                <a:tab pos="1600200" algn="l"/>
              </a:tabLst>
            </a:pPr>
            <a:r>
              <a:rPr lang="en-US" sz="1600" dirty="0" smtClean="0">
                <a:solidFill>
                  <a:srgbClr val="660033"/>
                </a:solidFill>
                <a:latin typeface="+mn-lt"/>
                <a:ea typeface="Arial" charset="0"/>
                <a:cs typeface="Arial" charset="0"/>
              </a:rPr>
              <a:t>offset</a:t>
            </a:r>
            <a:r>
              <a:rPr lang="en-US" sz="1600" dirty="0" smtClean="0">
                <a:solidFill>
                  <a:srgbClr val="000000"/>
                </a:solidFill>
                <a:latin typeface="+mn-lt"/>
                <a:ea typeface="Arial" charset="0"/>
                <a:cs typeface="Arial" charset="0"/>
              </a:rPr>
              <a:t>,: set </a:t>
            </a:r>
            <a:r>
              <a:rPr lang="en-US" sz="1600" dirty="0">
                <a:solidFill>
                  <a:srgbClr val="000000"/>
                </a:solidFill>
                <a:latin typeface="+mn-lt"/>
                <a:ea typeface="Arial" charset="0"/>
                <a:cs typeface="Arial" charset="0"/>
              </a:rPr>
              <a:t>the starting position for the mapping.</a:t>
            </a:r>
          </a:p>
          <a:p>
            <a:pPr marL="338138" lvl="0" indent="-338138">
              <a:buClrTx/>
              <a:buSzTx/>
              <a:buFont typeface="Wingdings" charset="0"/>
              <a:buChar char="§"/>
              <a:tabLst>
                <a:tab pos="969963" algn="l"/>
                <a:tab pos="1082675" algn="l"/>
                <a:tab pos="1485900" algn="l"/>
                <a:tab pos="1600200" algn="l"/>
              </a:tabLst>
            </a:pPr>
            <a:r>
              <a:rPr lang="en-US" sz="1800" b="0" dirty="0">
                <a:solidFill>
                  <a:srgbClr val="000000"/>
                </a:solidFill>
                <a:latin typeface="+mn-lt"/>
                <a:ea typeface="ＭＳ Ｐゴシック" charset="0"/>
                <a:cs typeface="Arial" charset="0"/>
              </a:rPr>
              <a:t>If </a:t>
            </a:r>
            <a:r>
              <a:rPr lang="en-US" sz="1800" b="0" dirty="0" smtClean="0">
                <a:solidFill>
                  <a:srgbClr val="000000"/>
                </a:solidFill>
                <a:latin typeface="+mn-lt"/>
                <a:ea typeface="ＭＳ Ｐゴシック" charset="0"/>
                <a:cs typeface="Arial" charset="0"/>
              </a:rPr>
              <a:t>successful</a:t>
            </a:r>
            <a:r>
              <a:rPr lang="en-US" sz="1800" b="0" dirty="0">
                <a:solidFill>
                  <a:srgbClr val="000000"/>
                </a:solidFill>
                <a:latin typeface="+mn-lt"/>
                <a:ea typeface="ＭＳ Ｐゴシック" charset="0"/>
                <a:cs typeface="Arial" charset="0"/>
              </a:rPr>
              <a:t>, </a:t>
            </a:r>
          </a:p>
          <a:p>
            <a:pPr marL="738188" lvl="1" indent="-338138">
              <a:buClrTx/>
              <a:buSzTx/>
              <a:buFont typeface="Wingdings" charset="0"/>
              <a:buChar char="§"/>
              <a:tabLst>
                <a:tab pos="969963" algn="l"/>
                <a:tab pos="1082675" algn="l"/>
                <a:tab pos="1485900" algn="l"/>
                <a:tab pos="1600200" algn="l"/>
              </a:tabLst>
            </a:pPr>
            <a:r>
              <a:rPr lang="en-US" sz="1400" b="0" dirty="0" smtClean="0">
                <a:solidFill>
                  <a:srgbClr val="000000"/>
                </a:solidFill>
                <a:latin typeface="+mn-lt"/>
                <a:ea typeface="ＭＳ Ｐゴシック" charset="0"/>
                <a:cs typeface="Arial" charset="0"/>
              </a:rPr>
              <a:t>returns </a:t>
            </a:r>
            <a:r>
              <a:rPr lang="en-US" sz="1400" b="0" dirty="0">
                <a:solidFill>
                  <a:srgbClr val="000000"/>
                </a:solidFill>
                <a:latin typeface="+mn-lt"/>
                <a:ea typeface="ＭＳ Ｐゴシック" charset="0"/>
                <a:cs typeface="Arial" charset="0"/>
              </a:rPr>
              <a:t>a reference to the mapped memory object. </a:t>
            </a:r>
          </a:p>
          <a:p>
            <a:pPr marL="338138" lvl="0" indent="-338138">
              <a:buClrTx/>
              <a:buSzTx/>
              <a:buFont typeface="Wingdings" charset="0"/>
              <a:buChar char="§"/>
              <a:tabLst>
                <a:tab pos="969963" algn="l"/>
                <a:tab pos="1082675" algn="l"/>
                <a:tab pos="1485900" algn="l"/>
                <a:tab pos="1600200" algn="l"/>
              </a:tabLst>
            </a:pPr>
            <a:r>
              <a:rPr lang="en-US" sz="1800" b="0" dirty="0">
                <a:solidFill>
                  <a:srgbClr val="000000"/>
                </a:solidFill>
                <a:latin typeface="+mn-lt"/>
                <a:ea typeface="ＭＳ Ｐゴシック" charset="0"/>
                <a:cs typeface="Arial" charset="0"/>
              </a:rPr>
              <a:t>e</a:t>
            </a:r>
            <a:r>
              <a:rPr lang="en-US" sz="1800" b="0" dirty="0" smtClean="0">
                <a:solidFill>
                  <a:srgbClr val="000000"/>
                </a:solidFill>
                <a:latin typeface="+mn-lt"/>
                <a:ea typeface="ＭＳ Ｐゴシック" charset="0"/>
                <a:cs typeface="Arial" charset="0"/>
              </a:rPr>
              <a:t>lse returns MAP_FAILED </a:t>
            </a:r>
          </a:p>
          <a:p>
            <a:pPr marL="738188" lvl="1" indent="-338138">
              <a:buClrTx/>
              <a:buSzTx/>
              <a:buFont typeface="Wingdings" charset="0"/>
              <a:buChar char="§"/>
              <a:tabLst>
                <a:tab pos="969963" algn="l"/>
                <a:tab pos="1082675" algn="l"/>
                <a:tab pos="1485900" algn="l"/>
                <a:tab pos="1600200" algn="l"/>
              </a:tabLst>
            </a:pPr>
            <a:r>
              <a:rPr lang="en-US" sz="1400" b="0" dirty="0" smtClean="0">
                <a:solidFill>
                  <a:srgbClr val="000000"/>
                </a:solidFill>
                <a:latin typeface="+mn-lt"/>
                <a:ea typeface="ＭＳ Ｐゴシック" charset="0"/>
                <a:cs typeface="Arial" charset="0"/>
              </a:rPr>
              <a:t>which </a:t>
            </a:r>
            <a:r>
              <a:rPr lang="en-US" sz="1400" b="0" dirty="0">
                <a:solidFill>
                  <a:srgbClr val="000000"/>
                </a:solidFill>
                <a:latin typeface="+mn-lt"/>
                <a:ea typeface="ＭＳ Ｐゴシック" charset="0"/>
                <a:cs typeface="Arial" charset="0"/>
              </a:rPr>
              <a:t>is actually the value -1 cast to a void </a:t>
            </a:r>
            <a:r>
              <a:rPr lang="en-US" sz="1400" b="0" dirty="0" smtClean="0">
                <a:solidFill>
                  <a:srgbClr val="000000"/>
                </a:solidFill>
                <a:latin typeface="+mn-lt"/>
                <a:ea typeface="ＭＳ Ｐゴシック" charset="0"/>
                <a:cs typeface="Arial" charset="0"/>
              </a:rPr>
              <a:t>*.</a:t>
            </a:r>
          </a:p>
          <a:p>
            <a:pPr marL="338138" lvl="0" indent="-338138">
              <a:buClrTx/>
              <a:buSzTx/>
              <a:buFont typeface="Wingdings" charset="0"/>
              <a:buChar char="§"/>
              <a:tabLst>
                <a:tab pos="969963" algn="l"/>
                <a:tab pos="1082675" algn="l"/>
                <a:tab pos="1485900" algn="l"/>
                <a:tab pos="1600200" algn="l"/>
              </a:tabLst>
            </a:pPr>
            <a:r>
              <a:rPr lang="en-US" sz="1800" dirty="0" err="1">
                <a:solidFill>
                  <a:srgbClr val="000000"/>
                </a:solidFill>
                <a:latin typeface="Courier"/>
                <a:ea typeface="ＭＳ Ｐゴシック" charset="0"/>
                <a:cs typeface="Courier"/>
              </a:rPr>
              <a:t>int</a:t>
            </a:r>
            <a:r>
              <a:rPr lang="en-US" sz="1800" dirty="0">
                <a:solidFill>
                  <a:srgbClr val="000000"/>
                </a:solidFill>
                <a:latin typeface="Courier"/>
                <a:ea typeface="ＭＳ Ｐゴシック" charset="0"/>
                <a:cs typeface="Courier"/>
              </a:rPr>
              <a:t> </a:t>
            </a:r>
            <a:r>
              <a:rPr lang="en-US" sz="1800" dirty="0" err="1">
                <a:solidFill>
                  <a:srgbClr val="000000"/>
                </a:solidFill>
                <a:latin typeface="Courier"/>
                <a:ea typeface="ＭＳ Ｐゴシック" charset="0"/>
                <a:cs typeface="Courier"/>
              </a:rPr>
              <a:t>munmap</a:t>
            </a:r>
            <a:r>
              <a:rPr lang="en-US" sz="1800" dirty="0">
                <a:solidFill>
                  <a:srgbClr val="000000"/>
                </a:solidFill>
                <a:latin typeface="Courier"/>
                <a:ea typeface="ＭＳ Ｐゴシック" charset="0"/>
                <a:cs typeface="Courier"/>
              </a:rPr>
              <a:t>(void *start, </a:t>
            </a:r>
            <a:r>
              <a:rPr lang="en-US" sz="1800" dirty="0" err="1">
                <a:solidFill>
                  <a:srgbClr val="000000"/>
                </a:solidFill>
                <a:latin typeface="Courier"/>
                <a:ea typeface="ＭＳ Ｐゴシック" charset="0"/>
                <a:cs typeface="Courier"/>
              </a:rPr>
              <a:t>size_t</a:t>
            </a:r>
            <a:r>
              <a:rPr lang="en-US" sz="1800" dirty="0">
                <a:solidFill>
                  <a:srgbClr val="000000"/>
                </a:solidFill>
                <a:latin typeface="Courier"/>
                <a:ea typeface="ＭＳ Ｐゴシック" charset="0"/>
                <a:cs typeface="Courier"/>
              </a:rPr>
              <a:t> length)</a:t>
            </a:r>
            <a:r>
              <a:rPr lang="en-US" sz="1800" dirty="0" smtClean="0">
                <a:solidFill>
                  <a:srgbClr val="000000"/>
                </a:solidFill>
                <a:latin typeface="Courier"/>
                <a:ea typeface="ＭＳ Ｐゴシック" charset="0"/>
                <a:cs typeface="Courier"/>
              </a:rPr>
              <a:t>;</a:t>
            </a:r>
          </a:p>
          <a:p>
            <a:pPr marL="738188" lvl="1" indent="-338138">
              <a:buClrTx/>
              <a:buSzTx/>
              <a:buFont typeface="Wingdings" charset="0"/>
              <a:buChar char="§"/>
              <a:tabLst>
                <a:tab pos="969963" algn="l"/>
                <a:tab pos="1082675" algn="l"/>
                <a:tab pos="1485900" algn="l"/>
                <a:tab pos="1600200" algn="l"/>
              </a:tabLst>
            </a:pPr>
            <a:r>
              <a:rPr lang="en-US" sz="1400" dirty="0" smtClean="0">
                <a:solidFill>
                  <a:srgbClr val="000000"/>
                </a:solidFill>
                <a:latin typeface="+mn-lt"/>
                <a:ea typeface="ＭＳ Ｐゴシック" charset="0"/>
                <a:cs typeface="Arial" charset="0"/>
              </a:rPr>
              <a:t>Called automatically when the process quits. </a:t>
            </a:r>
            <a:endParaRPr lang="en-US" sz="1400" dirty="0">
              <a:solidFill>
                <a:srgbClr val="000000"/>
              </a:solidFill>
              <a:latin typeface="+mn-lt"/>
              <a:ea typeface="ＭＳ Ｐゴシック" charset="0"/>
              <a:cs typeface="Arial" charset="0"/>
            </a:endParaRPr>
          </a:p>
          <a:p>
            <a:pPr marL="738188" lvl="1" indent="-338138">
              <a:buClrTx/>
              <a:buSzTx/>
              <a:buFont typeface="Wingdings" charset="0"/>
              <a:buChar char="§"/>
              <a:tabLst>
                <a:tab pos="969963" algn="l"/>
                <a:tab pos="1082675" algn="l"/>
                <a:tab pos="1485900" algn="l"/>
                <a:tab pos="1600200" algn="l"/>
              </a:tabLst>
            </a:pPr>
            <a:endParaRPr lang="en-US" sz="1400" b="0" dirty="0" smtClean="0">
              <a:solidFill>
                <a:srgbClr val="000000"/>
              </a:solidFill>
              <a:latin typeface="Arial" charset="0"/>
              <a:ea typeface="ＭＳ Ｐゴシック" charset="0"/>
              <a:cs typeface="Arial" charset="0"/>
            </a:endParaRPr>
          </a:p>
          <a:p>
            <a:pPr marL="738188" lvl="1" indent="-338138">
              <a:buClrTx/>
              <a:buSzTx/>
              <a:buFont typeface="Wingdings" charset="0"/>
              <a:buChar char="§"/>
              <a:tabLst>
                <a:tab pos="969963" algn="l"/>
                <a:tab pos="1082675" algn="l"/>
                <a:tab pos="1485900" algn="l"/>
                <a:tab pos="1600200" algn="l"/>
              </a:tabLst>
            </a:pPr>
            <a:endParaRPr lang="en-US" sz="1400" b="0" dirty="0">
              <a:solidFill>
                <a:srgbClr val="000000"/>
              </a:solidFill>
              <a:latin typeface="Arial" charset="0"/>
              <a:ea typeface="ＭＳ Ｐゴシック" charset="0"/>
              <a:cs typeface="Arial" charset="0"/>
            </a:endParaRPr>
          </a:p>
          <a:p>
            <a:pPr marL="1257300" lvl="1" indent="-342900">
              <a:buClrTx/>
              <a:buSzTx/>
              <a:buFont typeface="Wingdings" charset="0"/>
              <a:buChar char="Ø"/>
              <a:tabLst>
                <a:tab pos="969963" algn="l"/>
                <a:tab pos="1082675" algn="l"/>
                <a:tab pos="1485900" algn="l"/>
                <a:tab pos="1600200" algn="l"/>
              </a:tabLst>
            </a:pPr>
            <a:endParaRPr lang="en-US" sz="1600" dirty="0">
              <a:latin typeface="Arial" charset="0"/>
              <a:ea typeface="Arial" charset="0"/>
              <a:cs typeface="Arial" charset="0"/>
            </a:endParaRPr>
          </a:p>
          <a:p>
            <a:pPr lvl="0"/>
            <a:endParaRPr lang="en-US" sz="1600" dirty="0">
              <a:solidFill>
                <a:srgbClr val="000000"/>
              </a:solidFill>
              <a:latin typeface="Arial Unicode MS" charset="0"/>
              <a:ea typeface="ＭＳ Ｐゴシック" charset="0"/>
              <a:cs typeface="Arial" charset="0"/>
            </a:endParaRPr>
          </a:p>
          <a:p>
            <a:endParaRPr lang="en-US" sz="16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60641500"/>
      </p:ext>
    </p:extLst>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15937" y="223838"/>
            <a:ext cx="7316787" cy="576262"/>
          </a:xfrm>
        </p:spPr>
        <p:txBody>
          <a:bodyPr/>
          <a:lstStyle/>
          <a:p>
            <a:pPr eaLnBrk="1" hangingPunct="1"/>
            <a:r>
              <a:rPr lang="en-US" dirty="0" smtClean="0"/>
              <a:t>Writing to a file through </a:t>
            </a:r>
            <a:r>
              <a:rPr lang="en-US" dirty="0" err="1" smtClean="0"/>
              <a:t>mmap</a:t>
            </a:r>
            <a:r>
              <a:rPr lang="en-US" dirty="0" smtClean="0"/>
              <a:t>()</a:t>
            </a:r>
            <a:endParaRPr lang="en-US" dirty="0"/>
          </a:p>
        </p:txBody>
      </p:sp>
      <p:sp>
        <p:nvSpPr>
          <p:cNvPr id="5" name="Text Box 4"/>
          <p:cNvSpPr txBox="1">
            <a:spLocks noChangeArrowheads="1"/>
          </p:cNvSpPr>
          <p:nvPr/>
        </p:nvSpPr>
        <p:spPr bwMode="auto">
          <a:xfrm>
            <a:off x="457200" y="990600"/>
            <a:ext cx="8475662" cy="5262980"/>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600" dirty="0">
                <a:latin typeface="Courier"/>
                <a:cs typeface="Courier"/>
              </a:rPr>
              <a:t>#define NUMINTS  (1000)</a:t>
            </a:r>
          </a:p>
          <a:p>
            <a:pPr>
              <a:buFont typeface="Wingdings" charset="2"/>
              <a:buNone/>
            </a:pPr>
            <a:r>
              <a:rPr lang="en-US" sz="1600" dirty="0">
                <a:latin typeface="Courier"/>
                <a:cs typeface="Courier"/>
              </a:rPr>
              <a:t>#define FILESIZE (NUMINTS * </a:t>
            </a:r>
            <a:r>
              <a:rPr lang="en-US" sz="1600" dirty="0" err="1">
                <a:latin typeface="Courier"/>
                <a:cs typeface="Courier"/>
              </a:rPr>
              <a:t>sizeof</a:t>
            </a:r>
            <a:r>
              <a:rPr lang="en-US" sz="1600" dirty="0">
                <a:latin typeface="Courier"/>
                <a:cs typeface="Courier"/>
              </a:rPr>
              <a:t>(</a:t>
            </a:r>
            <a:r>
              <a:rPr lang="en-US" sz="1600" dirty="0" err="1">
                <a:latin typeface="Courier"/>
                <a:cs typeface="Courier"/>
              </a:rPr>
              <a:t>int</a:t>
            </a:r>
            <a:r>
              <a:rPr lang="en-US" sz="1600" dirty="0">
                <a:latin typeface="Courier"/>
                <a:cs typeface="Courier"/>
              </a:rPr>
              <a:t>))</a:t>
            </a:r>
          </a:p>
          <a:p>
            <a:pPr>
              <a:buFont typeface="Wingdings" charset="2"/>
              <a:buNone/>
            </a:pPr>
            <a:r>
              <a:rPr lang="en-US" sz="1600" dirty="0" err="1">
                <a:latin typeface="Courier"/>
                <a:cs typeface="Courier"/>
              </a:rPr>
              <a:t>int</a:t>
            </a:r>
            <a:r>
              <a:rPr lang="en-US" sz="1600" dirty="0">
                <a:latin typeface="Courier"/>
                <a:cs typeface="Courier"/>
              </a:rPr>
              <a:t> main(</a:t>
            </a:r>
            <a:r>
              <a:rPr lang="en-US" sz="1600" dirty="0" err="1">
                <a:latin typeface="Courier"/>
                <a:cs typeface="Courier"/>
              </a:rPr>
              <a:t>int</a:t>
            </a:r>
            <a:r>
              <a:rPr lang="en-US" sz="1600" dirty="0">
                <a:latin typeface="Courier"/>
                <a:cs typeface="Courier"/>
              </a:rPr>
              <a:t> </a:t>
            </a:r>
            <a:r>
              <a:rPr lang="en-US" sz="1600" dirty="0" err="1">
                <a:latin typeface="Courier"/>
                <a:cs typeface="Courier"/>
              </a:rPr>
              <a:t>argc</a:t>
            </a:r>
            <a:r>
              <a:rPr lang="en-US" sz="1600" dirty="0">
                <a:latin typeface="Courier"/>
                <a:cs typeface="Courier"/>
              </a:rPr>
              <a:t>, char *</a:t>
            </a:r>
            <a:r>
              <a:rPr lang="en-US" sz="1600" dirty="0" err="1">
                <a:latin typeface="Courier"/>
                <a:cs typeface="Courier"/>
              </a:rPr>
              <a:t>argv</a:t>
            </a:r>
            <a:r>
              <a:rPr lang="en-US" sz="1600" dirty="0">
                <a:latin typeface="Courier"/>
                <a:cs typeface="Courier"/>
              </a:rPr>
              <a:t>[])</a:t>
            </a:r>
          </a:p>
          <a:p>
            <a:pPr>
              <a:buFont typeface="Wingdings" charset="2"/>
              <a:buNone/>
            </a:pPr>
            <a:r>
              <a:rPr lang="en-US" sz="1600" dirty="0">
                <a:latin typeface="Courier"/>
                <a:cs typeface="Courier"/>
              </a:rPr>
              <a:t>{</a:t>
            </a:r>
          </a:p>
          <a:p>
            <a:pPr>
              <a:buFont typeface="Wingdings" charset="2"/>
              <a:buNone/>
            </a:pPr>
            <a:r>
              <a:rPr lang="en-US" sz="1600" dirty="0">
                <a:latin typeface="Courier"/>
                <a:cs typeface="Courier"/>
              </a:rPr>
              <a:t>    </a:t>
            </a:r>
            <a:r>
              <a:rPr lang="en-US" sz="1600" dirty="0" err="1">
                <a:latin typeface="Courier"/>
                <a:cs typeface="Courier"/>
              </a:rPr>
              <a:t>int</a:t>
            </a:r>
            <a:r>
              <a:rPr lang="en-US" sz="1600" dirty="0">
                <a:latin typeface="Courier"/>
                <a:cs typeface="Courier"/>
              </a:rPr>
              <a:t> </a:t>
            </a:r>
            <a:r>
              <a:rPr lang="en-US" sz="1600" dirty="0" err="1">
                <a:latin typeface="Courier"/>
                <a:cs typeface="Courier"/>
              </a:rPr>
              <a:t>i</a:t>
            </a:r>
            <a:r>
              <a:rPr lang="en-US" sz="1600" dirty="0">
                <a:latin typeface="Courier"/>
                <a:cs typeface="Courier"/>
              </a:rPr>
              <a:t>, </a:t>
            </a:r>
            <a:r>
              <a:rPr lang="en-US" sz="1600" dirty="0" err="1">
                <a:latin typeface="Courier"/>
                <a:cs typeface="Courier"/>
              </a:rPr>
              <a:t>fd</a:t>
            </a:r>
            <a:r>
              <a:rPr lang="en-US" sz="1600" dirty="0">
                <a:latin typeface="Courier"/>
                <a:cs typeface="Courier"/>
              </a:rPr>
              <a:t>, result;</a:t>
            </a:r>
          </a:p>
          <a:p>
            <a:pPr>
              <a:buFont typeface="Wingdings" charset="2"/>
              <a:buNone/>
            </a:pPr>
            <a:r>
              <a:rPr lang="en-US" sz="1600" dirty="0">
                <a:latin typeface="Courier"/>
                <a:cs typeface="Courier"/>
              </a:rPr>
              <a:t>    </a:t>
            </a:r>
            <a:r>
              <a:rPr lang="en-US" sz="1600" dirty="0" err="1">
                <a:latin typeface="Courier"/>
                <a:cs typeface="Courier"/>
              </a:rPr>
              <a:t>int</a:t>
            </a:r>
            <a:r>
              <a:rPr lang="en-US" sz="1600" dirty="0">
                <a:latin typeface="Courier"/>
                <a:cs typeface="Courier"/>
              </a:rPr>
              <a:t> *map;  </a:t>
            </a:r>
            <a:r>
              <a:rPr lang="en-US" sz="1600" dirty="0">
                <a:solidFill>
                  <a:srgbClr val="FF0000"/>
                </a:solidFill>
                <a:latin typeface="Courier"/>
                <a:cs typeface="Courier"/>
              </a:rPr>
              <a:t>/* </a:t>
            </a:r>
            <a:r>
              <a:rPr lang="en-US" sz="1600" dirty="0" err="1">
                <a:solidFill>
                  <a:srgbClr val="FF0000"/>
                </a:solidFill>
                <a:latin typeface="Courier"/>
                <a:cs typeface="Courier"/>
              </a:rPr>
              <a:t>mmapped</a:t>
            </a:r>
            <a:r>
              <a:rPr lang="en-US" sz="1600" dirty="0">
                <a:solidFill>
                  <a:srgbClr val="FF0000"/>
                </a:solidFill>
                <a:latin typeface="Courier"/>
                <a:cs typeface="Courier"/>
              </a:rPr>
              <a:t> array of </a:t>
            </a:r>
            <a:r>
              <a:rPr lang="en-US" sz="1600" dirty="0" err="1">
                <a:solidFill>
                  <a:srgbClr val="FF0000"/>
                </a:solidFill>
                <a:latin typeface="Courier"/>
                <a:cs typeface="Courier"/>
              </a:rPr>
              <a:t>int's</a:t>
            </a:r>
            <a:r>
              <a:rPr lang="en-US" sz="1600" dirty="0">
                <a:solidFill>
                  <a:srgbClr val="FF0000"/>
                </a:solidFill>
                <a:latin typeface="Courier"/>
                <a:cs typeface="Courier"/>
              </a:rPr>
              <a:t> */</a:t>
            </a:r>
          </a:p>
          <a:p>
            <a:pPr>
              <a:buFont typeface="Wingdings" charset="2"/>
              <a:buNone/>
            </a:pPr>
            <a:endParaRPr lang="en-US" sz="1600" dirty="0">
              <a:latin typeface="Courier"/>
              <a:cs typeface="Courier"/>
            </a:endParaRPr>
          </a:p>
          <a:p>
            <a:pPr>
              <a:buFont typeface="Wingdings" charset="2"/>
              <a:buNone/>
            </a:pPr>
            <a:r>
              <a:rPr lang="en-US" sz="1600" dirty="0">
                <a:latin typeface="Courier"/>
                <a:cs typeface="Courier"/>
              </a:rPr>
              <a:t>    </a:t>
            </a:r>
            <a:r>
              <a:rPr lang="en-US" sz="1600" dirty="0" err="1">
                <a:latin typeface="Courier"/>
                <a:cs typeface="Courier"/>
              </a:rPr>
              <a:t>fd</a:t>
            </a:r>
            <a:r>
              <a:rPr lang="en-US" sz="1600" dirty="0">
                <a:latin typeface="Courier"/>
                <a:cs typeface="Courier"/>
              </a:rPr>
              <a:t> = open("/</a:t>
            </a:r>
            <a:r>
              <a:rPr lang="en-US" sz="1600" dirty="0" err="1">
                <a:latin typeface="Courier"/>
                <a:cs typeface="Courier"/>
              </a:rPr>
              <a:t>tmp</a:t>
            </a:r>
            <a:r>
              <a:rPr lang="en-US" sz="1600" dirty="0">
                <a:latin typeface="Courier"/>
                <a:cs typeface="Courier"/>
              </a:rPr>
              <a:t>/j", O_RDWR | O_CREAT | O_TRUNC, (</a:t>
            </a:r>
            <a:r>
              <a:rPr lang="en-US" sz="1600" dirty="0" err="1">
                <a:latin typeface="Courier"/>
                <a:cs typeface="Courier"/>
              </a:rPr>
              <a:t>mode_t</a:t>
            </a:r>
            <a:r>
              <a:rPr lang="en-US" sz="1600" dirty="0">
                <a:latin typeface="Courier"/>
                <a:cs typeface="Courier"/>
              </a:rPr>
              <a:t>)0600);</a:t>
            </a:r>
          </a:p>
          <a:p>
            <a:pPr>
              <a:buFont typeface="Wingdings" charset="2"/>
              <a:buNone/>
            </a:pPr>
            <a:r>
              <a:rPr lang="en-US" sz="1600" dirty="0">
                <a:latin typeface="Courier"/>
                <a:cs typeface="Courier"/>
              </a:rPr>
              <a:t>    </a:t>
            </a:r>
            <a:r>
              <a:rPr lang="en-US" sz="1600" dirty="0">
                <a:solidFill>
                  <a:srgbClr val="FF0000"/>
                </a:solidFill>
                <a:latin typeface="Courier"/>
                <a:cs typeface="Courier"/>
              </a:rPr>
              <a:t>/</a:t>
            </a:r>
            <a:r>
              <a:rPr lang="en-US" sz="1600" dirty="0" smtClean="0">
                <a:solidFill>
                  <a:srgbClr val="FF0000"/>
                </a:solidFill>
                <a:latin typeface="Courier"/>
                <a:cs typeface="Courier"/>
              </a:rPr>
              <a:t>*Stretch </a:t>
            </a:r>
            <a:r>
              <a:rPr lang="en-US" sz="1600" dirty="0">
                <a:solidFill>
                  <a:srgbClr val="FF0000"/>
                </a:solidFill>
                <a:latin typeface="Courier"/>
                <a:cs typeface="Courier"/>
              </a:rPr>
              <a:t>the </a:t>
            </a:r>
            <a:r>
              <a:rPr lang="en-US" sz="1600" dirty="0" smtClean="0">
                <a:solidFill>
                  <a:srgbClr val="FF0000"/>
                </a:solidFill>
                <a:latin typeface="Courier"/>
                <a:cs typeface="Courier"/>
              </a:rPr>
              <a:t>file to </a:t>
            </a:r>
            <a:r>
              <a:rPr lang="en-US" sz="1600" dirty="0">
                <a:solidFill>
                  <a:srgbClr val="FF0000"/>
                </a:solidFill>
                <a:latin typeface="Courier"/>
                <a:cs typeface="Courier"/>
              </a:rPr>
              <a:t>the size of the (</a:t>
            </a:r>
            <a:r>
              <a:rPr lang="en-US" sz="1600" dirty="0" err="1">
                <a:solidFill>
                  <a:srgbClr val="FF0000"/>
                </a:solidFill>
                <a:latin typeface="Courier"/>
                <a:cs typeface="Courier"/>
              </a:rPr>
              <a:t>mmapped</a:t>
            </a:r>
            <a:r>
              <a:rPr lang="en-US" sz="1600" dirty="0">
                <a:solidFill>
                  <a:srgbClr val="FF0000"/>
                </a:solidFill>
                <a:latin typeface="Courier"/>
                <a:cs typeface="Courier"/>
              </a:rPr>
              <a:t>) array of </a:t>
            </a:r>
            <a:r>
              <a:rPr lang="en-US" sz="1600" dirty="0" err="1">
                <a:solidFill>
                  <a:srgbClr val="FF0000"/>
                </a:solidFill>
                <a:latin typeface="Courier"/>
                <a:cs typeface="Courier"/>
              </a:rPr>
              <a:t>ints</a:t>
            </a:r>
            <a:r>
              <a:rPr lang="en-US" sz="1600" dirty="0">
                <a:solidFill>
                  <a:srgbClr val="FF0000"/>
                </a:solidFill>
                <a:latin typeface="Courier"/>
                <a:cs typeface="Courier"/>
              </a:rPr>
              <a:t> */</a:t>
            </a:r>
          </a:p>
          <a:p>
            <a:pPr>
              <a:buFont typeface="Wingdings" charset="2"/>
              <a:buNone/>
            </a:pPr>
            <a:r>
              <a:rPr lang="en-US" sz="1600" dirty="0">
                <a:latin typeface="Courier"/>
                <a:cs typeface="Courier"/>
              </a:rPr>
              <a:t>    result = </a:t>
            </a:r>
            <a:r>
              <a:rPr lang="en-US" sz="1600" dirty="0" err="1">
                <a:latin typeface="Courier"/>
                <a:cs typeface="Courier"/>
              </a:rPr>
              <a:t>lseek</a:t>
            </a:r>
            <a:r>
              <a:rPr lang="en-US" sz="1600" dirty="0">
                <a:latin typeface="Courier"/>
                <a:cs typeface="Courier"/>
              </a:rPr>
              <a:t>(</a:t>
            </a:r>
            <a:r>
              <a:rPr lang="en-US" sz="1600" dirty="0" err="1">
                <a:latin typeface="Courier"/>
                <a:cs typeface="Courier"/>
              </a:rPr>
              <a:t>fd</a:t>
            </a:r>
            <a:r>
              <a:rPr lang="en-US" sz="1600" dirty="0">
                <a:latin typeface="Courier"/>
                <a:cs typeface="Courier"/>
              </a:rPr>
              <a:t>, FILESIZE-1, SEEK_SET);</a:t>
            </a:r>
          </a:p>
          <a:p>
            <a:pPr>
              <a:buFont typeface="Wingdings" charset="2"/>
              <a:buNone/>
            </a:pPr>
            <a:r>
              <a:rPr lang="en-US" sz="1600" dirty="0">
                <a:latin typeface="Courier"/>
                <a:cs typeface="Courier"/>
              </a:rPr>
              <a:t>    </a:t>
            </a:r>
            <a:r>
              <a:rPr lang="en-US" sz="1600" dirty="0">
                <a:solidFill>
                  <a:srgbClr val="FF0000"/>
                </a:solidFill>
                <a:latin typeface="Courier"/>
                <a:cs typeface="Courier"/>
              </a:rPr>
              <a:t>/* Write "" to resize the file */</a:t>
            </a:r>
          </a:p>
          <a:p>
            <a:pPr>
              <a:buFont typeface="Wingdings" charset="2"/>
              <a:buNone/>
            </a:pPr>
            <a:r>
              <a:rPr lang="en-US" sz="1600" dirty="0">
                <a:latin typeface="Courier"/>
                <a:cs typeface="Courier"/>
              </a:rPr>
              <a:t>    result = write(</a:t>
            </a:r>
            <a:r>
              <a:rPr lang="en-US" sz="1600" dirty="0" err="1">
                <a:latin typeface="Courier"/>
                <a:cs typeface="Courier"/>
              </a:rPr>
              <a:t>fd</a:t>
            </a:r>
            <a:r>
              <a:rPr lang="en-US" sz="1600" dirty="0">
                <a:latin typeface="Courier"/>
                <a:cs typeface="Courier"/>
              </a:rPr>
              <a:t>, "", 1);</a:t>
            </a:r>
          </a:p>
          <a:p>
            <a:pPr>
              <a:buFont typeface="Wingdings" charset="2"/>
              <a:buNone/>
            </a:pPr>
            <a:r>
              <a:rPr lang="en-US" sz="1600" dirty="0">
                <a:latin typeface="Courier"/>
                <a:cs typeface="Courier"/>
              </a:rPr>
              <a:t>    map = </a:t>
            </a:r>
            <a:r>
              <a:rPr lang="en-US" sz="1600" dirty="0" err="1">
                <a:latin typeface="Courier"/>
                <a:cs typeface="Courier"/>
              </a:rPr>
              <a:t>mmap</a:t>
            </a:r>
            <a:r>
              <a:rPr lang="en-US" sz="1600" dirty="0">
                <a:latin typeface="Courier"/>
                <a:cs typeface="Courier"/>
              </a:rPr>
              <a:t>(0, FILESIZE, </a:t>
            </a:r>
            <a:r>
              <a:rPr lang="en-US" sz="1600" dirty="0" err="1" smtClean="0">
                <a:latin typeface="Courier"/>
                <a:cs typeface="Courier"/>
              </a:rPr>
              <a:t>PROT_READ|PROT_WRITE,MAP_SHARED,fd</a:t>
            </a:r>
            <a:r>
              <a:rPr lang="en-US" sz="1600" dirty="0">
                <a:latin typeface="Courier"/>
                <a:cs typeface="Courier"/>
              </a:rPr>
              <a:t>, 0);</a:t>
            </a:r>
          </a:p>
          <a:p>
            <a:pPr>
              <a:buFont typeface="Wingdings" charset="2"/>
              <a:buNone/>
            </a:pPr>
            <a:r>
              <a:rPr lang="en-US" sz="1600" dirty="0">
                <a:latin typeface="Courier"/>
                <a:cs typeface="Courier"/>
              </a:rPr>
              <a:t>    </a:t>
            </a:r>
            <a:r>
              <a:rPr lang="en-US" sz="1600" dirty="0">
                <a:solidFill>
                  <a:srgbClr val="FF0000"/>
                </a:solidFill>
                <a:latin typeface="Courier"/>
                <a:cs typeface="Courier"/>
              </a:rPr>
              <a:t>/* Now write </a:t>
            </a:r>
            <a:r>
              <a:rPr lang="en-US" sz="1600" dirty="0" err="1">
                <a:solidFill>
                  <a:srgbClr val="FF0000"/>
                </a:solidFill>
                <a:latin typeface="Courier"/>
                <a:cs typeface="Courier"/>
              </a:rPr>
              <a:t>int's</a:t>
            </a:r>
            <a:r>
              <a:rPr lang="en-US" sz="1600" dirty="0">
                <a:solidFill>
                  <a:srgbClr val="FF0000"/>
                </a:solidFill>
                <a:latin typeface="Courier"/>
                <a:cs typeface="Courier"/>
              </a:rPr>
              <a:t> to the file as if it were memory */</a:t>
            </a:r>
          </a:p>
          <a:p>
            <a:pPr>
              <a:buFont typeface="Wingdings" charset="2"/>
              <a:buNone/>
            </a:pPr>
            <a:r>
              <a:rPr lang="en-US" sz="1600" dirty="0">
                <a:latin typeface="Courier"/>
                <a:cs typeface="Courier"/>
              </a:rPr>
              <a:t>    for (</a:t>
            </a:r>
            <a:r>
              <a:rPr lang="en-US" sz="1600" dirty="0" err="1">
                <a:latin typeface="Courier"/>
                <a:cs typeface="Courier"/>
              </a:rPr>
              <a:t>i</a:t>
            </a:r>
            <a:r>
              <a:rPr lang="en-US" sz="1600" dirty="0">
                <a:latin typeface="Courier"/>
                <a:cs typeface="Courier"/>
              </a:rPr>
              <a:t> = 1; </a:t>
            </a:r>
            <a:r>
              <a:rPr lang="en-US" sz="1600" dirty="0" err="1">
                <a:latin typeface="Courier"/>
                <a:cs typeface="Courier"/>
              </a:rPr>
              <a:t>i</a:t>
            </a:r>
            <a:r>
              <a:rPr lang="en-US" sz="1600" dirty="0">
                <a:latin typeface="Courier"/>
                <a:cs typeface="Courier"/>
              </a:rPr>
              <a:t> &lt;=NUMINTS; ++</a:t>
            </a:r>
            <a:r>
              <a:rPr lang="en-US" sz="1600" dirty="0" err="1">
                <a:latin typeface="Courier"/>
                <a:cs typeface="Courier"/>
              </a:rPr>
              <a:t>i</a:t>
            </a:r>
            <a:r>
              <a:rPr lang="en-US" sz="1600" dirty="0">
                <a:latin typeface="Courier"/>
                <a:cs typeface="Courier"/>
              </a:rPr>
              <a:t>) </a:t>
            </a:r>
          </a:p>
          <a:p>
            <a:pPr>
              <a:buFont typeface="Wingdings" charset="2"/>
              <a:buNone/>
            </a:pPr>
            <a:r>
              <a:rPr lang="en-US" sz="1600" dirty="0">
                <a:latin typeface="Courier"/>
                <a:cs typeface="Courier"/>
              </a:rPr>
              <a:t>	map[</a:t>
            </a:r>
            <a:r>
              <a:rPr lang="en-US" sz="1600" dirty="0" err="1">
                <a:latin typeface="Courier"/>
                <a:cs typeface="Courier"/>
              </a:rPr>
              <a:t>i</a:t>
            </a:r>
            <a:r>
              <a:rPr lang="en-US" sz="1600" dirty="0">
                <a:latin typeface="Courier"/>
                <a:cs typeface="Courier"/>
              </a:rPr>
              <a:t>] = 2 * </a:t>
            </a:r>
            <a:r>
              <a:rPr lang="en-US" sz="1600" dirty="0" err="1">
                <a:latin typeface="Courier"/>
                <a:cs typeface="Courier"/>
              </a:rPr>
              <a:t>i</a:t>
            </a:r>
            <a:r>
              <a:rPr lang="en-US" sz="1600" dirty="0">
                <a:latin typeface="Courier"/>
                <a:cs typeface="Courier"/>
              </a:rPr>
              <a:t>; </a:t>
            </a:r>
          </a:p>
          <a:p>
            <a:pPr>
              <a:buFont typeface="Wingdings" charset="2"/>
              <a:buNone/>
            </a:pPr>
            <a:r>
              <a:rPr lang="en-US" sz="1600" dirty="0">
                <a:latin typeface="Courier"/>
                <a:cs typeface="Courier"/>
              </a:rPr>
              <a:t>    result =  </a:t>
            </a:r>
            <a:r>
              <a:rPr lang="en-US" sz="1600" dirty="0" err="1">
                <a:latin typeface="Courier"/>
                <a:cs typeface="Courier"/>
              </a:rPr>
              <a:t>munmap</a:t>
            </a:r>
            <a:r>
              <a:rPr lang="en-US" sz="1600" dirty="0">
                <a:latin typeface="Courier"/>
                <a:cs typeface="Courier"/>
              </a:rPr>
              <a:t>(map, FILESIZE);</a:t>
            </a:r>
          </a:p>
          <a:p>
            <a:pPr>
              <a:buFont typeface="Wingdings" charset="2"/>
              <a:buNone/>
            </a:pPr>
            <a:r>
              <a:rPr lang="en-US" sz="1600" dirty="0">
                <a:latin typeface="Courier"/>
                <a:cs typeface="Courier"/>
              </a:rPr>
              <a:t>    </a:t>
            </a:r>
            <a:r>
              <a:rPr lang="en-US" sz="1600" dirty="0">
                <a:solidFill>
                  <a:srgbClr val="FF0000"/>
                </a:solidFill>
                <a:latin typeface="Courier"/>
                <a:cs typeface="Courier"/>
              </a:rPr>
              <a:t>/* Un-</a:t>
            </a:r>
            <a:r>
              <a:rPr lang="en-US" sz="1600" dirty="0" smtClean="0">
                <a:solidFill>
                  <a:srgbClr val="FF0000"/>
                </a:solidFill>
                <a:latin typeface="Courier"/>
                <a:cs typeface="Courier"/>
              </a:rPr>
              <a:t>mapping </a:t>
            </a:r>
            <a:r>
              <a:rPr lang="en-US" sz="1600" dirty="0">
                <a:solidFill>
                  <a:srgbClr val="FF0000"/>
                </a:solidFill>
                <a:latin typeface="Courier"/>
                <a:cs typeface="Courier"/>
              </a:rPr>
              <a:t>doesn't close the file, */</a:t>
            </a:r>
          </a:p>
          <a:p>
            <a:pPr>
              <a:buFont typeface="Wingdings" charset="2"/>
              <a:buNone/>
            </a:pPr>
            <a:r>
              <a:rPr lang="en-US" sz="1600" dirty="0">
                <a:latin typeface="Courier"/>
                <a:cs typeface="Courier"/>
              </a:rPr>
              <a:t>    close(</a:t>
            </a:r>
            <a:r>
              <a:rPr lang="en-US" sz="1600" dirty="0" err="1">
                <a:latin typeface="Courier"/>
                <a:cs typeface="Courier"/>
              </a:rPr>
              <a:t>fd</a:t>
            </a:r>
            <a:r>
              <a:rPr lang="en-US" sz="1600" dirty="0">
                <a:latin typeface="Courier"/>
                <a:cs typeface="Courier"/>
              </a:rPr>
              <a:t>);</a:t>
            </a:r>
          </a:p>
          <a:p>
            <a:pPr>
              <a:buFont typeface="Wingdings" charset="2"/>
              <a:buNone/>
            </a:pPr>
            <a:r>
              <a:rPr lang="en-US" sz="1600" dirty="0">
                <a:latin typeface="Courier"/>
                <a:cs typeface="Courier"/>
              </a:rPr>
              <a:t>    return 0;</a:t>
            </a:r>
          </a:p>
          <a:p>
            <a:pPr>
              <a:buFont typeface="Wingdings" charset="2"/>
              <a:buNone/>
            </a:pPr>
            <a:r>
              <a:rPr lang="en-US" sz="1600" dirty="0">
                <a:latin typeface="Courier"/>
                <a:cs typeface="Courier"/>
              </a:rPr>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03786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15937" y="223838"/>
            <a:ext cx="7316787" cy="576262"/>
          </a:xfrm>
        </p:spPr>
        <p:txBody>
          <a:bodyPr/>
          <a:lstStyle/>
          <a:p>
            <a:pPr eaLnBrk="1" hangingPunct="1"/>
            <a:r>
              <a:rPr lang="en-US" dirty="0" smtClean="0"/>
              <a:t>Reading from a file through </a:t>
            </a:r>
            <a:r>
              <a:rPr lang="en-US" dirty="0" err="1" smtClean="0"/>
              <a:t>mmap</a:t>
            </a:r>
            <a:r>
              <a:rPr lang="en-US" dirty="0" smtClean="0"/>
              <a:t>()</a:t>
            </a:r>
            <a:endParaRPr lang="en-US" dirty="0"/>
          </a:p>
        </p:txBody>
      </p:sp>
      <p:sp>
        <p:nvSpPr>
          <p:cNvPr id="5" name="Text Box 4"/>
          <p:cNvSpPr txBox="1">
            <a:spLocks noChangeArrowheads="1"/>
          </p:cNvSpPr>
          <p:nvPr/>
        </p:nvSpPr>
        <p:spPr bwMode="auto">
          <a:xfrm>
            <a:off x="457200" y="990600"/>
            <a:ext cx="8475662" cy="5016759"/>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600" dirty="0">
                <a:latin typeface="Courier"/>
                <a:cs typeface="Courier"/>
              </a:rPr>
              <a:t>#define NUMINTS  (1000)</a:t>
            </a:r>
          </a:p>
          <a:p>
            <a:pPr>
              <a:buFont typeface="Wingdings" charset="2"/>
              <a:buNone/>
            </a:pPr>
            <a:r>
              <a:rPr lang="en-US" sz="1600" dirty="0">
                <a:latin typeface="Courier"/>
                <a:cs typeface="Courier"/>
              </a:rPr>
              <a:t>#define FILESIZE (NUMINTS * </a:t>
            </a:r>
            <a:r>
              <a:rPr lang="en-US" sz="1600" dirty="0" err="1">
                <a:latin typeface="Courier"/>
                <a:cs typeface="Courier"/>
              </a:rPr>
              <a:t>sizeof</a:t>
            </a:r>
            <a:r>
              <a:rPr lang="en-US" sz="1600" dirty="0">
                <a:latin typeface="Courier"/>
                <a:cs typeface="Courier"/>
              </a:rPr>
              <a:t>(</a:t>
            </a:r>
            <a:r>
              <a:rPr lang="en-US" sz="1600" dirty="0" err="1">
                <a:latin typeface="Courier"/>
                <a:cs typeface="Courier"/>
              </a:rPr>
              <a:t>int</a:t>
            </a:r>
            <a:r>
              <a:rPr lang="en-US" sz="1600" dirty="0">
                <a:latin typeface="Courier"/>
                <a:cs typeface="Courier"/>
              </a:rPr>
              <a:t>))</a:t>
            </a:r>
          </a:p>
          <a:p>
            <a:pPr>
              <a:buFont typeface="Wingdings" charset="2"/>
              <a:buNone/>
            </a:pPr>
            <a:endParaRPr lang="en-US" sz="1600" dirty="0">
              <a:latin typeface="Courier"/>
              <a:cs typeface="Courier"/>
            </a:endParaRPr>
          </a:p>
          <a:p>
            <a:pPr>
              <a:buFont typeface="Wingdings" charset="2"/>
              <a:buNone/>
            </a:pPr>
            <a:r>
              <a:rPr lang="en-US" sz="1600" dirty="0" err="1">
                <a:latin typeface="Courier"/>
                <a:cs typeface="Courier"/>
              </a:rPr>
              <a:t>int</a:t>
            </a:r>
            <a:r>
              <a:rPr lang="en-US" sz="1600" dirty="0">
                <a:latin typeface="Courier"/>
                <a:cs typeface="Courier"/>
              </a:rPr>
              <a:t> main(</a:t>
            </a:r>
            <a:r>
              <a:rPr lang="en-US" sz="1600" dirty="0" err="1">
                <a:latin typeface="Courier"/>
                <a:cs typeface="Courier"/>
              </a:rPr>
              <a:t>int</a:t>
            </a:r>
            <a:r>
              <a:rPr lang="en-US" sz="1600" dirty="0">
                <a:latin typeface="Courier"/>
                <a:cs typeface="Courier"/>
              </a:rPr>
              <a:t> </a:t>
            </a:r>
            <a:r>
              <a:rPr lang="en-US" sz="1600" dirty="0" err="1">
                <a:latin typeface="Courier"/>
                <a:cs typeface="Courier"/>
              </a:rPr>
              <a:t>argc</a:t>
            </a:r>
            <a:r>
              <a:rPr lang="en-US" sz="1600" dirty="0">
                <a:latin typeface="Courier"/>
                <a:cs typeface="Courier"/>
              </a:rPr>
              <a:t>, char *</a:t>
            </a:r>
            <a:r>
              <a:rPr lang="en-US" sz="1600" dirty="0" err="1">
                <a:latin typeface="Courier"/>
                <a:cs typeface="Courier"/>
              </a:rPr>
              <a:t>argv</a:t>
            </a:r>
            <a:r>
              <a:rPr lang="en-US" sz="1600" dirty="0">
                <a:latin typeface="Courier"/>
                <a:cs typeface="Courier"/>
              </a:rPr>
              <a:t>[])</a:t>
            </a:r>
          </a:p>
          <a:p>
            <a:pPr>
              <a:buFont typeface="Wingdings" charset="2"/>
              <a:buNone/>
            </a:pPr>
            <a:r>
              <a:rPr lang="en-US" sz="1600" dirty="0">
                <a:latin typeface="Courier"/>
                <a:cs typeface="Courier"/>
              </a:rPr>
              <a:t>{</a:t>
            </a:r>
          </a:p>
          <a:p>
            <a:pPr>
              <a:buFont typeface="Wingdings" charset="2"/>
              <a:buNone/>
            </a:pPr>
            <a:r>
              <a:rPr lang="en-US" sz="1600" dirty="0">
                <a:latin typeface="Courier"/>
                <a:cs typeface="Courier"/>
              </a:rPr>
              <a:t>    </a:t>
            </a:r>
            <a:r>
              <a:rPr lang="en-US" sz="1600" dirty="0" err="1">
                <a:latin typeface="Courier"/>
                <a:cs typeface="Courier"/>
              </a:rPr>
              <a:t>int</a:t>
            </a:r>
            <a:r>
              <a:rPr lang="en-US" sz="1600" dirty="0">
                <a:latin typeface="Courier"/>
                <a:cs typeface="Courier"/>
              </a:rPr>
              <a:t> </a:t>
            </a:r>
            <a:r>
              <a:rPr lang="en-US" sz="1600" dirty="0" err="1">
                <a:latin typeface="Courier"/>
                <a:cs typeface="Courier"/>
              </a:rPr>
              <a:t>i,fd</a:t>
            </a:r>
            <a:r>
              <a:rPr lang="en-US" sz="1600" dirty="0">
                <a:latin typeface="Courier"/>
                <a:cs typeface="Courier"/>
              </a:rPr>
              <a:t>, result;</a:t>
            </a:r>
          </a:p>
          <a:p>
            <a:pPr>
              <a:buFont typeface="Wingdings" charset="2"/>
              <a:buNone/>
            </a:pPr>
            <a:r>
              <a:rPr lang="en-US" sz="1600" dirty="0">
                <a:latin typeface="Courier"/>
                <a:cs typeface="Courier"/>
              </a:rPr>
              <a:t>    </a:t>
            </a:r>
            <a:r>
              <a:rPr lang="en-US" sz="1600" dirty="0" err="1">
                <a:latin typeface="Courier"/>
                <a:cs typeface="Courier"/>
              </a:rPr>
              <a:t>int</a:t>
            </a:r>
            <a:r>
              <a:rPr lang="en-US" sz="1600" dirty="0">
                <a:latin typeface="Courier"/>
                <a:cs typeface="Courier"/>
              </a:rPr>
              <a:t> *map;  </a:t>
            </a:r>
            <a:r>
              <a:rPr lang="en-US" sz="1600" dirty="0">
                <a:solidFill>
                  <a:srgbClr val="FF0000"/>
                </a:solidFill>
                <a:latin typeface="Courier"/>
                <a:cs typeface="Courier"/>
              </a:rPr>
              <a:t>/* </a:t>
            </a:r>
            <a:r>
              <a:rPr lang="en-US" sz="1600" dirty="0" err="1">
                <a:solidFill>
                  <a:srgbClr val="FF0000"/>
                </a:solidFill>
                <a:latin typeface="Courier"/>
                <a:cs typeface="Courier"/>
              </a:rPr>
              <a:t>mmapped</a:t>
            </a:r>
            <a:r>
              <a:rPr lang="en-US" sz="1600" dirty="0">
                <a:solidFill>
                  <a:srgbClr val="FF0000"/>
                </a:solidFill>
                <a:latin typeface="Courier"/>
                <a:cs typeface="Courier"/>
              </a:rPr>
              <a:t> array of </a:t>
            </a:r>
            <a:r>
              <a:rPr lang="en-US" sz="1600" dirty="0" err="1">
                <a:solidFill>
                  <a:srgbClr val="FF0000"/>
                </a:solidFill>
                <a:latin typeface="Courier"/>
                <a:cs typeface="Courier"/>
              </a:rPr>
              <a:t>int's</a:t>
            </a:r>
            <a:r>
              <a:rPr lang="en-US" sz="1600" dirty="0">
                <a:solidFill>
                  <a:srgbClr val="FF0000"/>
                </a:solidFill>
                <a:latin typeface="Courier"/>
                <a:cs typeface="Courier"/>
              </a:rPr>
              <a:t> */</a:t>
            </a:r>
          </a:p>
          <a:p>
            <a:pPr>
              <a:buFont typeface="Wingdings" charset="2"/>
              <a:buNone/>
            </a:pPr>
            <a:endParaRPr lang="en-US" sz="1600" dirty="0">
              <a:latin typeface="Courier"/>
              <a:cs typeface="Courier"/>
            </a:endParaRPr>
          </a:p>
          <a:p>
            <a:pPr>
              <a:buFont typeface="Wingdings" charset="2"/>
              <a:buNone/>
            </a:pPr>
            <a:r>
              <a:rPr lang="en-US" sz="1600" dirty="0">
                <a:latin typeface="Courier"/>
                <a:cs typeface="Courier"/>
              </a:rPr>
              <a:t>    </a:t>
            </a:r>
            <a:r>
              <a:rPr lang="en-US" sz="1600" dirty="0" err="1">
                <a:latin typeface="Courier"/>
                <a:cs typeface="Courier"/>
              </a:rPr>
              <a:t>fd</a:t>
            </a:r>
            <a:r>
              <a:rPr lang="en-US" sz="1600" dirty="0">
                <a:latin typeface="Courier"/>
                <a:cs typeface="Courier"/>
              </a:rPr>
              <a:t> = open("/</a:t>
            </a:r>
            <a:r>
              <a:rPr lang="en-US" sz="1600" dirty="0" err="1">
                <a:latin typeface="Courier"/>
                <a:cs typeface="Courier"/>
              </a:rPr>
              <a:t>tmp</a:t>
            </a:r>
            <a:r>
              <a:rPr lang="en-US" sz="1600" dirty="0">
                <a:latin typeface="Courier"/>
                <a:cs typeface="Courier"/>
              </a:rPr>
              <a:t>/j", O_RDONLY);</a:t>
            </a:r>
          </a:p>
          <a:p>
            <a:pPr>
              <a:buFont typeface="Wingdings" charset="2"/>
              <a:buNone/>
            </a:pPr>
            <a:endParaRPr lang="en-US" sz="1600" dirty="0">
              <a:latin typeface="Courier"/>
              <a:cs typeface="Courier"/>
            </a:endParaRPr>
          </a:p>
          <a:p>
            <a:pPr>
              <a:buFont typeface="Wingdings" charset="2"/>
              <a:buNone/>
            </a:pPr>
            <a:r>
              <a:rPr lang="en-US" sz="1600" dirty="0">
                <a:latin typeface="Courier"/>
                <a:cs typeface="Courier"/>
              </a:rPr>
              <a:t>    map = </a:t>
            </a:r>
            <a:r>
              <a:rPr lang="en-US" sz="1600" dirty="0" err="1">
                <a:latin typeface="Courier"/>
                <a:cs typeface="Courier"/>
              </a:rPr>
              <a:t>mmap</a:t>
            </a:r>
            <a:r>
              <a:rPr lang="en-US" sz="1600" dirty="0">
                <a:latin typeface="Courier"/>
                <a:cs typeface="Courier"/>
              </a:rPr>
              <a:t>(0, FILESIZE, PROT_READ, MAP_SHARED, </a:t>
            </a:r>
            <a:r>
              <a:rPr lang="en-US" sz="1600" dirty="0" err="1">
                <a:latin typeface="Courier"/>
                <a:cs typeface="Courier"/>
              </a:rPr>
              <a:t>fd</a:t>
            </a:r>
            <a:r>
              <a:rPr lang="en-US" sz="1600" dirty="0">
                <a:latin typeface="Courier"/>
                <a:cs typeface="Courier"/>
              </a:rPr>
              <a:t>, 0);</a:t>
            </a:r>
          </a:p>
          <a:p>
            <a:pPr>
              <a:buFont typeface="Wingdings" charset="2"/>
              <a:buNone/>
            </a:pPr>
            <a:r>
              <a:rPr lang="en-US" sz="1600" dirty="0">
                <a:latin typeface="Courier"/>
                <a:cs typeface="Courier"/>
              </a:rPr>
              <a:t>    </a:t>
            </a:r>
          </a:p>
          <a:p>
            <a:pPr>
              <a:buFont typeface="Wingdings" charset="2"/>
              <a:buNone/>
            </a:pPr>
            <a:r>
              <a:rPr lang="en-US" sz="1600" dirty="0">
                <a:latin typeface="Courier"/>
                <a:cs typeface="Courier"/>
              </a:rPr>
              <a:t>    </a:t>
            </a:r>
            <a:r>
              <a:rPr lang="en-US" sz="1600" dirty="0">
                <a:solidFill>
                  <a:srgbClr val="FF0000"/>
                </a:solidFill>
                <a:latin typeface="Courier"/>
                <a:cs typeface="Courier"/>
              </a:rPr>
              <a:t>/* Read the file </a:t>
            </a:r>
            <a:r>
              <a:rPr lang="en-US" sz="1600" dirty="0" err="1">
                <a:solidFill>
                  <a:srgbClr val="FF0000"/>
                </a:solidFill>
                <a:latin typeface="Courier"/>
                <a:cs typeface="Courier"/>
              </a:rPr>
              <a:t>int</a:t>
            </a:r>
            <a:r>
              <a:rPr lang="en-US" sz="1600" dirty="0">
                <a:solidFill>
                  <a:srgbClr val="FF0000"/>
                </a:solidFill>
                <a:latin typeface="Courier"/>
                <a:cs typeface="Courier"/>
              </a:rPr>
              <a:t>-by-</a:t>
            </a:r>
            <a:r>
              <a:rPr lang="en-US" sz="1600" dirty="0" err="1">
                <a:solidFill>
                  <a:srgbClr val="FF0000"/>
                </a:solidFill>
                <a:latin typeface="Courier"/>
                <a:cs typeface="Courier"/>
              </a:rPr>
              <a:t>int</a:t>
            </a:r>
            <a:r>
              <a:rPr lang="en-US" sz="1600" dirty="0">
                <a:solidFill>
                  <a:srgbClr val="FF0000"/>
                </a:solidFill>
                <a:latin typeface="Courier"/>
                <a:cs typeface="Courier"/>
              </a:rPr>
              <a:t> from the </a:t>
            </a:r>
            <a:r>
              <a:rPr lang="en-US" sz="1600" dirty="0" err="1">
                <a:solidFill>
                  <a:srgbClr val="FF0000"/>
                </a:solidFill>
                <a:latin typeface="Courier"/>
                <a:cs typeface="Courier"/>
              </a:rPr>
              <a:t>mmap</a:t>
            </a:r>
            <a:r>
              <a:rPr lang="en-US" sz="1600" dirty="0">
                <a:solidFill>
                  <a:srgbClr val="FF0000"/>
                </a:solidFill>
                <a:latin typeface="Courier"/>
                <a:cs typeface="Courier"/>
              </a:rPr>
              <a:t> */</a:t>
            </a:r>
          </a:p>
          <a:p>
            <a:pPr>
              <a:buFont typeface="Wingdings" charset="2"/>
              <a:buNone/>
            </a:pPr>
            <a:r>
              <a:rPr lang="en-US" sz="1600" dirty="0">
                <a:latin typeface="Courier"/>
                <a:cs typeface="Courier"/>
              </a:rPr>
              <a:t>    for (</a:t>
            </a:r>
            <a:r>
              <a:rPr lang="en-US" sz="1600" dirty="0" err="1">
                <a:latin typeface="Courier"/>
                <a:cs typeface="Courier"/>
              </a:rPr>
              <a:t>i</a:t>
            </a:r>
            <a:r>
              <a:rPr lang="en-US" sz="1600" dirty="0">
                <a:latin typeface="Courier"/>
                <a:cs typeface="Courier"/>
              </a:rPr>
              <a:t> = 1; </a:t>
            </a:r>
            <a:r>
              <a:rPr lang="en-US" sz="1600" dirty="0" err="1">
                <a:latin typeface="Courier"/>
                <a:cs typeface="Courier"/>
              </a:rPr>
              <a:t>i</a:t>
            </a:r>
            <a:r>
              <a:rPr lang="en-US" sz="1600" dirty="0">
                <a:latin typeface="Courier"/>
                <a:cs typeface="Courier"/>
              </a:rPr>
              <a:t> &lt;=NUMINTS; ++</a:t>
            </a:r>
            <a:r>
              <a:rPr lang="en-US" sz="1600" dirty="0" err="1">
                <a:latin typeface="Courier"/>
                <a:cs typeface="Courier"/>
              </a:rPr>
              <a:t>i</a:t>
            </a:r>
            <a:r>
              <a:rPr lang="en-US" sz="1600" dirty="0">
                <a:latin typeface="Courier"/>
                <a:cs typeface="Courier"/>
              </a:rPr>
              <a:t>) </a:t>
            </a:r>
          </a:p>
          <a:p>
            <a:pPr>
              <a:buFont typeface="Wingdings" charset="2"/>
              <a:buNone/>
            </a:pPr>
            <a:r>
              <a:rPr lang="en-US" sz="1600" dirty="0">
                <a:latin typeface="Courier"/>
                <a:cs typeface="Courier"/>
              </a:rPr>
              <a:t>	</a:t>
            </a:r>
            <a:r>
              <a:rPr lang="en-US" sz="1600" dirty="0" err="1">
                <a:latin typeface="Courier"/>
                <a:cs typeface="Courier"/>
              </a:rPr>
              <a:t>printf</a:t>
            </a:r>
            <a:r>
              <a:rPr lang="en-US" sz="1600" dirty="0">
                <a:latin typeface="Courier"/>
                <a:cs typeface="Courier"/>
              </a:rPr>
              <a:t>("%d: %d\n", </a:t>
            </a:r>
            <a:r>
              <a:rPr lang="en-US" sz="1600" dirty="0" err="1">
                <a:latin typeface="Courier"/>
                <a:cs typeface="Courier"/>
              </a:rPr>
              <a:t>i</a:t>
            </a:r>
            <a:r>
              <a:rPr lang="en-US" sz="1600" dirty="0">
                <a:latin typeface="Courier"/>
                <a:cs typeface="Courier"/>
              </a:rPr>
              <a:t>, map[</a:t>
            </a:r>
            <a:r>
              <a:rPr lang="en-US" sz="1600" dirty="0" err="1">
                <a:latin typeface="Courier"/>
                <a:cs typeface="Courier"/>
              </a:rPr>
              <a:t>i</a:t>
            </a:r>
            <a:r>
              <a:rPr lang="en-US" sz="1600" dirty="0">
                <a:latin typeface="Courier"/>
                <a:cs typeface="Courier"/>
              </a:rPr>
              <a:t>]);</a:t>
            </a:r>
          </a:p>
          <a:p>
            <a:pPr>
              <a:buFont typeface="Wingdings" charset="2"/>
              <a:buNone/>
            </a:pPr>
            <a:endParaRPr lang="en-US" sz="1600" dirty="0">
              <a:latin typeface="Courier"/>
              <a:cs typeface="Courier"/>
            </a:endParaRPr>
          </a:p>
          <a:p>
            <a:pPr>
              <a:buFont typeface="Wingdings" charset="2"/>
              <a:buNone/>
            </a:pPr>
            <a:r>
              <a:rPr lang="en-US" sz="1600" dirty="0">
                <a:latin typeface="Courier"/>
                <a:cs typeface="Courier"/>
              </a:rPr>
              <a:t>    result = </a:t>
            </a:r>
            <a:r>
              <a:rPr lang="en-US" sz="1600" dirty="0" err="1">
                <a:latin typeface="Courier"/>
                <a:cs typeface="Courier"/>
              </a:rPr>
              <a:t>munmap</a:t>
            </a:r>
            <a:r>
              <a:rPr lang="en-US" sz="1600" dirty="0">
                <a:latin typeface="Courier"/>
                <a:cs typeface="Courier"/>
              </a:rPr>
              <a:t>(map, FILESIZE)     </a:t>
            </a:r>
            <a:endParaRPr lang="en-US" sz="1600" dirty="0" smtClean="0">
              <a:latin typeface="Courier"/>
              <a:cs typeface="Courier"/>
            </a:endParaRPr>
          </a:p>
          <a:p>
            <a:pPr>
              <a:buFont typeface="Wingdings" charset="2"/>
              <a:buNone/>
            </a:pPr>
            <a:r>
              <a:rPr lang="en-US" sz="1600" dirty="0">
                <a:latin typeface="Courier"/>
                <a:cs typeface="Courier"/>
              </a:rPr>
              <a:t> </a:t>
            </a:r>
            <a:r>
              <a:rPr lang="en-US" sz="1600" dirty="0" smtClean="0">
                <a:latin typeface="Courier"/>
                <a:cs typeface="Courier"/>
              </a:rPr>
              <a:t>   close</a:t>
            </a:r>
            <a:r>
              <a:rPr lang="en-US" sz="1600" dirty="0">
                <a:latin typeface="Courier"/>
                <a:cs typeface="Courier"/>
              </a:rPr>
              <a:t>(</a:t>
            </a:r>
            <a:r>
              <a:rPr lang="en-US" sz="1600" dirty="0" err="1">
                <a:latin typeface="Courier"/>
                <a:cs typeface="Courier"/>
              </a:rPr>
              <a:t>fd</a:t>
            </a:r>
            <a:r>
              <a:rPr lang="en-US" sz="1600" dirty="0">
                <a:latin typeface="Courier"/>
                <a:cs typeface="Courier"/>
              </a:rPr>
              <a:t>);</a:t>
            </a:r>
          </a:p>
          <a:p>
            <a:pPr>
              <a:buFont typeface="Wingdings" charset="2"/>
              <a:buNone/>
            </a:pPr>
            <a:r>
              <a:rPr lang="en-US" sz="1600" dirty="0">
                <a:latin typeface="Courier"/>
                <a:cs typeface="Courier"/>
              </a:rPr>
              <a:t>    return 0;</a:t>
            </a:r>
          </a:p>
          <a:p>
            <a:pPr>
              <a:buFont typeface="Wingdings" charset="2"/>
              <a:buNone/>
            </a:pPr>
            <a:r>
              <a:rPr lang="en-US" sz="1600" dirty="0">
                <a:latin typeface="Courier"/>
                <a:cs typeface="Courier"/>
              </a:rPr>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04350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mechanisms</a:t>
            </a:r>
            <a:endParaRPr lang="en-US" dirty="0"/>
          </a:p>
        </p:txBody>
      </p:sp>
      <p:sp>
        <p:nvSpPr>
          <p:cNvPr id="3" name="Content Placeholder 2"/>
          <p:cNvSpPr>
            <a:spLocks noGrp="1"/>
          </p:cNvSpPr>
          <p:nvPr>
            <p:ph idx="1"/>
          </p:nvPr>
        </p:nvSpPr>
        <p:spPr/>
        <p:txBody>
          <a:bodyPr/>
          <a:lstStyle/>
          <a:p>
            <a:r>
              <a:rPr lang="en-US" dirty="0" smtClean="0"/>
              <a:t>IPC mechanisms</a:t>
            </a:r>
          </a:p>
          <a:p>
            <a:pPr lvl="1"/>
            <a:r>
              <a:rPr lang="en-US" dirty="0" smtClean="0"/>
              <a:t>Signals</a:t>
            </a:r>
          </a:p>
          <a:p>
            <a:pPr lvl="1"/>
            <a:r>
              <a:rPr lang="en-US" dirty="0" smtClean="0"/>
              <a:t>Pipes</a:t>
            </a:r>
          </a:p>
          <a:p>
            <a:pPr lvl="2"/>
            <a:r>
              <a:rPr lang="en-US" dirty="0" smtClean="0"/>
              <a:t>Unnamed Pipes</a:t>
            </a:r>
          </a:p>
          <a:p>
            <a:pPr lvl="2"/>
            <a:r>
              <a:rPr lang="en-US" dirty="0" smtClean="0"/>
              <a:t>Named Pipes of FIFOs</a:t>
            </a:r>
          </a:p>
          <a:p>
            <a:pPr lvl="1"/>
            <a:r>
              <a:rPr lang="en-US" dirty="0" smtClean="0"/>
              <a:t>Message Queues</a:t>
            </a:r>
          </a:p>
          <a:p>
            <a:pPr lvl="1"/>
            <a:r>
              <a:rPr lang="en-US" dirty="0" smtClean="0"/>
              <a:t>Shared Memory</a:t>
            </a:r>
          </a:p>
          <a:p>
            <a:pPr lvl="1"/>
            <a:r>
              <a:rPr lang="en-US" dirty="0" smtClean="0"/>
              <a:t>Mapped files</a:t>
            </a:r>
          </a:p>
          <a:p>
            <a:pPr lvl="1"/>
            <a:r>
              <a:rPr lang="en-US" dirty="0"/>
              <a:t>Remote Procedure Calls (RPC</a:t>
            </a:r>
            <a:r>
              <a:rPr lang="en-US" dirty="0" smtClean="0"/>
              <a:t>)</a:t>
            </a:r>
          </a:p>
          <a:p>
            <a:pPr lvl="1"/>
            <a:r>
              <a:rPr lang="en-US" dirty="0" smtClean="0"/>
              <a:t>Sockets (in network course)</a:t>
            </a:r>
          </a:p>
          <a:p>
            <a:pPr lvl="1"/>
            <a:r>
              <a:rPr lang="en-US" dirty="0" smtClean="0"/>
              <a:t>Semaphores (later)</a:t>
            </a:r>
          </a:p>
          <a:p>
            <a:pPr lvl="1"/>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93749891"/>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Remote Procedure Calls (RPCs)</a:t>
            </a:r>
            <a:endParaRPr lang="en-US" dirty="0"/>
          </a:p>
        </p:txBody>
      </p:sp>
      <p:sp>
        <p:nvSpPr>
          <p:cNvPr id="3" name="Content Placeholder 2"/>
          <p:cNvSpPr>
            <a:spLocks noGrp="1"/>
          </p:cNvSpPr>
          <p:nvPr>
            <p:ph idx="1"/>
          </p:nvPr>
        </p:nvSpPr>
        <p:spPr>
          <a:xfrm>
            <a:off x="396875" y="1362075"/>
            <a:ext cx="4022725" cy="4972050"/>
          </a:xfrm>
        </p:spPr>
        <p:txBody>
          <a:bodyPr>
            <a:normAutofit/>
          </a:bodyPr>
          <a:lstStyle/>
          <a:p>
            <a:r>
              <a:rPr lang="en-US" dirty="0"/>
              <a:t>An RPC is analogous to a function call. </a:t>
            </a:r>
            <a:endParaRPr lang="en-US" dirty="0" smtClean="0"/>
          </a:p>
          <a:p>
            <a:r>
              <a:rPr lang="en-US" dirty="0"/>
              <a:t>W</a:t>
            </a:r>
            <a:r>
              <a:rPr lang="en-US" dirty="0" smtClean="0"/>
              <a:t>hen </a:t>
            </a:r>
            <a:r>
              <a:rPr lang="en-US" dirty="0"/>
              <a:t>an RPC is made, the calling arguments are passed to the remote procedure and the caller waits for a response to be returned from the remote procedure.</a:t>
            </a:r>
          </a:p>
        </p:txBody>
      </p:sp>
      <p:pic>
        <p:nvPicPr>
          <p:cNvPr id="4" name="Picture 3"/>
          <p:cNvPicPr>
            <a:picLocks noChangeAspect="1"/>
          </p:cNvPicPr>
          <p:nvPr/>
        </p:nvPicPr>
        <p:blipFill>
          <a:blip r:embed="rId2"/>
          <a:stretch>
            <a:fillRect/>
          </a:stretch>
        </p:blipFill>
        <p:spPr>
          <a:xfrm>
            <a:off x="4640444" y="1669949"/>
            <a:ext cx="4427356" cy="3892651"/>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01792886"/>
      </p:ext>
    </p:extLst>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of events during a </a:t>
            </a:r>
            <a:r>
              <a:rPr lang="en-US" dirty="0" smtClean="0"/>
              <a:t>RPC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latin typeface="+mn-lt"/>
              </a:rPr>
              <a:t>The </a:t>
            </a:r>
            <a:r>
              <a:rPr lang="en-US" dirty="0">
                <a:latin typeface="+mn-lt"/>
              </a:rPr>
              <a:t>client calls the client stub. </a:t>
            </a:r>
            <a:endParaRPr lang="en-US" dirty="0" smtClean="0">
              <a:latin typeface="+mn-lt"/>
            </a:endParaRPr>
          </a:p>
          <a:p>
            <a:pPr lvl="1"/>
            <a:r>
              <a:rPr lang="en-US" dirty="0" smtClean="0">
                <a:latin typeface="+mn-lt"/>
              </a:rPr>
              <a:t>The </a:t>
            </a:r>
            <a:r>
              <a:rPr lang="en-US" dirty="0">
                <a:latin typeface="+mn-lt"/>
              </a:rPr>
              <a:t>call is a local procedure call, with parameters pushed on to the stack in the normal way.</a:t>
            </a:r>
          </a:p>
          <a:p>
            <a:r>
              <a:rPr lang="en-US" dirty="0">
                <a:latin typeface="+mn-lt"/>
              </a:rPr>
              <a:t>The client stub packs the parameters into a message and makes a system call to send the message. </a:t>
            </a:r>
            <a:endParaRPr lang="en-US" dirty="0" smtClean="0">
              <a:latin typeface="+mn-lt"/>
            </a:endParaRPr>
          </a:p>
          <a:p>
            <a:pPr lvl="1"/>
            <a:r>
              <a:rPr lang="en-US" dirty="0" smtClean="0">
                <a:latin typeface="+mn-lt"/>
              </a:rPr>
              <a:t>Packing </a:t>
            </a:r>
            <a:r>
              <a:rPr lang="en-US" dirty="0">
                <a:latin typeface="+mn-lt"/>
              </a:rPr>
              <a:t>the parameters is called marshalling.</a:t>
            </a:r>
          </a:p>
          <a:p>
            <a:r>
              <a:rPr lang="en-US" dirty="0">
                <a:latin typeface="+mn-lt"/>
              </a:rPr>
              <a:t>The client's local operating system sends the message from the client machine to the server machine.</a:t>
            </a:r>
          </a:p>
          <a:p>
            <a:r>
              <a:rPr lang="en-US" dirty="0">
                <a:latin typeface="+mn-lt"/>
              </a:rPr>
              <a:t>The local operating system on the server machine passes the incoming packets to the server stub.</a:t>
            </a:r>
          </a:p>
          <a:p>
            <a:r>
              <a:rPr lang="en-US" dirty="0">
                <a:latin typeface="+mn-lt"/>
              </a:rPr>
              <a:t>The server stub unpacks the parameters from the message </a:t>
            </a:r>
            <a:r>
              <a:rPr lang="en-US" dirty="0" smtClean="0">
                <a:latin typeface="+mn-lt"/>
              </a:rPr>
              <a:t>.</a:t>
            </a:r>
          </a:p>
          <a:p>
            <a:pPr lvl="1"/>
            <a:r>
              <a:rPr lang="en-US" dirty="0" smtClean="0">
                <a:latin typeface="+mn-lt"/>
              </a:rPr>
              <a:t>Unpacking </a:t>
            </a:r>
            <a:r>
              <a:rPr lang="en-US" dirty="0">
                <a:latin typeface="+mn-lt"/>
              </a:rPr>
              <a:t>the parameters is called unmarshalling.</a:t>
            </a:r>
          </a:p>
          <a:p>
            <a:r>
              <a:rPr lang="en-US" dirty="0">
                <a:latin typeface="+mn-lt"/>
              </a:rPr>
              <a:t>Finally, the server stub calls the server procedure. </a:t>
            </a:r>
            <a:endParaRPr lang="en-US" dirty="0" smtClean="0">
              <a:latin typeface="+mn-lt"/>
            </a:endParaRPr>
          </a:p>
          <a:p>
            <a:pPr lvl="1"/>
            <a:r>
              <a:rPr lang="en-US" dirty="0" smtClean="0">
                <a:latin typeface="+mn-lt"/>
              </a:rPr>
              <a:t>The </a:t>
            </a:r>
            <a:r>
              <a:rPr lang="en-US" dirty="0">
                <a:latin typeface="+mn-lt"/>
              </a:rPr>
              <a:t>reply traces the same steps in the reverse direction.</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37734358"/>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Differences between using local and remote procedure calls</a:t>
            </a:r>
            <a:endParaRPr lang="en-US" dirty="0"/>
          </a:p>
        </p:txBody>
      </p:sp>
      <p:sp>
        <p:nvSpPr>
          <p:cNvPr id="3" name="Content Placeholder 2"/>
          <p:cNvSpPr>
            <a:spLocks noGrp="1"/>
          </p:cNvSpPr>
          <p:nvPr>
            <p:ph idx="1"/>
          </p:nvPr>
        </p:nvSpPr>
        <p:spPr/>
        <p:txBody>
          <a:bodyPr>
            <a:normAutofit/>
          </a:bodyPr>
          <a:lstStyle/>
          <a:p>
            <a:r>
              <a:rPr lang="en-US" dirty="0"/>
              <a:t>R</a:t>
            </a:r>
            <a:r>
              <a:rPr lang="en-US" dirty="0" smtClean="0"/>
              <a:t>emote </a:t>
            </a:r>
            <a:r>
              <a:rPr lang="en-US" dirty="0"/>
              <a:t>calls can fail because of unpredictable network problems. </a:t>
            </a:r>
            <a:endParaRPr lang="en-US" dirty="0" smtClean="0"/>
          </a:p>
          <a:p>
            <a:r>
              <a:rPr lang="en-US" dirty="0" smtClean="0"/>
              <a:t>Also</a:t>
            </a:r>
            <a:r>
              <a:rPr lang="en-US" dirty="0"/>
              <a:t>, callers generally must deal with such failures without knowing whether the remote procedure was actually invoked</a:t>
            </a:r>
            <a:r>
              <a:rPr lang="en-US" dirty="0" smtClean="0"/>
              <a:t>.</a:t>
            </a:r>
          </a:p>
          <a:p>
            <a:r>
              <a:rPr lang="en-US" dirty="0" smtClean="0"/>
              <a:t>Idempotent </a:t>
            </a:r>
            <a:r>
              <a:rPr lang="en-US" dirty="0"/>
              <a:t>procedures (those that have no additional effects if called more than once) are easily handled, but enough difficulties remain that code to call remote procedures is often confined to carefully written low-level subsystems.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81945039"/>
      </p:ext>
    </p:extLst>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Description Language</a:t>
            </a:r>
            <a:endParaRPr lang="en-US" dirty="0"/>
          </a:p>
        </p:txBody>
      </p:sp>
      <p:sp>
        <p:nvSpPr>
          <p:cNvPr id="3" name="Content Placeholder 2"/>
          <p:cNvSpPr>
            <a:spLocks noGrp="1"/>
          </p:cNvSpPr>
          <p:nvPr>
            <p:ph idx="1"/>
          </p:nvPr>
        </p:nvSpPr>
        <p:spPr/>
        <p:txBody>
          <a:bodyPr/>
          <a:lstStyle/>
          <a:p>
            <a:r>
              <a:rPr lang="en-US" dirty="0"/>
              <a:t>To let different clients access servers, a number of standardized RPC systems have been created. </a:t>
            </a:r>
            <a:endParaRPr lang="en-US" dirty="0" smtClean="0"/>
          </a:p>
          <a:p>
            <a:pPr lvl="1"/>
            <a:r>
              <a:rPr lang="en-US" dirty="0" smtClean="0"/>
              <a:t>Most </a:t>
            </a:r>
            <a:r>
              <a:rPr lang="en-US" dirty="0"/>
              <a:t>of these use an interface description language (IDL) to let various platforms call the RPC. </a:t>
            </a:r>
            <a:endParaRPr lang="en-US" dirty="0" smtClean="0"/>
          </a:p>
          <a:p>
            <a:r>
              <a:rPr lang="en-US" dirty="0" smtClean="0"/>
              <a:t>The </a:t>
            </a:r>
            <a:r>
              <a:rPr lang="en-US" dirty="0"/>
              <a:t>IDL files can then be used to generate code to interface between the client and server. </a:t>
            </a:r>
            <a:endParaRPr lang="en-US" dirty="0" smtClean="0"/>
          </a:p>
          <a:p>
            <a:r>
              <a:rPr lang="en-US" dirty="0" smtClean="0"/>
              <a:t>The </a:t>
            </a:r>
            <a:r>
              <a:rPr lang="en-US" dirty="0"/>
              <a:t>most common tool used for this is RPCGEN.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53399144"/>
      </p:ext>
    </p:extLst>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Sockets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Sockets provide point-to-point, two-way communication between two processes. </a:t>
            </a:r>
          </a:p>
          <a:p>
            <a:pPr lvl="1"/>
            <a:r>
              <a:rPr lang="en-US" dirty="0" smtClean="0"/>
              <a:t>A socket is an endpoint of communication to which a name can be bound. It has a type and one or more associated processes. </a:t>
            </a:r>
          </a:p>
          <a:p>
            <a:r>
              <a:rPr lang="en-US" dirty="0" smtClean="0"/>
              <a:t>Sockets exist in communication domains. </a:t>
            </a:r>
          </a:p>
          <a:p>
            <a:pPr lvl="1"/>
            <a:r>
              <a:rPr lang="en-US" dirty="0" smtClean="0"/>
              <a:t>A socket domain is an abstraction that provides an addressing structure and a </a:t>
            </a:r>
          </a:p>
          <a:p>
            <a:r>
              <a:rPr lang="en-US" dirty="0" smtClean="0"/>
              <a:t>The UNIX domain provides a socket address space on a single system. </a:t>
            </a:r>
          </a:p>
          <a:p>
            <a:pPr lvl="1"/>
            <a:r>
              <a:rPr lang="en-US" dirty="0" smtClean="0"/>
              <a:t>UNIX domain sockets are named with UNIX paths.</a:t>
            </a:r>
          </a:p>
          <a:p>
            <a:pPr lvl="1"/>
            <a:r>
              <a:rPr lang="en-US" dirty="0" smtClean="0"/>
              <a:t>can be used to communicate between processes on a single system. </a:t>
            </a:r>
          </a:p>
          <a:p>
            <a:r>
              <a:rPr lang="en-US" dirty="0" smtClean="0"/>
              <a:t> Sockets can also be used to communicate between processes on different systems. </a:t>
            </a:r>
          </a:p>
          <a:p>
            <a:pPr lvl="1"/>
            <a:r>
              <a:rPr lang="en-US" dirty="0" smtClean="0"/>
              <a:t>The socket address space between connected systems is called the Internet domain. </a:t>
            </a:r>
          </a:p>
          <a:p>
            <a:pPr lvl="1"/>
            <a:r>
              <a:rPr lang="en-US" dirty="0" smtClean="0"/>
              <a:t>Internet domain communication uses the TCP/IP internet protocol suite.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Socket types</a:t>
            </a:r>
            <a:endParaRPr lang="en-US" dirty="0"/>
          </a:p>
        </p:txBody>
      </p:sp>
      <p:sp>
        <p:nvSpPr>
          <p:cNvPr id="3" name="Content Placeholder 2"/>
          <p:cNvSpPr>
            <a:spLocks noGrp="1"/>
          </p:cNvSpPr>
          <p:nvPr>
            <p:ph idx="1"/>
          </p:nvPr>
        </p:nvSpPr>
        <p:spPr/>
        <p:txBody>
          <a:bodyPr>
            <a:normAutofit/>
          </a:bodyPr>
          <a:lstStyle/>
          <a:p>
            <a:r>
              <a:rPr lang="en-US" dirty="0" smtClean="0"/>
              <a:t>Define the communication properties visible to the application. </a:t>
            </a:r>
          </a:p>
          <a:p>
            <a:r>
              <a:rPr lang="en-US" dirty="0" smtClean="0"/>
              <a:t>A stream socket </a:t>
            </a:r>
          </a:p>
          <a:p>
            <a:pPr lvl="1"/>
            <a:r>
              <a:rPr lang="en-US" dirty="0" smtClean="0"/>
              <a:t>provides two-way, sequenced, reliable, and unduplicated flow of data much like a telephone conversation (TCP)</a:t>
            </a:r>
          </a:p>
          <a:p>
            <a:r>
              <a:rPr lang="en-US" dirty="0" smtClean="0"/>
              <a:t>A datagram socket </a:t>
            </a:r>
          </a:p>
          <a:p>
            <a:pPr lvl="1"/>
            <a:r>
              <a:rPr lang="en-US" dirty="0" smtClean="0"/>
              <a:t>supports a two-way flow of messages much like passing letters back and forth in the mail. (UDP)</a:t>
            </a:r>
          </a:p>
          <a:p>
            <a:r>
              <a:rPr lang="en-US" dirty="0" smtClean="0"/>
              <a:t>A sequential packet socket </a:t>
            </a:r>
          </a:p>
          <a:p>
            <a:pPr lvl="1"/>
            <a:r>
              <a:rPr lang="en-US" dirty="0" smtClean="0"/>
              <a:t>provides a two-way, sequenced, reliable, connection, for </a:t>
            </a:r>
            <a:r>
              <a:rPr lang="en-US" dirty="0" err="1" smtClean="0"/>
              <a:t>datagrams</a:t>
            </a:r>
            <a:r>
              <a:rPr lang="en-US" dirty="0" smtClean="0"/>
              <a:t> of a fixed maximum length. </a:t>
            </a:r>
          </a:p>
          <a:p>
            <a:r>
              <a:rPr lang="en-US" dirty="0" smtClean="0"/>
              <a:t>A raw socket </a:t>
            </a:r>
          </a:p>
          <a:p>
            <a:pPr lvl="1"/>
            <a:r>
              <a:rPr lang="en-US" dirty="0" smtClean="0"/>
              <a:t>provides access to the underlying communication protocols.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Socket creation and naming</a:t>
            </a:r>
            <a:endParaRPr lang="en-US" dirty="0"/>
          </a:p>
        </p:txBody>
      </p:sp>
      <p:sp>
        <p:nvSpPr>
          <p:cNvPr id="3" name="Content Placeholder 2"/>
          <p:cNvSpPr>
            <a:spLocks noGrp="1"/>
          </p:cNvSpPr>
          <p:nvPr>
            <p:ph idx="1"/>
          </p:nvPr>
        </p:nvSpPr>
        <p:spPr/>
        <p:txBody>
          <a:bodyPr/>
          <a:lstStyle/>
          <a:p>
            <a:pPr algn="ctr">
              <a:buNone/>
            </a:pPr>
            <a:r>
              <a:rPr lang="en-US" sz="2000" dirty="0" err="1" smtClean="0">
                <a:latin typeface="Courier New"/>
                <a:cs typeface="Courier New"/>
              </a:rPr>
              <a:t>int</a:t>
            </a:r>
            <a:r>
              <a:rPr lang="en-US" sz="2000" dirty="0" smtClean="0">
                <a:latin typeface="Courier New"/>
                <a:cs typeface="Courier New"/>
              </a:rPr>
              <a:t> </a:t>
            </a:r>
            <a:r>
              <a:rPr lang="en-US" sz="2000" dirty="0" err="1" smtClean="0">
                <a:latin typeface="Courier New"/>
                <a:cs typeface="Courier New"/>
              </a:rPr>
              <a:t>socket(int</a:t>
            </a:r>
            <a:r>
              <a:rPr lang="en-US" sz="2000" dirty="0" smtClean="0">
                <a:latin typeface="Courier New"/>
                <a:cs typeface="Courier New"/>
              </a:rPr>
              <a:t> domain, </a:t>
            </a:r>
            <a:r>
              <a:rPr lang="en-US" sz="2000" dirty="0" err="1" smtClean="0">
                <a:latin typeface="Courier New"/>
                <a:cs typeface="Courier New"/>
              </a:rPr>
              <a:t>int</a:t>
            </a:r>
            <a:r>
              <a:rPr lang="en-US" sz="2000" dirty="0" smtClean="0">
                <a:latin typeface="Courier New"/>
                <a:cs typeface="Courier New"/>
              </a:rPr>
              <a:t> type, </a:t>
            </a:r>
            <a:r>
              <a:rPr lang="en-US" sz="2000" dirty="0" err="1" smtClean="0">
                <a:latin typeface="Courier New"/>
                <a:cs typeface="Courier New"/>
              </a:rPr>
              <a:t>int</a:t>
            </a:r>
            <a:r>
              <a:rPr lang="en-US" sz="2000" dirty="0" smtClean="0">
                <a:latin typeface="Courier New"/>
                <a:cs typeface="Courier New"/>
              </a:rPr>
              <a:t> protocol)</a:t>
            </a:r>
          </a:p>
          <a:p>
            <a:endParaRPr lang="en-US" dirty="0" smtClean="0"/>
          </a:p>
          <a:p>
            <a:r>
              <a:rPr lang="en-US" dirty="0" smtClean="0"/>
              <a:t>Domain: AF_INET | AF_UNIX | …</a:t>
            </a:r>
          </a:p>
          <a:p>
            <a:r>
              <a:rPr lang="en-US" dirty="0" smtClean="0"/>
              <a:t>Type: SOCK_STREAM | SOCK_DGRA | …</a:t>
            </a:r>
          </a:p>
          <a:p>
            <a:r>
              <a:rPr lang="en-US" dirty="0" smtClean="0"/>
              <a:t>In the UNIX domain, a connection is usually composed of one or two path names. </a:t>
            </a:r>
          </a:p>
          <a:p>
            <a:r>
              <a:rPr lang="en-US" dirty="0" smtClean="0"/>
              <a:t>In the Internet domain, a connection is composed of local and remote addresses and local and remote ports.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steps</a:t>
            </a:r>
            <a:endParaRPr lang="en-US" dirty="0"/>
          </a:p>
        </p:txBody>
      </p:sp>
      <p:sp>
        <p:nvSpPr>
          <p:cNvPr id="3" name="Content Placeholder 2"/>
          <p:cNvSpPr>
            <a:spLocks noGrp="1"/>
          </p:cNvSpPr>
          <p:nvPr>
            <p:ph idx="1"/>
          </p:nvPr>
        </p:nvSpPr>
        <p:spPr/>
        <p:txBody>
          <a:bodyPr/>
          <a:lstStyle/>
          <a:p>
            <a:r>
              <a:rPr lang="en-US" dirty="0" smtClean="0"/>
              <a:t>Create a socket with the </a:t>
            </a:r>
            <a:r>
              <a:rPr lang="en-US" dirty="0" smtClean="0">
                <a:latin typeface="Courier New"/>
                <a:cs typeface="Courier New"/>
              </a:rPr>
              <a:t>socket()</a:t>
            </a:r>
            <a:r>
              <a:rPr lang="en-US" dirty="0" smtClean="0"/>
              <a:t> system call.</a:t>
            </a:r>
          </a:p>
          <a:p>
            <a:r>
              <a:rPr lang="en-US" dirty="0" smtClean="0"/>
              <a:t>Bind the socket to an address using the </a:t>
            </a:r>
            <a:r>
              <a:rPr lang="en-US" dirty="0" smtClean="0">
                <a:latin typeface="Courier New"/>
                <a:cs typeface="Courier New"/>
              </a:rPr>
              <a:t>bind()</a:t>
            </a:r>
            <a:r>
              <a:rPr lang="en-US" dirty="0" smtClean="0"/>
              <a:t> system call. For a server socket on the Internet, an address consists of a port number on the host machine.</a:t>
            </a:r>
          </a:p>
          <a:p>
            <a:r>
              <a:rPr lang="en-US" dirty="0" smtClean="0"/>
              <a:t>Listen for connections with the </a:t>
            </a:r>
            <a:r>
              <a:rPr lang="en-US" dirty="0" smtClean="0">
                <a:latin typeface="Courier New"/>
                <a:cs typeface="Courier New"/>
              </a:rPr>
              <a:t>listen()</a:t>
            </a:r>
            <a:r>
              <a:rPr lang="en-US" dirty="0" smtClean="0"/>
              <a:t> system call.</a:t>
            </a:r>
          </a:p>
          <a:p>
            <a:r>
              <a:rPr lang="en-US" dirty="0" smtClean="0"/>
              <a:t>Accept a connection with the </a:t>
            </a:r>
            <a:r>
              <a:rPr lang="en-US" dirty="0" smtClean="0">
                <a:latin typeface="Courier New"/>
                <a:cs typeface="Courier New"/>
              </a:rPr>
              <a:t>accept()</a:t>
            </a:r>
            <a:r>
              <a:rPr lang="en-US" dirty="0" smtClean="0"/>
              <a:t> system call. This call typically blocks until a client connects with the server.</a:t>
            </a:r>
          </a:p>
          <a:p>
            <a:r>
              <a:rPr lang="en-US" dirty="0" smtClean="0"/>
              <a:t>Send and receive data using the </a:t>
            </a:r>
            <a:r>
              <a:rPr lang="en-US" dirty="0" smtClean="0">
                <a:latin typeface="Courier New"/>
                <a:cs typeface="Courier New"/>
              </a:rPr>
              <a:t>read()</a:t>
            </a:r>
            <a:r>
              <a:rPr lang="en-US" dirty="0" smtClean="0"/>
              <a:t> and </a:t>
            </a:r>
            <a:r>
              <a:rPr lang="en-US" dirty="0" smtClean="0">
                <a:latin typeface="Courier New"/>
                <a:cs typeface="Courier New"/>
              </a:rPr>
              <a:t>write()</a:t>
            </a:r>
            <a:r>
              <a:rPr lang="en-US" dirty="0" smtClean="0"/>
              <a:t> system calls.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15937" y="223838"/>
            <a:ext cx="7316787" cy="576262"/>
          </a:xfrm>
        </p:spPr>
        <p:txBody>
          <a:bodyPr/>
          <a:lstStyle/>
          <a:p>
            <a:pPr eaLnBrk="1" hangingPunct="1"/>
            <a:r>
              <a:rPr lang="en-US" dirty="0" smtClean="0"/>
              <a:t>Socket server - UNIX</a:t>
            </a:r>
            <a:endParaRPr lang="en-US" dirty="0"/>
          </a:p>
        </p:txBody>
      </p:sp>
      <p:sp>
        <p:nvSpPr>
          <p:cNvPr id="5" name="Text Box 4"/>
          <p:cNvSpPr txBox="1">
            <a:spLocks noChangeArrowheads="1"/>
          </p:cNvSpPr>
          <p:nvPr/>
        </p:nvSpPr>
        <p:spPr bwMode="auto">
          <a:xfrm>
            <a:off x="457200" y="990600"/>
            <a:ext cx="8475662" cy="5909308"/>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400" dirty="0" smtClean="0">
                <a:latin typeface="Courier"/>
                <a:cs typeface="Courier"/>
              </a:rPr>
              <a:t>#define ADDRESS     "</a:t>
            </a:r>
            <a:r>
              <a:rPr lang="en-US" sz="1400" dirty="0" err="1" smtClean="0">
                <a:latin typeface="Courier"/>
                <a:cs typeface="Courier"/>
              </a:rPr>
              <a:t>mysocket</a:t>
            </a:r>
            <a:r>
              <a:rPr lang="en-US" sz="1400" dirty="0" smtClean="0">
                <a:latin typeface="Courier"/>
                <a:cs typeface="Courier"/>
              </a:rPr>
              <a:t>"  </a:t>
            </a:r>
            <a:r>
              <a:rPr lang="en-US" sz="1400" dirty="0" smtClean="0">
                <a:solidFill>
                  <a:srgbClr val="FF0000"/>
                </a:solidFill>
                <a:latin typeface="Courier"/>
                <a:cs typeface="Courier"/>
              </a:rPr>
              <a:t>/* </a:t>
            </a:r>
            <a:r>
              <a:rPr lang="en-US" sz="1400" dirty="0" err="1" smtClean="0">
                <a:solidFill>
                  <a:srgbClr val="FF0000"/>
                </a:solidFill>
                <a:latin typeface="Courier"/>
                <a:cs typeface="Courier"/>
              </a:rPr>
              <a:t>addr</a:t>
            </a:r>
            <a:r>
              <a:rPr lang="en-US" sz="1400" dirty="0" smtClean="0">
                <a:solidFill>
                  <a:srgbClr val="FF0000"/>
                </a:solidFill>
                <a:latin typeface="Courier"/>
                <a:cs typeface="Courier"/>
              </a:rPr>
              <a:t> to connect */</a:t>
            </a:r>
          </a:p>
          <a:p>
            <a:pPr>
              <a:buFont typeface="Wingdings" charset="2"/>
              <a:buNone/>
            </a:pPr>
            <a:r>
              <a:rPr lang="en-US" sz="1400" dirty="0" smtClean="0">
                <a:latin typeface="Courier"/>
                <a:cs typeface="Courier"/>
              </a:rPr>
              <a:t>char *</a:t>
            </a:r>
            <a:r>
              <a:rPr lang="en-US" sz="1400" dirty="0" err="1" smtClean="0">
                <a:latin typeface="Courier"/>
                <a:cs typeface="Courier"/>
              </a:rPr>
              <a:t>strs</a:t>
            </a:r>
            <a:r>
              <a:rPr lang="en-US" sz="1400" dirty="0" smtClean="0">
                <a:latin typeface="Courier"/>
                <a:cs typeface="Courier"/>
              </a:rPr>
              <a:t> = "This is the string from the server.\</a:t>
            </a:r>
            <a:r>
              <a:rPr lang="en-US" sz="1400" dirty="0" err="1" smtClean="0">
                <a:latin typeface="Courier"/>
                <a:cs typeface="Courier"/>
              </a:rPr>
              <a:t>n</a:t>
            </a:r>
            <a:r>
              <a:rPr lang="en-US" sz="1400" dirty="0" smtClean="0">
                <a:latin typeface="Courier"/>
                <a:cs typeface="Courier"/>
              </a:rPr>
              <a:t>";</a:t>
            </a:r>
          </a:p>
          <a:p>
            <a:pPr>
              <a:buFont typeface="Wingdings" charset="2"/>
              <a:buNone/>
            </a:pPr>
            <a:r>
              <a:rPr lang="en-US" sz="1400" dirty="0" smtClean="0">
                <a:latin typeface="Courier"/>
                <a:cs typeface="Courier"/>
              </a:rPr>
              <a:t>main(){</a:t>
            </a:r>
          </a:p>
          <a:p>
            <a:pPr>
              <a:buFont typeface="Wingdings" charset="2"/>
              <a:buNone/>
            </a:pPr>
            <a:r>
              <a:rPr lang="en-US" sz="1400" dirty="0" smtClean="0">
                <a:latin typeface="Courier"/>
                <a:cs typeface="Courier"/>
              </a:rPr>
              <a:t>    char </a:t>
            </a:r>
            <a:r>
              <a:rPr lang="en-US" sz="1400" dirty="0" err="1" smtClean="0">
                <a:latin typeface="Courier"/>
                <a:cs typeface="Courier"/>
              </a:rPr>
              <a:t>c</a:t>
            </a:r>
            <a:r>
              <a:rPr lang="en-US" sz="1400" dirty="0" smtClean="0">
                <a:latin typeface="Courier"/>
                <a:cs typeface="Courier"/>
              </a:rPr>
              <a:t>; FILE *</a:t>
            </a:r>
            <a:r>
              <a:rPr lang="en-US" sz="1400" dirty="0" err="1" smtClean="0">
                <a:latin typeface="Courier"/>
                <a:cs typeface="Courier"/>
              </a:rPr>
              <a:t>fp;int</a:t>
            </a:r>
            <a:r>
              <a:rPr lang="en-US" sz="1400" dirty="0" smtClean="0">
                <a:latin typeface="Courier"/>
                <a:cs typeface="Courier"/>
              </a:rPr>
              <a:t> </a:t>
            </a:r>
            <a:r>
              <a:rPr lang="en-US" sz="1400" dirty="0" err="1" smtClean="0">
                <a:latin typeface="Courier"/>
                <a:cs typeface="Courier"/>
              </a:rPr>
              <a:t>fromlen</a:t>
            </a:r>
            <a:r>
              <a:rPr lang="en-US" sz="1400" dirty="0" smtClean="0">
                <a:latin typeface="Courier"/>
                <a:cs typeface="Courier"/>
              </a:rPr>
              <a:t>;</a:t>
            </a:r>
          </a:p>
          <a:p>
            <a:pPr>
              <a:buFont typeface="Wingdings" charset="2"/>
              <a:buNone/>
            </a:pPr>
            <a:r>
              <a:rPr lang="en-US" sz="1400" dirty="0" smtClean="0">
                <a:latin typeface="Courier"/>
                <a:cs typeface="Courier"/>
              </a:rPr>
              <a:t>    register </a:t>
            </a:r>
            <a:r>
              <a:rPr lang="en-US" sz="1400" dirty="0" err="1" smtClean="0">
                <a:latin typeface="Courier"/>
                <a:cs typeface="Courier"/>
              </a:rPr>
              <a:t>int</a:t>
            </a:r>
            <a:r>
              <a:rPr lang="en-US" sz="1400" dirty="0" smtClean="0">
                <a:latin typeface="Courier"/>
                <a:cs typeface="Courier"/>
              </a:rPr>
              <a:t> </a:t>
            </a:r>
            <a:r>
              <a:rPr lang="en-US" sz="1400" dirty="0" err="1" smtClean="0">
                <a:latin typeface="Courier"/>
                <a:cs typeface="Courier"/>
              </a:rPr>
              <a:t>i</a:t>
            </a:r>
            <a:r>
              <a:rPr lang="en-US" sz="1400" dirty="0" smtClean="0">
                <a:latin typeface="Courier"/>
                <a:cs typeface="Courier"/>
              </a:rPr>
              <a:t>, </a:t>
            </a:r>
            <a:r>
              <a:rPr lang="en-US" sz="1400" dirty="0" err="1" smtClean="0">
                <a:latin typeface="Courier"/>
                <a:cs typeface="Courier"/>
              </a:rPr>
              <a:t>s</a:t>
            </a:r>
            <a:r>
              <a:rPr lang="en-US" sz="1400" dirty="0" smtClean="0">
                <a:latin typeface="Courier"/>
                <a:cs typeface="Courier"/>
              </a:rPr>
              <a:t>, ns, </a:t>
            </a:r>
            <a:r>
              <a:rPr lang="en-US" sz="1400" dirty="0" err="1" smtClean="0">
                <a:latin typeface="Courier"/>
                <a:cs typeface="Courier"/>
              </a:rPr>
              <a:t>len</a:t>
            </a:r>
            <a:r>
              <a:rPr lang="en-US" sz="1400" dirty="0" smtClean="0">
                <a:latin typeface="Courier"/>
                <a:cs typeface="Courier"/>
              </a:rPr>
              <a:t>;</a:t>
            </a:r>
          </a:p>
          <a:p>
            <a:pPr>
              <a:buFont typeface="Wingdings" charset="2"/>
              <a:buNone/>
            </a:pPr>
            <a:r>
              <a:rPr lang="en-US" sz="1400" dirty="0" smtClean="0">
                <a:latin typeface="Courier"/>
                <a:cs typeface="Courier"/>
              </a:rPr>
              <a:t>    </a:t>
            </a:r>
            <a:r>
              <a:rPr lang="en-US" sz="1400" dirty="0" err="1" smtClean="0">
                <a:latin typeface="Courier"/>
                <a:cs typeface="Courier"/>
              </a:rPr>
              <a:t>struct</a:t>
            </a:r>
            <a:r>
              <a:rPr lang="en-US" sz="1400" dirty="0" smtClean="0">
                <a:latin typeface="Courier"/>
                <a:cs typeface="Courier"/>
              </a:rPr>
              <a:t> </a:t>
            </a:r>
            <a:r>
              <a:rPr lang="en-US" sz="1400" dirty="0" err="1" smtClean="0">
                <a:latin typeface="Courier"/>
                <a:cs typeface="Courier"/>
              </a:rPr>
              <a:t>sockaddr_un</a:t>
            </a:r>
            <a:r>
              <a:rPr lang="en-US" sz="1400" dirty="0" smtClean="0">
                <a:latin typeface="Courier"/>
                <a:cs typeface="Courier"/>
              </a:rPr>
              <a:t> </a:t>
            </a:r>
            <a:r>
              <a:rPr lang="en-US" sz="1400" dirty="0" err="1" smtClean="0">
                <a:latin typeface="Courier"/>
                <a:cs typeface="Courier"/>
              </a:rPr>
              <a:t>saun</a:t>
            </a:r>
            <a:r>
              <a:rPr lang="en-US" sz="1400" dirty="0" smtClean="0">
                <a:latin typeface="Courier"/>
                <a:cs typeface="Courier"/>
              </a:rPr>
              <a:t>, </a:t>
            </a:r>
            <a:r>
              <a:rPr lang="en-US" sz="1400" dirty="0" err="1" smtClean="0">
                <a:latin typeface="Courier"/>
                <a:cs typeface="Courier"/>
              </a:rPr>
              <a:t>fsaun</a:t>
            </a:r>
            <a:r>
              <a:rPr lang="en-US" sz="1400" dirty="0" smtClean="0">
                <a:latin typeface="Courier"/>
                <a:cs typeface="Courier"/>
              </a:rPr>
              <a:t>;</a:t>
            </a:r>
          </a:p>
          <a:p>
            <a:pPr>
              <a:buFont typeface="Wingdings" charset="2"/>
              <a:buNone/>
            </a:pPr>
            <a:r>
              <a:rPr lang="en-US" sz="1400" dirty="0" smtClean="0">
                <a:latin typeface="Courier"/>
                <a:cs typeface="Courier"/>
              </a:rPr>
              <a:t>    </a:t>
            </a:r>
            <a:r>
              <a:rPr lang="en-US" sz="1400" dirty="0" smtClean="0">
                <a:solidFill>
                  <a:srgbClr val="FF0000"/>
                </a:solidFill>
                <a:latin typeface="Courier"/>
                <a:cs typeface="Courier"/>
              </a:rPr>
              <a:t>/* create a UNIX domain stream socket */</a:t>
            </a:r>
          </a:p>
          <a:p>
            <a:pPr>
              <a:buFont typeface="Wingdings" charset="2"/>
              <a:buNone/>
            </a:pPr>
            <a:r>
              <a:rPr lang="en-US" sz="1400" dirty="0" smtClean="0">
                <a:latin typeface="Courier"/>
                <a:cs typeface="Courier"/>
              </a:rPr>
              <a:t>    </a:t>
            </a:r>
            <a:r>
              <a:rPr lang="en-US" sz="1400" dirty="0" err="1" smtClean="0">
                <a:latin typeface="Courier"/>
                <a:cs typeface="Courier"/>
              </a:rPr>
              <a:t>s</a:t>
            </a:r>
            <a:r>
              <a:rPr lang="en-US" sz="1400" dirty="0" smtClean="0">
                <a:latin typeface="Courier"/>
                <a:cs typeface="Courier"/>
              </a:rPr>
              <a:t> = </a:t>
            </a:r>
            <a:r>
              <a:rPr lang="en-US" sz="1400" dirty="0" err="1" smtClean="0">
                <a:latin typeface="Courier"/>
                <a:cs typeface="Courier"/>
              </a:rPr>
              <a:t>socket(AF_UNIX</a:t>
            </a:r>
            <a:r>
              <a:rPr lang="en-US" sz="1400" dirty="0" smtClean="0">
                <a:latin typeface="Courier"/>
                <a:cs typeface="Courier"/>
              </a:rPr>
              <a:t>, SOCK_STREAM, 0))</a:t>
            </a:r>
          </a:p>
          <a:p>
            <a:pPr>
              <a:buFont typeface="Wingdings" charset="2"/>
              <a:buNone/>
            </a:pPr>
            <a:r>
              <a:rPr lang="en-US" sz="1400" dirty="0" smtClean="0">
                <a:latin typeface="Courier"/>
                <a:cs typeface="Courier"/>
              </a:rPr>
              <a:t>    </a:t>
            </a:r>
            <a:r>
              <a:rPr lang="en-US" sz="1400" dirty="0" err="1" smtClean="0">
                <a:latin typeface="Courier"/>
                <a:cs typeface="Courier"/>
              </a:rPr>
              <a:t>saun.sun_family</a:t>
            </a:r>
            <a:r>
              <a:rPr lang="en-US" sz="1400" dirty="0" smtClean="0">
                <a:latin typeface="Courier"/>
                <a:cs typeface="Courier"/>
              </a:rPr>
              <a:t> = AF_UNIX;</a:t>
            </a:r>
          </a:p>
          <a:p>
            <a:pPr>
              <a:buFont typeface="Wingdings" charset="2"/>
              <a:buNone/>
            </a:pPr>
            <a:r>
              <a:rPr lang="en-US" sz="1400" dirty="0" smtClean="0">
                <a:latin typeface="Courier"/>
                <a:cs typeface="Courier"/>
              </a:rPr>
              <a:t>    </a:t>
            </a:r>
            <a:r>
              <a:rPr lang="en-US" sz="1400" dirty="0" err="1" smtClean="0">
                <a:latin typeface="Courier"/>
                <a:cs typeface="Courier"/>
              </a:rPr>
              <a:t>strcpy(saun.sun_path</a:t>
            </a:r>
            <a:r>
              <a:rPr lang="en-US" sz="1400" dirty="0" smtClean="0">
                <a:latin typeface="Courier"/>
                <a:cs typeface="Courier"/>
              </a:rPr>
              <a:t>, ADDRESS);</a:t>
            </a:r>
          </a:p>
          <a:p>
            <a:pPr>
              <a:buFont typeface="Wingdings" charset="2"/>
              <a:buNone/>
            </a:pPr>
            <a:r>
              <a:rPr lang="en-US" sz="1400" dirty="0" smtClean="0">
                <a:latin typeface="Courier"/>
                <a:cs typeface="Courier"/>
              </a:rPr>
              <a:t>    </a:t>
            </a:r>
            <a:r>
              <a:rPr lang="en-US" sz="1400" dirty="0" err="1" smtClean="0">
                <a:latin typeface="Courier"/>
                <a:cs typeface="Courier"/>
              </a:rPr>
              <a:t>unlink(ADDRESS</a:t>
            </a:r>
            <a:r>
              <a:rPr lang="en-US" sz="1400" dirty="0" smtClean="0">
                <a:latin typeface="Courier"/>
                <a:cs typeface="Courier"/>
              </a:rPr>
              <a:t>);</a:t>
            </a:r>
          </a:p>
          <a:p>
            <a:pPr>
              <a:buFont typeface="Wingdings" charset="2"/>
              <a:buNone/>
            </a:pPr>
            <a:r>
              <a:rPr lang="en-US" sz="1400" dirty="0" smtClean="0">
                <a:latin typeface="Courier"/>
                <a:cs typeface="Courier"/>
              </a:rPr>
              <a:t>    </a:t>
            </a:r>
            <a:r>
              <a:rPr lang="en-US" sz="1400" dirty="0" err="1" smtClean="0">
                <a:latin typeface="Courier"/>
                <a:cs typeface="Courier"/>
              </a:rPr>
              <a:t>len</a:t>
            </a:r>
            <a:r>
              <a:rPr lang="en-US" sz="1400" dirty="0" smtClean="0">
                <a:latin typeface="Courier"/>
                <a:cs typeface="Courier"/>
              </a:rPr>
              <a:t> = </a:t>
            </a:r>
            <a:r>
              <a:rPr lang="en-US" sz="1400" dirty="0" err="1" smtClean="0">
                <a:latin typeface="Courier"/>
                <a:cs typeface="Courier"/>
              </a:rPr>
              <a:t>sizeof(saun.sun_family</a:t>
            </a:r>
            <a:r>
              <a:rPr lang="en-US" sz="1400" dirty="0" smtClean="0">
                <a:latin typeface="Courier"/>
                <a:cs typeface="Courier"/>
              </a:rPr>
              <a:t>) + </a:t>
            </a:r>
            <a:r>
              <a:rPr lang="en-US" sz="1400" dirty="0" err="1" smtClean="0">
                <a:latin typeface="Courier"/>
                <a:cs typeface="Courier"/>
              </a:rPr>
              <a:t>strlen(saun.sun_path</a:t>
            </a:r>
            <a:r>
              <a:rPr lang="en-US" sz="1400" dirty="0" smtClean="0">
                <a:latin typeface="Courier"/>
                <a:cs typeface="Courier"/>
              </a:rPr>
              <a:t>);</a:t>
            </a:r>
          </a:p>
          <a:p>
            <a:pPr>
              <a:buFont typeface="Wingdings" charset="2"/>
              <a:buNone/>
            </a:pPr>
            <a:r>
              <a:rPr lang="en-US" sz="1400" dirty="0" smtClean="0">
                <a:latin typeface="Courier"/>
                <a:cs typeface="Courier"/>
              </a:rPr>
              <a:t>    result = </a:t>
            </a:r>
            <a:r>
              <a:rPr lang="en-US" sz="1400" dirty="0" err="1" smtClean="0">
                <a:latin typeface="Courier"/>
                <a:cs typeface="Courier"/>
              </a:rPr>
              <a:t>bind(s</a:t>
            </a:r>
            <a:r>
              <a:rPr lang="en-US" sz="1400" dirty="0" smtClean="0">
                <a:latin typeface="Courier"/>
                <a:cs typeface="Courier"/>
              </a:rPr>
              <a:t>, &amp;</a:t>
            </a:r>
            <a:r>
              <a:rPr lang="en-US" sz="1400" dirty="0" err="1" smtClean="0">
                <a:latin typeface="Courier"/>
                <a:cs typeface="Courier"/>
              </a:rPr>
              <a:t>saun</a:t>
            </a:r>
            <a:r>
              <a:rPr lang="en-US" sz="1400" dirty="0" smtClean="0">
                <a:latin typeface="Courier"/>
                <a:cs typeface="Courier"/>
              </a:rPr>
              <a:t>, </a:t>
            </a:r>
            <a:r>
              <a:rPr lang="en-US" sz="1400" dirty="0" err="1" smtClean="0">
                <a:latin typeface="Courier"/>
                <a:cs typeface="Courier"/>
              </a:rPr>
              <a:t>len</a:t>
            </a:r>
            <a:r>
              <a:rPr lang="en-US" sz="1400" dirty="0" smtClean="0">
                <a:latin typeface="Courier"/>
                <a:cs typeface="Courier"/>
              </a:rPr>
              <a:t>);</a:t>
            </a:r>
            <a:r>
              <a:rPr lang="en-US" sz="1400" dirty="0" smtClean="0">
                <a:solidFill>
                  <a:srgbClr val="FF0000"/>
                </a:solidFill>
                <a:latin typeface="Courier"/>
                <a:cs typeface="Courier"/>
              </a:rPr>
              <a:t>/*bind the address to the socket */</a:t>
            </a:r>
          </a:p>
          <a:p>
            <a:pPr>
              <a:buFont typeface="Wingdings" charset="2"/>
              <a:buNone/>
            </a:pPr>
            <a:r>
              <a:rPr lang="en-US" sz="1400" dirty="0" smtClean="0">
                <a:latin typeface="Courier"/>
                <a:cs typeface="Courier"/>
              </a:rPr>
              <a:t>    result = </a:t>
            </a:r>
            <a:r>
              <a:rPr lang="en-US" sz="1400" dirty="0" err="1" smtClean="0">
                <a:latin typeface="Courier"/>
                <a:cs typeface="Courier"/>
              </a:rPr>
              <a:t>listen(s</a:t>
            </a:r>
            <a:r>
              <a:rPr lang="en-US" sz="1400" dirty="0" smtClean="0">
                <a:latin typeface="Courier"/>
                <a:cs typeface="Courier"/>
              </a:rPr>
              <a:t>, 5); </a:t>
            </a:r>
            <a:r>
              <a:rPr lang="en-US" sz="1400" dirty="0" smtClean="0">
                <a:solidFill>
                  <a:srgbClr val="FF0000"/>
                </a:solidFill>
                <a:latin typeface="Courier"/>
                <a:cs typeface="Courier"/>
              </a:rPr>
              <a:t>/* listen on the socket */</a:t>
            </a:r>
          </a:p>
          <a:p>
            <a:pPr>
              <a:buFont typeface="Wingdings" charset="2"/>
              <a:buNone/>
            </a:pPr>
            <a:r>
              <a:rPr lang="en-US" sz="1400" dirty="0" smtClean="0">
                <a:latin typeface="Courier"/>
                <a:cs typeface="Courier"/>
              </a:rPr>
              <a:t>    ns = </a:t>
            </a:r>
            <a:r>
              <a:rPr lang="en-US" sz="1400" dirty="0" err="1" smtClean="0">
                <a:latin typeface="Courier"/>
                <a:cs typeface="Courier"/>
              </a:rPr>
              <a:t>accept(s</a:t>
            </a:r>
            <a:r>
              <a:rPr lang="en-US" sz="1400" dirty="0" smtClean="0">
                <a:latin typeface="Courier"/>
                <a:cs typeface="Courier"/>
              </a:rPr>
              <a:t>, &amp;</a:t>
            </a:r>
            <a:r>
              <a:rPr lang="en-US" sz="1400" dirty="0" err="1" smtClean="0">
                <a:latin typeface="Courier"/>
                <a:cs typeface="Courier"/>
              </a:rPr>
              <a:t>fsaun</a:t>
            </a:r>
            <a:r>
              <a:rPr lang="en-US" sz="1400" dirty="0" smtClean="0">
                <a:latin typeface="Courier"/>
                <a:cs typeface="Courier"/>
              </a:rPr>
              <a:t>, &amp;</a:t>
            </a:r>
            <a:r>
              <a:rPr lang="en-US" sz="1400" dirty="0" err="1" smtClean="0">
                <a:latin typeface="Courier"/>
                <a:cs typeface="Courier"/>
              </a:rPr>
              <a:t>fromlen</a:t>
            </a:r>
            <a:r>
              <a:rPr lang="en-US" sz="1400" dirty="0" smtClean="0">
                <a:latin typeface="Courier"/>
                <a:cs typeface="Courier"/>
              </a:rPr>
              <a:t>)) </a:t>
            </a:r>
            <a:r>
              <a:rPr lang="en-US" sz="1400" dirty="0" smtClean="0">
                <a:solidFill>
                  <a:srgbClr val="FF0000"/>
                </a:solidFill>
                <a:latin typeface="Courier"/>
                <a:cs typeface="Courier"/>
              </a:rPr>
              <a:t>/* Accept a connection */</a:t>
            </a:r>
          </a:p>
          <a:p>
            <a:pPr>
              <a:buFont typeface="Wingdings" charset="2"/>
              <a:buNone/>
            </a:pPr>
            <a:r>
              <a:rPr lang="en-US" sz="1400" dirty="0" smtClean="0">
                <a:latin typeface="Courier"/>
                <a:cs typeface="Courier"/>
              </a:rPr>
              <a:t>    </a:t>
            </a:r>
            <a:r>
              <a:rPr lang="en-US" sz="1400" dirty="0" err="1" smtClean="0">
                <a:latin typeface="Courier"/>
                <a:cs typeface="Courier"/>
              </a:rPr>
              <a:t>fp</a:t>
            </a:r>
            <a:r>
              <a:rPr lang="en-US" sz="1400" dirty="0" smtClean="0">
                <a:latin typeface="Courier"/>
                <a:cs typeface="Courier"/>
              </a:rPr>
              <a:t> = </a:t>
            </a:r>
            <a:r>
              <a:rPr lang="en-US" sz="1400" dirty="0" err="1" smtClean="0">
                <a:latin typeface="Courier"/>
                <a:cs typeface="Courier"/>
              </a:rPr>
              <a:t>fdopen(ns</a:t>
            </a:r>
            <a:r>
              <a:rPr lang="en-US" sz="1400" dirty="0" smtClean="0">
                <a:latin typeface="Courier"/>
                <a:cs typeface="Courier"/>
              </a:rPr>
              <a:t>, "</a:t>
            </a:r>
            <a:r>
              <a:rPr lang="en-US" sz="1400" dirty="0" err="1" smtClean="0">
                <a:latin typeface="Courier"/>
                <a:cs typeface="Courier"/>
              </a:rPr>
              <a:t>r</a:t>
            </a:r>
            <a:r>
              <a:rPr lang="en-US" sz="1400" dirty="0" smtClean="0">
                <a:latin typeface="Courier"/>
                <a:cs typeface="Courier"/>
              </a:rPr>
              <a:t>"); </a:t>
            </a:r>
            <a:r>
              <a:rPr lang="en-US" sz="1400" dirty="0" smtClean="0">
                <a:solidFill>
                  <a:srgbClr val="FF0000"/>
                </a:solidFill>
                <a:latin typeface="Courier"/>
                <a:cs typeface="Courier"/>
              </a:rPr>
              <a:t>/* open the connection */</a:t>
            </a:r>
          </a:p>
          <a:p>
            <a:pPr>
              <a:buFont typeface="Wingdings" charset="2"/>
              <a:buNone/>
            </a:pPr>
            <a:r>
              <a:rPr lang="en-US" sz="1400" dirty="0" smtClean="0">
                <a:latin typeface="Courier"/>
                <a:cs typeface="Courier"/>
              </a:rPr>
              <a:t>    </a:t>
            </a:r>
            <a:r>
              <a:rPr lang="en-US" sz="1400" dirty="0" smtClean="0">
                <a:solidFill>
                  <a:srgbClr val="FF0000"/>
                </a:solidFill>
                <a:latin typeface="Courier"/>
                <a:cs typeface="Courier"/>
              </a:rPr>
              <a:t>/* send the string to the client */</a:t>
            </a:r>
          </a:p>
          <a:p>
            <a:pPr>
              <a:buFont typeface="Wingdings" charset="2"/>
              <a:buNone/>
            </a:pPr>
            <a:r>
              <a:rPr lang="en-US" sz="1400" dirty="0" smtClean="0">
                <a:latin typeface="Courier"/>
                <a:cs typeface="Courier"/>
              </a:rPr>
              <a:t>    </a:t>
            </a:r>
            <a:r>
              <a:rPr lang="en-US" sz="1400" dirty="0" err="1" smtClean="0">
                <a:latin typeface="Courier"/>
                <a:cs typeface="Courier"/>
              </a:rPr>
              <a:t>send(ns</a:t>
            </a:r>
            <a:r>
              <a:rPr lang="en-US" sz="1400" dirty="0" smtClean="0">
                <a:latin typeface="Courier"/>
                <a:cs typeface="Courier"/>
              </a:rPr>
              <a:t>, </a:t>
            </a:r>
            <a:r>
              <a:rPr lang="en-US" sz="1400" dirty="0" err="1" smtClean="0">
                <a:latin typeface="Courier"/>
                <a:cs typeface="Courier"/>
              </a:rPr>
              <a:t>strs</a:t>
            </a:r>
            <a:r>
              <a:rPr lang="en-US" sz="1400" dirty="0" smtClean="0">
                <a:latin typeface="Courier"/>
                <a:cs typeface="Courier"/>
              </a:rPr>
              <a:t>, </a:t>
            </a:r>
            <a:r>
              <a:rPr lang="en-US" sz="1400" dirty="0" err="1" smtClean="0">
                <a:latin typeface="Courier"/>
                <a:cs typeface="Courier"/>
              </a:rPr>
              <a:t>strlen(strs</a:t>
            </a:r>
            <a:r>
              <a:rPr lang="en-US" sz="1400" dirty="0" smtClean="0">
                <a:latin typeface="Courier"/>
                <a:cs typeface="Courier"/>
              </a:rPr>
              <a:t>), 0);</a:t>
            </a:r>
          </a:p>
          <a:p>
            <a:pPr>
              <a:buFont typeface="Wingdings" charset="2"/>
              <a:buNone/>
            </a:pPr>
            <a:r>
              <a:rPr lang="en-US" sz="1400" dirty="0" smtClean="0">
                <a:latin typeface="Courier"/>
                <a:cs typeface="Courier"/>
              </a:rPr>
              <a:t>    </a:t>
            </a:r>
            <a:r>
              <a:rPr lang="en-US" sz="1400" dirty="0" smtClean="0">
                <a:solidFill>
                  <a:srgbClr val="FF0000"/>
                </a:solidFill>
                <a:latin typeface="Courier"/>
                <a:cs typeface="Courier"/>
              </a:rPr>
              <a:t>/* read from the server */</a:t>
            </a:r>
            <a:r>
              <a:rPr lang="en-US" sz="1400" dirty="0" smtClean="0">
                <a:latin typeface="Courier"/>
                <a:cs typeface="Courier"/>
              </a:rPr>
              <a:t>    </a:t>
            </a:r>
          </a:p>
          <a:p>
            <a:pPr>
              <a:buFont typeface="Wingdings" charset="2"/>
              <a:buNone/>
            </a:pPr>
            <a:r>
              <a:rPr lang="en-US" sz="1400" dirty="0" smtClean="0">
                <a:latin typeface="Courier"/>
                <a:cs typeface="Courier"/>
              </a:rPr>
              <a:t>    while ((</a:t>
            </a:r>
            <a:r>
              <a:rPr lang="en-US" sz="1400" dirty="0" err="1" smtClean="0">
                <a:latin typeface="Courier"/>
                <a:cs typeface="Courier"/>
              </a:rPr>
              <a:t>c</a:t>
            </a:r>
            <a:r>
              <a:rPr lang="en-US" sz="1400" dirty="0" smtClean="0">
                <a:latin typeface="Courier"/>
                <a:cs typeface="Courier"/>
              </a:rPr>
              <a:t> = </a:t>
            </a:r>
            <a:r>
              <a:rPr lang="en-US" sz="1400" dirty="0" err="1" smtClean="0">
                <a:latin typeface="Courier"/>
                <a:cs typeface="Courier"/>
              </a:rPr>
              <a:t>fgetc(fp</a:t>
            </a:r>
            <a:r>
              <a:rPr lang="en-US" sz="1400" dirty="0" smtClean="0">
                <a:latin typeface="Courier"/>
                <a:cs typeface="Courier"/>
              </a:rPr>
              <a:t>)) != EOF) {</a:t>
            </a:r>
          </a:p>
          <a:p>
            <a:pPr>
              <a:buFont typeface="Wingdings" charset="2"/>
              <a:buNone/>
            </a:pPr>
            <a:r>
              <a:rPr lang="en-US" sz="1400" dirty="0" smtClean="0">
                <a:latin typeface="Courier"/>
                <a:cs typeface="Courier"/>
              </a:rPr>
              <a:t>        </a:t>
            </a:r>
            <a:r>
              <a:rPr lang="en-US" sz="1400" dirty="0" err="1" smtClean="0">
                <a:latin typeface="Courier"/>
                <a:cs typeface="Courier"/>
              </a:rPr>
              <a:t>putchar(c</a:t>
            </a:r>
            <a:r>
              <a:rPr lang="en-US" sz="1400" dirty="0" smtClean="0">
                <a:latin typeface="Courier"/>
                <a:cs typeface="Courier"/>
              </a:rPr>
              <a:t>);</a:t>
            </a:r>
          </a:p>
          <a:p>
            <a:pPr>
              <a:buFont typeface="Wingdings" charset="2"/>
              <a:buNone/>
            </a:pPr>
            <a:r>
              <a:rPr lang="en-US" sz="1400" dirty="0" smtClean="0">
                <a:latin typeface="Courier"/>
                <a:cs typeface="Courier"/>
              </a:rPr>
              <a:t>        if (</a:t>
            </a:r>
            <a:r>
              <a:rPr lang="en-US" sz="1400" dirty="0" err="1" smtClean="0">
                <a:latin typeface="Courier"/>
                <a:cs typeface="Courier"/>
              </a:rPr>
              <a:t>c</a:t>
            </a:r>
            <a:r>
              <a:rPr lang="en-US" sz="1400" dirty="0" smtClean="0">
                <a:latin typeface="Courier"/>
                <a:cs typeface="Courier"/>
              </a:rPr>
              <a:t> == '\</a:t>
            </a:r>
            <a:r>
              <a:rPr lang="en-US" sz="1400" dirty="0" err="1" smtClean="0">
                <a:latin typeface="Courier"/>
                <a:cs typeface="Courier"/>
              </a:rPr>
              <a:t>n</a:t>
            </a:r>
            <a:r>
              <a:rPr lang="en-US" sz="1400" dirty="0" smtClean="0">
                <a:latin typeface="Courier"/>
                <a:cs typeface="Courier"/>
              </a:rPr>
              <a:t>’) break;</a:t>
            </a:r>
          </a:p>
          <a:p>
            <a:pPr>
              <a:buFont typeface="Wingdings" charset="2"/>
              <a:buNone/>
            </a:pPr>
            <a:r>
              <a:rPr lang="en-US" sz="1400" dirty="0" smtClean="0">
                <a:latin typeface="Courier"/>
                <a:cs typeface="Courier"/>
              </a:rPr>
              <a:t>    }</a:t>
            </a:r>
          </a:p>
          <a:p>
            <a:pPr>
              <a:buFont typeface="Wingdings" charset="2"/>
              <a:buNone/>
            </a:pPr>
            <a:r>
              <a:rPr lang="en-US" sz="1400" dirty="0" smtClean="0">
                <a:latin typeface="Courier"/>
                <a:cs typeface="Courier"/>
              </a:rPr>
              <a:t>    </a:t>
            </a:r>
            <a:r>
              <a:rPr lang="en-US" sz="1400" dirty="0" err="1" smtClean="0">
                <a:latin typeface="Courier"/>
                <a:cs typeface="Courier"/>
              </a:rPr>
              <a:t>close(s</a:t>
            </a:r>
            <a:r>
              <a:rPr lang="en-US" sz="1400" dirty="0" smtClean="0">
                <a:latin typeface="Courier"/>
                <a:cs typeface="Courier"/>
              </a:rPr>
              <a:t>);</a:t>
            </a:r>
          </a:p>
          <a:p>
            <a:pPr>
              <a:buFont typeface="Wingdings" charset="2"/>
              <a:buNone/>
            </a:pPr>
            <a:r>
              <a:rPr lang="en-US" sz="1400" dirty="0" smtClean="0">
                <a:latin typeface="Courier"/>
                <a:cs typeface="Courier"/>
              </a:rPr>
              <a:t>    exit(0);</a:t>
            </a:r>
          </a:p>
          <a:p>
            <a:pPr>
              <a:buFont typeface="Wingdings" charset="2"/>
              <a:buNone/>
            </a:pPr>
            <a:r>
              <a:rPr lang="en-US" sz="1400" dirty="0" smtClean="0">
                <a:latin typeface="Courier"/>
                <a:cs typeface="Courier"/>
              </a:rPr>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043502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15937" y="223838"/>
            <a:ext cx="7316787" cy="576262"/>
          </a:xfrm>
        </p:spPr>
        <p:txBody>
          <a:bodyPr/>
          <a:lstStyle/>
          <a:p>
            <a:pPr eaLnBrk="1" hangingPunct="1"/>
            <a:r>
              <a:rPr lang="en-US" dirty="0" smtClean="0"/>
              <a:t>Socket client -  UNIX</a:t>
            </a:r>
            <a:endParaRPr lang="en-US" dirty="0"/>
          </a:p>
        </p:txBody>
      </p:sp>
      <p:sp>
        <p:nvSpPr>
          <p:cNvPr id="5" name="Text Box 4"/>
          <p:cNvSpPr txBox="1">
            <a:spLocks noChangeArrowheads="1"/>
          </p:cNvSpPr>
          <p:nvPr/>
        </p:nvSpPr>
        <p:spPr bwMode="auto">
          <a:xfrm>
            <a:off x="457200" y="990600"/>
            <a:ext cx="8475662" cy="5262978"/>
          </a:xfrm>
          <a:prstGeom prst="rect">
            <a:avLst/>
          </a:prstGeom>
          <a:solidFill>
            <a:srgbClr val="F6F5BD"/>
          </a:solidFill>
          <a:ln w="12700">
            <a:solidFill>
              <a:schemeClr val="tx1"/>
            </a:solidFill>
            <a:miter lim="800000"/>
            <a:headEnd/>
            <a:tailEnd/>
          </a:ln>
          <a:effectLst/>
        </p:spPr>
        <p:txBody>
          <a:bodyPr wrap="square">
            <a:spAutoFit/>
          </a:bodyPr>
          <a:lstStyle/>
          <a:p>
            <a:pPr>
              <a:buFont typeface="Wingdings" charset="2"/>
              <a:buNone/>
            </a:pPr>
            <a:r>
              <a:rPr lang="en-US" sz="1400" dirty="0" smtClean="0">
                <a:latin typeface="Courier"/>
                <a:cs typeface="Courier"/>
              </a:rPr>
              <a:t>#define ADDRESS     "</a:t>
            </a:r>
            <a:r>
              <a:rPr lang="en-US" sz="1400" dirty="0" err="1" smtClean="0">
                <a:latin typeface="Courier"/>
                <a:cs typeface="Courier"/>
              </a:rPr>
              <a:t>mysocket</a:t>
            </a:r>
            <a:r>
              <a:rPr lang="en-US" sz="1400" dirty="0" smtClean="0">
                <a:latin typeface="Courier"/>
                <a:cs typeface="Courier"/>
              </a:rPr>
              <a:t>"  /* </a:t>
            </a:r>
            <a:r>
              <a:rPr lang="en-US" sz="1400" dirty="0" err="1" smtClean="0">
                <a:latin typeface="Courier"/>
                <a:cs typeface="Courier"/>
              </a:rPr>
              <a:t>addr</a:t>
            </a:r>
            <a:r>
              <a:rPr lang="en-US" sz="1400" dirty="0" smtClean="0">
                <a:latin typeface="Courier"/>
                <a:cs typeface="Courier"/>
              </a:rPr>
              <a:t> to connect */</a:t>
            </a:r>
          </a:p>
          <a:p>
            <a:pPr>
              <a:buFont typeface="Wingdings" charset="2"/>
              <a:buNone/>
            </a:pPr>
            <a:r>
              <a:rPr lang="en-US" sz="1400" dirty="0" smtClean="0">
                <a:latin typeface="Courier"/>
                <a:cs typeface="Courier"/>
              </a:rPr>
              <a:t>char *</a:t>
            </a:r>
            <a:r>
              <a:rPr lang="en-US" sz="1400" dirty="0" err="1" smtClean="0">
                <a:latin typeface="Courier"/>
                <a:cs typeface="Courier"/>
              </a:rPr>
              <a:t>strs</a:t>
            </a:r>
            <a:r>
              <a:rPr lang="en-US" sz="1400" dirty="0" smtClean="0">
                <a:latin typeface="Courier"/>
                <a:cs typeface="Courier"/>
              </a:rPr>
              <a:t> = "This is the first string from the client.\</a:t>
            </a:r>
            <a:r>
              <a:rPr lang="en-US" sz="1400" dirty="0" err="1" smtClean="0">
                <a:latin typeface="Courier"/>
                <a:cs typeface="Courier"/>
              </a:rPr>
              <a:t>n</a:t>
            </a:r>
            <a:r>
              <a:rPr lang="en-US" sz="1400" dirty="0" smtClean="0">
                <a:latin typeface="Courier"/>
                <a:cs typeface="Courier"/>
              </a:rPr>
              <a:t>";</a:t>
            </a:r>
          </a:p>
          <a:p>
            <a:pPr>
              <a:buFont typeface="Wingdings" charset="2"/>
              <a:buNone/>
            </a:pPr>
            <a:r>
              <a:rPr lang="en-US" sz="1400" dirty="0" smtClean="0">
                <a:latin typeface="Courier"/>
                <a:cs typeface="Courier"/>
              </a:rPr>
              <a:t>main(){</a:t>
            </a:r>
          </a:p>
          <a:p>
            <a:pPr>
              <a:buFont typeface="Wingdings" charset="2"/>
              <a:buNone/>
            </a:pPr>
            <a:r>
              <a:rPr lang="en-US" sz="1400" dirty="0" smtClean="0">
                <a:latin typeface="Courier"/>
                <a:cs typeface="Courier"/>
              </a:rPr>
              <a:t>    char </a:t>
            </a:r>
            <a:r>
              <a:rPr lang="en-US" sz="1400" dirty="0" err="1" smtClean="0">
                <a:latin typeface="Courier"/>
                <a:cs typeface="Courier"/>
              </a:rPr>
              <a:t>c</a:t>
            </a:r>
            <a:r>
              <a:rPr lang="en-US" sz="1400" dirty="0" smtClean="0">
                <a:latin typeface="Courier"/>
                <a:cs typeface="Courier"/>
              </a:rPr>
              <a:t>; FILE *</a:t>
            </a:r>
            <a:r>
              <a:rPr lang="en-US" sz="1400" dirty="0" err="1" smtClean="0">
                <a:latin typeface="Courier"/>
                <a:cs typeface="Courier"/>
              </a:rPr>
              <a:t>fp</a:t>
            </a:r>
            <a:r>
              <a:rPr lang="en-US" sz="1400" dirty="0" smtClean="0">
                <a:latin typeface="Courier"/>
                <a:cs typeface="Courier"/>
              </a:rPr>
              <a:t>; register </a:t>
            </a:r>
            <a:r>
              <a:rPr lang="en-US" sz="1400" dirty="0" err="1" smtClean="0">
                <a:latin typeface="Courier"/>
                <a:cs typeface="Courier"/>
              </a:rPr>
              <a:t>int</a:t>
            </a:r>
            <a:r>
              <a:rPr lang="en-US" sz="1400" dirty="0" smtClean="0">
                <a:latin typeface="Courier"/>
                <a:cs typeface="Courier"/>
              </a:rPr>
              <a:t> </a:t>
            </a:r>
            <a:r>
              <a:rPr lang="en-US" sz="1400" dirty="0" err="1" smtClean="0">
                <a:latin typeface="Courier"/>
                <a:cs typeface="Courier"/>
              </a:rPr>
              <a:t>i</a:t>
            </a:r>
            <a:r>
              <a:rPr lang="en-US" sz="1400" dirty="0" smtClean="0">
                <a:latin typeface="Courier"/>
                <a:cs typeface="Courier"/>
              </a:rPr>
              <a:t>, </a:t>
            </a:r>
            <a:r>
              <a:rPr lang="en-US" sz="1400" dirty="0" err="1" smtClean="0">
                <a:latin typeface="Courier"/>
                <a:cs typeface="Courier"/>
              </a:rPr>
              <a:t>s</a:t>
            </a:r>
            <a:r>
              <a:rPr lang="en-US" sz="1400" dirty="0" smtClean="0">
                <a:latin typeface="Courier"/>
                <a:cs typeface="Courier"/>
              </a:rPr>
              <a:t>, </a:t>
            </a:r>
            <a:r>
              <a:rPr lang="en-US" sz="1400" dirty="0" err="1" smtClean="0">
                <a:latin typeface="Courier"/>
                <a:cs typeface="Courier"/>
              </a:rPr>
              <a:t>len</a:t>
            </a:r>
            <a:r>
              <a:rPr lang="en-US" sz="1400" dirty="0" smtClean="0">
                <a:latin typeface="Courier"/>
                <a:cs typeface="Courier"/>
              </a:rPr>
              <a:t>;</a:t>
            </a:r>
          </a:p>
          <a:p>
            <a:pPr>
              <a:buFont typeface="Wingdings" charset="2"/>
              <a:buNone/>
            </a:pPr>
            <a:r>
              <a:rPr lang="en-US" sz="1400" dirty="0" smtClean="0">
                <a:latin typeface="Courier"/>
                <a:cs typeface="Courier"/>
              </a:rPr>
              <a:t>    </a:t>
            </a:r>
            <a:r>
              <a:rPr lang="en-US" sz="1400" dirty="0" err="1" smtClean="0">
                <a:latin typeface="Courier"/>
                <a:cs typeface="Courier"/>
              </a:rPr>
              <a:t>struct</a:t>
            </a:r>
            <a:r>
              <a:rPr lang="en-US" sz="1400" dirty="0" smtClean="0">
                <a:latin typeface="Courier"/>
                <a:cs typeface="Courier"/>
              </a:rPr>
              <a:t> </a:t>
            </a:r>
            <a:r>
              <a:rPr lang="en-US" sz="1400" dirty="0" err="1" smtClean="0">
                <a:latin typeface="Courier"/>
                <a:cs typeface="Courier"/>
              </a:rPr>
              <a:t>sockaddr_un</a:t>
            </a:r>
            <a:r>
              <a:rPr lang="en-US" sz="1400" dirty="0" smtClean="0">
                <a:latin typeface="Courier"/>
                <a:cs typeface="Courier"/>
              </a:rPr>
              <a:t> </a:t>
            </a:r>
            <a:r>
              <a:rPr lang="en-US" sz="1400" dirty="0" err="1" smtClean="0">
                <a:latin typeface="Courier"/>
                <a:cs typeface="Courier"/>
              </a:rPr>
              <a:t>saun</a:t>
            </a:r>
            <a:r>
              <a:rPr lang="en-US" sz="1400" dirty="0" smtClean="0">
                <a:latin typeface="Courier"/>
                <a:cs typeface="Courier"/>
              </a:rPr>
              <a:t>;</a:t>
            </a:r>
          </a:p>
          <a:p>
            <a:pPr>
              <a:buFont typeface="Wingdings" charset="2"/>
              <a:buNone/>
            </a:pPr>
            <a:r>
              <a:rPr lang="en-US" sz="1400" dirty="0" smtClean="0">
                <a:latin typeface="Courier"/>
                <a:cs typeface="Courier"/>
              </a:rPr>
              <a:t>    </a:t>
            </a:r>
            <a:r>
              <a:rPr lang="en-US" sz="1400" dirty="0" smtClean="0">
                <a:solidFill>
                  <a:srgbClr val="FF0000"/>
                </a:solidFill>
                <a:latin typeface="Courier"/>
                <a:cs typeface="Courier"/>
              </a:rPr>
              <a:t>/* create a UNIX domain stream socket */</a:t>
            </a:r>
          </a:p>
          <a:p>
            <a:pPr>
              <a:buFont typeface="Wingdings" charset="2"/>
              <a:buNone/>
            </a:pPr>
            <a:r>
              <a:rPr lang="en-US" sz="1400" dirty="0" smtClean="0">
                <a:latin typeface="Courier"/>
                <a:cs typeface="Courier"/>
              </a:rPr>
              <a:t>    </a:t>
            </a:r>
            <a:r>
              <a:rPr lang="en-US" sz="1400" dirty="0" err="1" smtClean="0">
                <a:latin typeface="Courier"/>
                <a:cs typeface="Courier"/>
              </a:rPr>
              <a:t>s</a:t>
            </a:r>
            <a:r>
              <a:rPr lang="en-US" sz="1400" dirty="0" smtClean="0">
                <a:latin typeface="Courier"/>
                <a:cs typeface="Courier"/>
              </a:rPr>
              <a:t> = </a:t>
            </a:r>
            <a:r>
              <a:rPr lang="en-US" sz="1400" dirty="0" err="1" smtClean="0">
                <a:latin typeface="Courier"/>
                <a:cs typeface="Courier"/>
              </a:rPr>
              <a:t>socket(AF_UNIX</a:t>
            </a:r>
            <a:r>
              <a:rPr lang="en-US" sz="1400" dirty="0" smtClean="0">
                <a:latin typeface="Courier"/>
                <a:cs typeface="Courier"/>
              </a:rPr>
              <a:t>, SOCK_STREAM, 0);</a:t>
            </a:r>
          </a:p>
          <a:p>
            <a:pPr>
              <a:buFont typeface="Wingdings" charset="2"/>
              <a:buNone/>
            </a:pPr>
            <a:r>
              <a:rPr lang="en-US" sz="1400" dirty="0" smtClean="0">
                <a:latin typeface="Courier"/>
                <a:cs typeface="Courier"/>
              </a:rPr>
              <a:t>    </a:t>
            </a:r>
            <a:r>
              <a:rPr lang="en-US" sz="1400" dirty="0" err="1" smtClean="0">
                <a:latin typeface="Courier"/>
                <a:cs typeface="Courier"/>
              </a:rPr>
              <a:t>saun.sun_family</a:t>
            </a:r>
            <a:r>
              <a:rPr lang="en-US" sz="1400" dirty="0" smtClean="0">
                <a:latin typeface="Courier"/>
                <a:cs typeface="Courier"/>
              </a:rPr>
              <a:t> = AF_UNIX;</a:t>
            </a:r>
          </a:p>
          <a:p>
            <a:pPr>
              <a:buFont typeface="Wingdings" charset="2"/>
              <a:buNone/>
            </a:pPr>
            <a:r>
              <a:rPr lang="en-US" sz="1400" dirty="0" smtClean="0">
                <a:latin typeface="Courier"/>
                <a:cs typeface="Courier"/>
              </a:rPr>
              <a:t>    </a:t>
            </a:r>
            <a:r>
              <a:rPr lang="en-US" sz="1400" dirty="0" err="1" smtClean="0">
                <a:latin typeface="Courier"/>
                <a:cs typeface="Courier"/>
              </a:rPr>
              <a:t>strcpy(saun.sun_path</a:t>
            </a:r>
            <a:r>
              <a:rPr lang="en-US" sz="1400" dirty="0" smtClean="0">
                <a:latin typeface="Courier"/>
                <a:cs typeface="Courier"/>
              </a:rPr>
              <a:t>, ADDRESS);</a:t>
            </a:r>
          </a:p>
          <a:p>
            <a:pPr>
              <a:buFont typeface="Wingdings" charset="2"/>
              <a:buNone/>
            </a:pPr>
            <a:endParaRPr lang="en-US" sz="1400" dirty="0" smtClean="0">
              <a:latin typeface="Courier"/>
              <a:cs typeface="Courier"/>
            </a:endParaRPr>
          </a:p>
          <a:p>
            <a:pPr>
              <a:buFont typeface="Wingdings" charset="2"/>
              <a:buNone/>
            </a:pPr>
            <a:r>
              <a:rPr lang="en-US" sz="1400" dirty="0" smtClean="0">
                <a:latin typeface="Courier"/>
                <a:cs typeface="Courier"/>
              </a:rPr>
              <a:t>    </a:t>
            </a:r>
            <a:r>
              <a:rPr lang="en-US" sz="1400" dirty="0" err="1" smtClean="0">
                <a:latin typeface="Courier"/>
                <a:cs typeface="Courier"/>
              </a:rPr>
              <a:t>len</a:t>
            </a:r>
            <a:r>
              <a:rPr lang="en-US" sz="1400" dirty="0" smtClean="0">
                <a:latin typeface="Courier"/>
                <a:cs typeface="Courier"/>
              </a:rPr>
              <a:t> = </a:t>
            </a:r>
            <a:r>
              <a:rPr lang="en-US" sz="1400" dirty="0" err="1" smtClean="0">
                <a:latin typeface="Courier"/>
                <a:cs typeface="Courier"/>
              </a:rPr>
              <a:t>sizeof(saun.sun_family</a:t>
            </a:r>
            <a:r>
              <a:rPr lang="en-US" sz="1400" dirty="0" smtClean="0">
                <a:latin typeface="Courier"/>
                <a:cs typeface="Courier"/>
              </a:rPr>
              <a:t>) + </a:t>
            </a:r>
            <a:r>
              <a:rPr lang="en-US" sz="1400" dirty="0" err="1" smtClean="0">
                <a:latin typeface="Courier"/>
                <a:cs typeface="Courier"/>
              </a:rPr>
              <a:t>strlen(saun.sun_path</a:t>
            </a:r>
            <a:r>
              <a:rPr lang="en-US" sz="1400" dirty="0" smtClean="0">
                <a:latin typeface="Courier"/>
                <a:cs typeface="Courier"/>
              </a:rPr>
              <a:t>);</a:t>
            </a:r>
          </a:p>
          <a:p>
            <a:pPr>
              <a:buFont typeface="Wingdings" charset="2"/>
              <a:buNone/>
            </a:pPr>
            <a:r>
              <a:rPr lang="en-US" sz="1400" dirty="0" smtClean="0">
                <a:latin typeface="Courier"/>
                <a:cs typeface="Courier"/>
              </a:rPr>
              <a:t>    result= </a:t>
            </a:r>
            <a:r>
              <a:rPr lang="en-US" sz="1400" dirty="0" err="1" smtClean="0">
                <a:latin typeface="Courier"/>
                <a:cs typeface="Courier"/>
              </a:rPr>
              <a:t>connect(s</a:t>
            </a:r>
            <a:r>
              <a:rPr lang="en-US" sz="1400" dirty="0" smtClean="0">
                <a:latin typeface="Courier"/>
                <a:cs typeface="Courier"/>
              </a:rPr>
              <a:t>, &amp;</a:t>
            </a:r>
            <a:r>
              <a:rPr lang="en-US" sz="1400" dirty="0" err="1" smtClean="0">
                <a:latin typeface="Courier"/>
                <a:cs typeface="Courier"/>
              </a:rPr>
              <a:t>saun</a:t>
            </a:r>
            <a:r>
              <a:rPr lang="en-US" sz="1400" dirty="0" smtClean="0">
                <a:latin typeface="Courier"/>
                <a:cs typeface="Courier"/>
              </a:rPr>
              <a:t>, </a:t>
            </a:r>
            <a:r>
              <a:rPr lang="en-US" sz="1400" dirty="0" err="1" smtClean="0">
                <a:latin typeface="Courier"/>
                <a:cs typeface="Courier"/>
              </a:rPr>
              <a:t>len</a:t>
            </a:r>
            <a:r>
              <a:rPr lang="en-US" sz="1400" dirty="0" smtClean="0">
                <a:latin typeface="Courier"/>
                <a:cs typeface="Courier"/>
              </a:rPr>
              <a:t>);</a:t>
            </a:r>
          </a:p>
          <a:p>
            <a:pPr>
              <a:buFont typeface="Wingdings" charset="2"/>
              <a:buNone/>
            </a:pPr>
            <a:r>
              <a:rPr lang="en-US" sz="1400" dirty="0" smtClean="0">
                <a:latin typeface="Courier"/>
                <a:cs typeface="Courier"/>
              </a:rPr>
              <a:t>    </a:t>
            </a:r>
            <a:r>
              <a:rPr lang="en-US" sz="1400" dirty="0" err="1" smtClean="0">
                <a:latin typeface="Courier"/>
                <a:cs typeface="Courier"/>
              </a:rPr>
              <a:t>fp</a:t>
            </a:r>
            <a:r>
              <a:rPr lang="en-US" sz="1400" dirty="0" smtClean="0">
                <a:latin typeface="Courier"/>
                <a:cs typeface="Courier"/>
              </a:rPr>
              <a:t> = </a:t>
            </a:r>
            <a:r>
              <a:rPr lang="en-US" sz="1400" dirty="0" err="1" smtClean="0">
                <a:latin typeface="Courier"/>
                <a:cs typeface="Courier"/>
              </a:rPr>
              <a:t>fdopen(s</a:t>
            </a:r>
            <a:r>
              <a:rPr lang="en-US" sz="1400" dirty="0" smtClean="0">
                <a:latin typeface="Courier"/>
                <a:cs typeface="Courier"/>
              </a:rPr>
              <a:t>, "</a:t>
            </a:r>
            <a:r>
              <a:rPr lang="en-US" sz="1400" dirty="0" err="1" smtClean="0">
                <a:latin typeface="Courier"/>
                <a:cs typeface="Courier"/>
              </a:rPr>
              <a:t>r</a:t>
            </a:r>
            <a:r>
              <a:rPr lang="en-US" sz="1400" dirty="0" smtClean="0">
                <a:latin typeface="Courier"/>
                <a:cs typeface="Courier"/>
              </a:rPr>
              <a:t>");</a:t>
            </a:r>
          </a:p>
          <a:p>
            <a:pPr>
              <a:buFont typeface="Wingdings" charset="2"/>
              <a:buNone/>
            </a:pPr>
            <a:endParaRPr lang="en-US" sz="1400" dirty="0" smtClean="0">
              <a:latin typeface="Courier"/>
              <a:cs typeface="Courier"/>
            </a:endParaRPr>
          </a:p>
          <a:p>
            <a:pPr>
              <a:buFont typeface="Wingdings" charset="2"/>
              <a:buNone/>
            </a:pPr>
            <a:r>
              <a:rPr lang="en-US" sz="1400" dirty="0" smtClean="0">
                <a:latin typeface="Courier"/>
                <a:cs typeface="Courier"/>
              </a:rPr>
              <a:t>    </a:t>
            </a:r>
            <a:r>
              <a:rPr lang="en-US" sz="1400" dirty="0" smtClean="0">
                <a:solidFill>
                  <a:srgbClr val="FF0000"/>
                </a:solidFill>
                <a:latin typeface="Courier"/>
                <a:cs typeface="Courier"/>
              </a:rPr>
              <a:t>/* read from the server */</a:t>
            </a:r>
          </a:p>
          <a:p>
            <a:pPr>
              <a:buFont typeface="Wingdings" charset="2"/>
              <a:buNone/>
            </a:pPr>
            <a:r>
              <a:rPr lang="en-US" sz="1400" dirty="0" smtClean="0">
                <a:latin typeface="Courier"/>
                <a:cs typeface="Courier"/>
              </a:rPr>
              <a:t>    while ((</a:t>
            </a:r>
            <a:r>
              <a:rPr lang="en-US" sz="1400" dirty="0" err="1" smtClean="0">
                <a:latin typeface="Courier"/>
                <a:cs typeface="Courier"/>
              </a:rPr>
              <a:t>c</a:t>
            </a:r>
            <a:r>
              <a:rPr lang="en-US" sz="1400" dirty="0" smtClean="0">
                <a:latin typeface="Courier"/>
                <a:cs typeface="Courier"/>
              </a:rPr>
              <a:t> = </a:t>
            </a:r>
            <a:r>
              <a:rPr lang="en-US" sz="1400" dirty="0" err="1" smtClean="0">
                <a:latin typeface="Courier"/>
                <a:cs typeface="Courier"/>
              </a:rPr>
              <a:t>fgetc(fp</a:t>
            </a:r>
            <a:r>
              <a:rPr lang="en-US" sz="1400" dirty="0" smtClean="0">
                <a:latin typeface="Courier"/>
                <a:cs typeface="Courier"/>
              </a:rPr>
              <a:t>)) != EOF) {</a:t>
            </a:r>
          </a:p>
          <a:p>
            <a:pPr>
              <a:buFont typeface="Wingdings" charset="2"/>
              <a:buNone/>
            </a:pPr>
            <a:r>
              <a:rPr lang="en-US" sz="1400" dirty="0" smtClean="0">
                <a:latin typeface="Courier"/>
                <a:cs typeface="Courier"/>
              </a:rPr>
              <a:t>       </a:t>
            </a:r>
            <a:r>
              <a:rPr lang="en-US" sz="1400" dirty="0" err="1" smtClean="0">
                <a:latin typeface="Courier"/>
                <a:cs typeface="Courier"/>
              </a:rPr>
              <a:t>putchar(c</a:t>
            </a:r>
            <a:r>
              <a:rPr lang="en-US" sz="1400" dirty="0" smtClean="0">
                <a:latin typeface="Courier"/>
                <a:cs typeface="Courier"/>
              </a:rPr>
              <a:t>);</a:t>
            </a:r>
          </a:p>
          <a:p>
            <a:pPr>
              <a:buFont typeface="Wingdings" charset="2"/>
              <a:buNone/>
            </a:pPr>
            <a:r>
              <a:rPr lang="en-US" sz="1400" dirty="0" smtClean="0">
                <a:latin typeface="Courier"/>
                <a:cs typeface="Courier"/>
              </a:rPr>
              <a:t>       if (</a:t>
            </a:r>
            <a:r>
              <a:rPr lang="en-US" sz="1400" dirty="0" err="1" smtClean="0">
                <a:latin typeface="Courier"/>
                <a:cs typeface="Courier"/>
              </a:rPr>
              <a:t>c</a:t>
            </a:r>
            <a:r>
              <a:rPr lang="en-US" sz="1400" dirty="0" smtClean="0">
                <a:latin typeface="Courier"/>
                <a:cs typeface="Courier"/>
              </a:rPr>
              <a:t> == '\</a:t>
            </a:r>
            <a:r>
              <a:rPr lang="en-US" sz="1400" dirty="0" err="1" smtClean="0">
                <a:latin typeface="Courier"/>
                <a:cs typeface="Courier"/>
              </a:rPr>
              <a:t>n</a:t>
            </a:r>
            <a:r>
              <a:rPr lang="en-US" sz="1400" dirty="0" smtClean="0">
                <a:latin typeface="Courier"/>
                <a:cs typeface="Courier"/>
              </a:rPr>
              <a:t>') break;</a:t>
            </a:r>
          </a:p>
          <a:p>
            <a:pPr>
              <a:buFont typeface="Wingdings" charset="2"/>
              <a:buNone/>
            </a:pPr>
            <a:r>
              <a:rPr lang="en-US" sz="1400" dirty="0" smtClean="0">
                <a:latin typeface="Courier"/>
                <a:cs typeface="Courier"/>
              </a:rPr>
              <a:t>    }</a:t>
            </a:r>
          </a:p>
          <a:p>
            <a:pPr>
              <a:buFont typeface="Wingdings" charset="2"/>
              <a:buNone/>
            </a:pPr>
            <a:r>
              <a:rPr lang="en-US" sz="1400" dirty="0" smtClean="0">
                <a:latin typeface="Courier"/>
                <a:cs typeface="Courier"/>
              </a:rPr>
              <a:t>    </a:t>
            </a:r>
            <a:r>
              <a:rPr lang="en-US" sz="1400" dirty="0" smtClean="0">
                <a:solidFill>
                  <a:srgbClr val="FF0000"/>
                </a:solidFill>
                <a:latin typeface="Courier"/>
                <a:cs typeface="Courier"/>
              </a:rPr>
              <a:t>/* Now we send some strings to the server.*/</a:t>
            </a:r>
          </a:p>
          <a:p>
            <a:pPr>
              <a:buFont typeface="Wingdings" charset="2"/>
              <a:buNone/>
            </a:pPr>
            <a:r>
              <a:rPr lang="en-US" sz="1400" dirty="0" smtClean="0">
                <a:latin typeface="Courier"/>
                <a:cs typeface="Courier"/>
              </a:rPr>
              <a:t>    </a:t>
            </a:r>
            <a:r>
              <a:rPr lang="en-US" sz="1400" dirty="0" err="1" smtClean="0">
                <a:latin typeface="Courier"/>
                <a:cs typeface="Courier"/>
              </a:rPr>
              <a:t>send(s</a:t>
            </a:r>
            <a:r>
              <a:rPr lang="en-US" sz="1400" dirty="0" smtClean="0">
                <a:latin typeface="Courier"/>
                <a:cs typeface="Courier"/>
              </a:rPr>
              <a:t>, </a:t>
            </a:r>
            <a:r>
              <a:rPr lang="en-US" sz="1400" dirty="0" err="1" smtClean="0">
                <a:latin typeface="Courier"/>
                <a:cs typeface="Courier"/>
              </a:rPr>
              <a:t>strs</a:t>
            </a:r>
            <a:r>
              <a:rPr lang="en-US" sz="1400" dirty="0" smtClean="0">
                <a:latin typeface="Courier"/>
                <a:cs typeface="Courier"/>
              </a:rPr>
              <a:t>, </a:t>
            </a:r>
            <a:r>
              <a:rPr lang="en-US" sz="1400" dirty="0" err="1" smtClean="0">
                <a:latin typeface="Courier"/>
                <a:cs typeface="Courier"/>
              </a:rPr>
              <a:t>strlen(strs</a:t>
            </a:r>
            <a:r>
              <a:rPr lang="en-US" sz="1400" dirty="0" smtClean="0">
                <a:latin typeface="Courier"/>
                <a:cs typeface="Courier"/>
              </a:rPr>
              <a:t>), 0);</a:t>
            </a:r>
          </a:p>
          <a:p>
            <a:pPr>
              <a:buFont typeface="Wingdings" charset="2"/>
              <a:buNone/>
            </a:pPr>
            <a:r>
              <a:rPr lang="en-US" sz="1400" dirty="0" smtClean="0">
                <a:latin typeface="Courier"/>
                <a:cs typeface="Courier"/>
              </a:rPr>
              <a:t>    </a:t>
            </a:r>
            <a:r>
              <a:rPr lang="en-US" sz="1400" dirty="0" err="1" smtClean="0">
                <a:latin typeface="Courier"/>
                <a:cs typeface="Courier"/>
              </a:rPr>
              <a:t>close(s</a:t>
            </a:r>
            <a:r>
              <a:rPr lang="en-US" sz="1400" dirty="0" smtClean="0">
                <a:latin typeface="Courier"/>
                <a:cs typeface="Courier"/>
              </a:rPr>
              <a:t>);</a:t>
            </a:r>
          </a:p>
          <a:p>
            <a:pPr>
              <a:buFont typeface="Wingdings" charset="2"/>
              <a:buNone/>
            </a:pPr>
            <a:r>
              <a:rPr lang="en-US" sz="1400" dirty="0" smtClean="0">
                <a:latin typeface="Courier"/>
                <a:cs typeface="Courier"/>
              </a:rPr>
              <a:t>    exit(0);</a:t>
            </a:r>
          </a:p>
          <a:p>
            <a:pPr>
              <a:buFont typeface="Wingdings" charset="2"/>
              <a:buNone/>
            </a:pPr>
            <a:r>
              <a:rPr lang="en-US" sz="1400" dirty="0" smtClean="0">
                <a:latin typeface="Courier"/>
                <a:cs typeface="Courier"/>
              </a:rPr>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04350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Signals</a:t>
            </a:r>
            <a:endParaRPr lang="en-US" dirty="0"/>
          </a:p>
        </p:txBody>
      </p:sp>
      <p:sp>
        <p:nvSpPr>
          <p:cNvPr id="3" name="Content Placeholder 2"/>
          <p:cNvSpPr>
            <a:spLocks noGrp="1"/>
          </p:cNvSpPr>
          <p:nvPr>
            <p:ph idx="1"/>
          </p:nvPr>
        </p:nvSpPr>
        <p:spPr/>
        <p:txBody>
          <a:bodyPr/>
          <a:lstStyle/>
          <a:p>
            <a:r>
              <a:rPr lang="en-US" dirty="0" smtClean="0"/>
              <a:t>Signals: </a:t>
            </a:r>
            <a:r>
              <a:rPr lang="en-US" dirty="0"/>
              <a:t>software generated interrupts that are sent to a process when </a:t>
            </a:r>
            <a:r>
              <a:rPr lang="en-US" dirty="0" smtClean="0"/>
              <a:t>an </a:t>
            </a:r>
            <a:r>
              <a:rPr lang="en-US" dirty="0"/>
              <a:t>event happens</a:t>
            </a:r>
          </a:p>
          <a:p>
            <a:pPr lvl="2"/>
            <a:r>
              <a:rPr lang="en-US" dirty="0"/>
              <a:t>Kill</a:t>
            </a:r>
          </a:p>
          <a:p>
            <a:pPr lvl="2"/>
            <a:r>
              <a:rPr lang="en-US" dirty="0" smtClean="0"/>
              <a:t>^</a:t>
            </a:r>
            <a:r>
              <a:rPr lang="en-US" dirty="0"/>
              <a:t>C</a:t>
            </a:r>
          </a:p>
          <a:p>
            <a:pPr lvl="1"/>
            <a:r>
              <a:rPr lang="en-US" dirty="0"/>
              <a:t>Expensive</a:t>
            </a:r>
          </a:p>
          <a:p>
            <a:pPr lvl="1"/>
            <a:r>
              <a:rPr lang="en-US" dirty="0"/>
              <a:t>Limited: only 31 signals.</a:t>
            </a:r>
          </a:p>
          <a:p>
            <a:pPr lvl="1"/>
            <a:r>
              <a:rPr lang="en-US" dirty="0" smtClean="0"/>
              <a:t>Signal handlers run asynchronously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19178648"/>
      </p:ext>
    </p:extLst>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POSIX</a:t>
            </a:r>
            <a:endParaRPr lang="en-US" dirty="0"/>
          </a:p>
        </p:txBody>
      </p:sp>
      <p:sp>
        <p:nvSpPr>
          <p:cNvPr id="3" name="Content Placeholder 2"/>
          <p:cNvSpPr>
            <a:spLocks noGrp="1"/>
          </p:cNvSpPr>
          <p:nvPr>
            <p:ph idx="1"/>
          </p:nvPr>
        </p:nvSpPr>
        <p:spPr/>
        <p:txBody>
          <a:bodyPr>
            <a:normAutofit/>
          </a:bodyPr>
          <a:lstStyle/>
          <a:p>
            <a:r>
              <a:rPr lang="en-US" dirty="0" smtClean="0"/>
              <a:t>Portable </a:t>
            </a:r>
            <a:r>
              <a:rPr lang="en-US" dirty="0" smtClean="0"/>
              <a:t>Operating System </a:t>
            </a:r>
            <a:r>
              <a:rPr lang="en-US" dirty="0" smtClean="0"/>
              <a:t>Interface: </a:t>
            </a:r>
            <a:endParaRPr lang="en-US" dirty="0" smtClean="0"/>
          </a:p>
          <a:p>
            <a:pPr lvl="1"/>
            <a:r>
              <a:rPr lang="en-US" dirty="0" smtClean="0"/>
              <a:t>a </a:t>
            </a:r>
            <a:r>
              <a:rPr lang="en-US" dirty="0" smtClean="0"/>
              <a:t>family of standards specified by the IEEE for maintaining compatibility between operating systems.</a:t>
            </a:r>
            <a:r>
              <a:rPr lang="en-US" dirty="0" smtClean="0"/>
              <a:t> </a:t>
            </a:r>
          </a:p>
          <a:p>
            <a:pPr lvl="1"/>
            <a:r>
              <a:rPr lang="en-US" dirty="0" smtClean="0"/>
              <a:t>POSIX </a:t>
            </a:r>
            <a:r>
              <a:rPr lang="en-US" dirty="0" smtClean="0"/>
              <a:t>defines the application programming interface (API), along with command line shells and utility interfaces, for software compatibility with variants of Unix and other operating </a:t>
            </a:r>
            <a:r>
              <a:rPr lang="en-US" dirty="0" smtClean="0"/>
              <a:t>systems</a:t>
            </a:r>
          </a:p>
          <a:p>
            <a:r>
              <a:rPr lang="en-US" dirty="0" smtClean="0"/>
              <a:t>Fully POSIX-compliant</a:t>
            </a:r>
            <a:endParaRPr lang="en-US" dirty="0" smtClean="0"/>
          </a:p>
          <a:p>
            <a:pPr lvl="1"/>
            <a:r>
              <a:rPr lang="en-US" dirty="0" smtClean="0"/>
              <a:t>AIX,</a:t>
            </a:r>
            <a:r>
              <a:rPr lang="en-US" dirty="0" smtClean="0"/>
              <a:t> </a:t>
            </a:r>
            <a:r>
              <a:rPr lang="en-US" dirty="0" smtClean="0"/>
              <a:t>BSD</a:t>
            </a:r>
            <a:r>
              <a:rPr lang="en-US" dirty="0" smtClean="0"/>
              <a:t>/</a:t>
            </a:r>
            <a:r>
              <a:rPr lang="en-US" dirty="0" smtClean="0"/>
              <a:t>OS, Solaris, QNX, OS X, ….</a:t>
            </a:r>
          </a:p>
          <a:p>
            <a:r>
              <a:rPr lang="en-US" dirty="0" smtClean="0"/>
              <a:t>Mostly POSIX-compliant</a:t>
            </a:r>
          </a:p>
          <a:p>
            <a:pPr lvl="1"/>
            <a:r>
              <a:rPr lang="en-US" dirty="0" smtClean="0"/>
              <a:t>GNU/Linux</a:t>
            </a:r>
          </a:p>
          <a:p>
            <a:pPr lvl="1"/>
            <a:r>
              <a:rPr lang="en-US" dirty="0" smtClean="0"/>
              <a:t>FreeBSD, </a:t>
            </a:r>
            <a:r>
              <a:rPr lang="en-US" dirty="0" err="1" smtClean="0"/>
              <a:t>VxWorks</a:t>
            </a:r>
            <a:endParaRPr lang="en-US" dirty="0" smtClean="0"/>
          </a:p>
          <a:p>
            <a:pPr lvl="1"/>
            <a:r>
              <a:rPr lang="en-US" dirty="0" err="1" smtClean="0"/>
              <a:t>CygWin</a:t>
            </a:r>
            <a:r>
              <a:rPr lang="en-US" dirty="0" smtClean="0"/>
              <a:t> for Windows </a:t>
            </a:r>
          </a:p>
          <a:p>
            <a:pPr lvl="1"/>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IPC support provided by OS or other </a:t>
            </a:r>
            <a:r>
              <a:rPr lang="en-US" dirty="0" err="1" smtClean="0"/>
              <a:t>envs</a:t>
            </a:r>
            <a:r>
              <a:rPr lang="en-US" dirty="0" smtClean="0"/>
              <a:t>.</a:t>
            </a:r>
            <a:endParaRPr lang="en-US" dirty="0"/>
          </a:p>
        </p:txBody>
      </p:sp>
      <p:pic>
        <p:nvPicPr>
          <p:cNvPr id="5" name="Picture 4"/>
          <p:cNvPicPr>
            <a:picLocks noChangeAspect="1"/>
          </p:cNvPicPr>
          <p:nvPr/>
        </p:nvPicPr>
        <p:blipFill>
          <a:blip r:embed="rId2"/>
          <a:stretch>
            <a:fillRect/>
          </a:stretch>
        </p:blipFill>
        <p:spPr>
          <a:xfrm>
            <a:off x="457200" y="1219200"/>
            <a:ext cx="7861300" cy="525780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t>
            </a:r>
            <a:r>
              <a:rPr lang="en-US" dirty="0" smtClean="0"/>
              <a:t>info and details </a:t>
            </a:r>
            <a:r>
              <a:rPr lang="en-US" dirty="0" smtClean="0"/>
              <a:t>available at</a:t>
            </a:r>
            <a:endParaRPr lang="en-US" dirty="0"/>
          </a:p>
        </p:txBody>
      </p:sp>
      <p:sp>
        <p:nvSpPr>
          <p:cNvPr id="3" name="Content Placeholder 2"/>
          <p:cNvSpPr>
            <a:spLocks noGrp="1"/>
          </p:cNvSpPr>
          <p:nvPr>
            <p:ph idx="1"/>
          </p:nvPr>
        </p:nvSpPr>
        <p:spPr/>
        <p:txBody>
          <a:bodyPr/>
          <a:lstStyle/>
          <a:p>
            <a:r>
              <a:rPr lang="en-US" dirty="0"/>
              <a:t>Programming in C</a:t>
            </a:r>
            <a:br>
              <a:rPr lang="en-US" dirty="0"/>
            </a:br>
            <a:r>
              <a:rPr lang="en-US" dirty="0"/>
              <a:t>UNIX System Calls and Subroutines using C. </a:t>
            </a:r>
            <a:br>
              <a:rPr lang="en-US" dirty="0"/>
            </a:br>
            <a:r>
              <a:rPr lang="en-US" dirty="0" smtClean="0"/>
              <a:t>A</a:t>
            </a:r>
            <a:r>
              <a:rPr lang="en-US" dirty="0"/>
              <a:t>. D. Marshall 1994-2005</a:t>
            </a:r>
          </a:p>
          <a:p>
            <a:endParaRPr lang="en-US" dirty="0" smtClean="0"/>
          </a:p>
          <a:p>
            <a:r>
              <a:rPr lang="en-US" dirty="0" smtClean="0">
                <a:hlinkClick r:id="rId2"/>
              </a:rPr>
              <a:t>http</a:t>
            </a:r>
            <a:r>
              <a:rPr lang="en-US" dirty="0">
                <a:hlinkClick r:id="rId2"/>
              </a:rPr>
              <a:t>://</a:t>
            </a:r>
            <a:r>
              <a:rPr lang="en-US" dirty="0" err="1">
                <a:hlinkClick r:id="rId2"/>
              </a:rPr>
              <a:t>www.cs.cf.ac.uk</a:t>
            </a:r>
            <a:r>
              <a:rPr lang="en-US" dirty="0">
                <a:hlinkClick r:id="rId2"/>
              </a:rPr>
              <a:t>/Dave/C/</a:t>
            </a:r>
            <a:r>
              <a:rPr lang="en-US" dirty="0" err="1">
                <a:hlinkClick r:id="rId2"/>
              </a:rPr>
              <a:t>CE.html</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17996884"/>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(Unnamed) Pipes</a:t>
            </a:r>
            <a:endParaRPr lang="en-US" dirty="0"/>
          </a:p>
        </p:txBody>
      </p:sp>
      <p:sp>
        <p:nvSpPr>
          <p:cNvPr id="3" name="Content Placeholder 2"/>
          <p:cNvSpPr>
            <a:spLocks noGrp="1"/>
          </p:cNvSpPr>
          <p:nvPr>
            <p:ph idx="1"/>
          </p:nvPr>
        </p:nvSpPr>
        <p:spPr>
          <a:xfrm>
            <a:off x="396875" y="1362075"/>
            <a:ext cx="7896225" cy="2371725"/>
          </a:xfrm>
        </p:spPr>
        <p:txBody>
          <a:bodyPr/>
          <a:lstStyle/>
          <a:p>
            <a:r>
              <a:rPr lang="en-US" dirty="0"/>
              <a:t>A unidirectional, FIFO, unstructured data stream of fixed maximum size.</a:t>
            </a:r>
          </a:p>
          <a:p>
            <a:pPr lvl="1"/>
            <a:r>
              <a:rPr lang="en-US" dirty="0"/>
              <a:t> </a:t>
            </a:r>
            <a:r>
              <a:rPr lang="en-US" sz="1600" b="1" dirty="0" err="1">
                <a:latin typeface="Courier"/>
                <a:cs typeface="Courier"/>
              </a:rPr>
              <a:t>int</a:t>
            </a:r>
            <a:r>
              <a:rPr lang="en-US" sz="1600" b="1" dirty="0">
                <a:latin typeface="Courier"/>
                <a:cs typeface="Courier"/>
              </a:rPr>
              <a:t> pipe (</a:t>
            </a:r>
            <a:r>
              <a:rPr lang="en-US" sz="1600" b="1" dirty="0" err="1">
                <a:latin typeface="Courier"/>
                <a:cs typeface="Courier"/>
              </a:rPr>
              <a:t>int</a:t>
            </a:r>
            <a:r>
              <a:rPr lang="en-US" sz="1600" b="1" dirty="0">
                <a:latin typeface="Courier"/>
                <a:cs typeface="Courier"/>
              </a:rPr>
              <a:t> * </a:t>
            </a:r>
            <a:r>
              <a:rPr lang="en-US" sz="1600" b="1" dirty="0" err="1">
                <a:latin typeface="Courier"/>
                <a:cs typeface="Courier"/>
              </a:rPr>
              <a:t>filedes</a:t>
            </a:r>
            <a:r>
              <a:rPr lang="en-US" sz="1600" b="1" dirty="0">
                <a:latin typeface="Courier"/>
                <a:cs typeface="Courier"/>
              </a:rPr>
              <a:t>) </a:t>
            </a:r>
          </a:p>
          <a:p>
            <a:pPr lvl="1"/>
            <a:r>
              <a:rPr lang="en-US" sz="1600" b="1" dirty="0" err="1" smtClean="0">
                <a:latin typeface="Courier"/>
                <a:cs typeface="Courier"/>
              </a:rPr>
              <a:t>filedes</a:t>
            </a:r>
            <a:r>
              <a:rPr lang="en-US" sz="1600" b="1" dirty="0">
                <a:latin typeface="Courier"/>
                <a:cs typeface="Courier"/>
              </a:rPr>
              <a:t>[0]</a:t>
            </a:r>
            <a:r>
              <a:rPr lang="en-US" dirty="0"/>
              <a:t> for </a:t>
            </a:r>
            <a:r>
              <a:rPr lang="en-US" dirty="0" smtClean="0"/>
              <a:t>read</a:t>
            </a:r>
            <a:endParaRPr lang="en-US" dirty="0"/>
          </a:p>
          <a:p>
            <a:pPr lvl="1"/>
            <a:r>
              <a:rPr lang="en-US" sz="1600" b="1" dirty="0" err="1" smtClean="0">
                <a:latin typeface="Courier"/>
                <a:cs typeface="Courier"/>
              </a:rPr>
              <a:t>filedes</a:t>
            </a:r>
            <a:r>
              <a:rPr lang="en-US" sz="1600" b="1" dirty="0">
                <a:latin typeface="Courier"/>
                <a:cs typeface="Courier"/>
              </a:rPr>
              <a:t>[1]</a:t>
            </a:r>
            <a:r>
              <a:rPr lang="en-US" dirty="0"/>
              <a:t> for write</a:t>
            </a:r>
          </a:p>
        </p:txBody>
      </p:sp>
      <p:grpSp>
        <p:nvGrpSpPr>
          <p:cNvPr id="25" name="Group 24"/>
          <p:cNvGrpSpPr/>
          <p:nvPr/>
        </p:nvGrpSpPr>
        <p:grpSpPr>
          <a:xfrm>
            <a:off x="1600200" y="3657600"/>
            <a:ext cx="5445125" cy="2005013"/>
            <a:chOff x="1600200" y="3657600"/>
            <a:chExt cx="5445125" cy="2005013"/>
          </a:xfrm>
        </p:grpSpPr>
        <p:sp>
          <p:nvSpPr>
            <p:cNvPr id="22" name="Rectangle 5"/>
            <p:cNvSpPr>
              <a:spLocks noChangeArrowheads="1"/>
            </p:cNvSpPr>
            <p:nvPr/>
          </p:nvSpPr>
          <p:spPr bwMode="auto">
            <a:xfrm>
              <a:off x="3276600" y="4495800"/>
              <a:ext cx="2438400" cy="685800"/>
            </a:xfrm>
            <a:prstGeom prst="rect">
              <a:avLst/>
            </a:prstGeom>
            <a:solidFill>
              <a:srgbClr val="FF6600"/>
            </a:solidFill>
            <a:ln w="12700">
              <a:solidFill>
                <a:srgbClr val="FF6600"/>
              </a:solidFill>
              <a:miter lim="800000"/>
              <a:headEnd/>
              <a:tailEnd/>
            </a:ln>
            <a:effectLst/>
            <a:extLst/>
          </p:spPr>
          <p:txBody>
            <a:bodyPr wrap="none" anchor="ctr"/>
            <a:lstStyle/>
            <a:p>
              <a:pPr algn="ctr"/>
              <a:r>
                <a:rPr lang="en-US" dirty="0"/>
                <a:t>Data</a:t>
              </a:r>
            </a:p>
          </p:txBody>
        </p:sp>
        <p:sp>
          <p:nvSpPr>
            <p:cNvPr id="23" name="Oval 6"/>
            <p:cNvSpPr>
              <a:spLocks noChangeArrowheads="1"/>
            </p:cNvSpPr>
            <p:nvPr/>
          </p:nvSpPr>
          <p:spPr bwMode="auto">
            <a:xfrm>
              <a:off x="5562600" y="4495800"/>
              <a:ext cx="304800" cy="685800"/>
            </a:xfrm>
            <a:prstGeom prst="ellipse">
              <a:avLst/>
            </a:prstGeom>
            <a:solidFill>
              <a:srgbClr val="FF6600"/>
            </a:solidFill>
            <a:ln w="12700">
              <a:solidFill>
                <a:schemeClr val="tx1"/>
              </a:solidFill>
              <a:round/>
              <a:headEnd/>
              <a:tailEnd/>
            </a:ln>
            <a:effectLst/>
            <a:extLst/>
          </p:spPr>
          <p:txBody>
            <a:bodyPr wrap="none" anchor="ctr"/>
            <a:lstStyle/>
            <a:p>
              <a:endParaRPr lang="en-US"/>
            </a:p>
          </p:txBody>
        </p:sp>
        <p:sp>
          <p:nvSpPr>
            <p:cNvPr id="24" name="Oval 4"/>
            <p:cNvSpPr>
              <a:spLocks noChangeArrowheads="1"/>
            </p:cNvSpPr>
            <p:nvPr/>
          </p:nvSpPr>
          <p:spPr bwMode="auto">
            <a:xfrm>
              <a:off x="3124200" y="4495800"/>
              <a:ext cx="228600" cy="685800"/>
            </a:xfrm>
            <a:prstGeom prst="ellipse">
              <a:avLst/>
            </a:prstGeom>
            <a:solidFill>
              <a:srgbClr val="FF6600"/>
            </a:solidFill>
            <a:ln w="12700">
              <a:solidFill>
                <a:schemeClr val="tx1"/>
              </a:solidFill>
              <a:round/>
              <a:headEnd/>
              <a:tailEnd/>
            </a:ln>
            <a:effectLst/>
            <a:extLst/>
          </p:spPr>
          <p:txBody>
            <a:bodyPr wrap="none" anchor="ctr"/>
            <a:lstStyle/>
            <a:p>
              <a:endParaRPr lang="en-US"/>
            </a:p>
          </p:txBody>
        </p:sp>
        <p:sp>
          <p:nvSpPr>
            <p:cNvPr id="6" name="AutoShape 9"/>
            <p:cNvSpPr>
              <a:spLocks noChangeArrowheads="1"/>
            </p:cNvSpPr>
            <p:nvPr/>
          </p:nvSpPr>
          <p:spPr bwMode="auto">
            <a:xfrm>
              <a:off x="6705600" y="3657600"/>
              <a:ext cx="339725" cy="404813"/>
            </a:xfrm>
            <a:prstGeom prst="roundRect">
              <a:avLst>
                <a:gd name="adj" fmla="val 16667"/>
              </a:avLst>
            </a:prstGeom>
            <a:solidFill>
              <a:schemeClr val="bg2">
                <a:lumMod val="40000"/>
                <a:lumOff val="60000"/>
              </a:schemeClr>
            </a:solidFill>
            <a:ln w="12700">
              <a:solidFill>
                <a:schemeClr val="tx1"/>
              </a:solidFill>
              <a:round/>
              <a:headEnd/>
              <a:tailEnd/>
            </a:ln>
            <a:effectLst/>
            <a:extLst/>
          </p:spPr>
          <p:txBody>
            <a:bodyPr wrap="none">
              <a:spAutoFit/>
            </a:bodyPr>
            <a:lstStyle/>
            <a:p>
              <a:r>
                <a:rPr lang="en-US"/>
                <a:t>P</a:t>
              </a:r>
            </a:p>
          </p:txBody>
        </p:sp>
        <p:sp>
          <p:nvSpPr>
            <p:cNvPr id="7" name="AutoShape 10"/>
            <p:cNvSpPr>
              <a:spLocks noChangeArrowheads="1"/>
            </p:cNvSpPr>
            <p:nvPr/>
          </p:nvSpPr>
          <p:spPr bwMode="auto">
            <a:xfrm>
              <a:off x="1600200" y="3810000"/>
              <a:ext cx="339725" cy="404813"/>
            </a:xfrm>
            <a:prstGeom prst="roundRect">
              <a:avLst>
                <a:gd name="adj" fmla="val 16667"/>
              </a:avLst>
            </a:prstGeom>
            <a:solidFill>
              <a:schemeClr val="bg2">
                <a:lumMod val="40000"/>
                <a:lumOff val="60000"/>
              </a:schemeClr>
            </a:solidFill>
            <a:ln w="12700">
              <a:solidFill>
                <a:schemeClr val="tx1"/>
              </a:solidFill>
              <a:round/>
              <a:headEnd/>
              <a:tailEnd/>
            </a:ln>
            <a:effectLst/>
            <a:extLst/>
          </p:spPr>
          <p:txBody>
            <a:bodyPr wrap="none">
              <a:spAutoFit/>
            </a:bodyPr>
            <a:lstStyle/>
            <a:p>
              <a:r>
                <a:rPr lang="en-US" dirty="0"/>
                <a:t>P</a:t>
              </a:r>
            </a:p>
          </p:txBody>
        </p:sp>
        <p:sp>
          <p:nvSpPr>
            <p:cNvPr id="8" name="AutoShape 11"/>
            <p:cNvSpPr>
              <a:spLocks noChangeArrowheads="1"/>
            </p:cNvSpPr>
            <p:nvPr/>
          </p:nvSpPr>
          <p:spPr bwMode="auto">
            <a:xfrm>
              <a:off x="6477000" y="5105400"/>
              <a:ext cx="339725" cy="404813"/>
            </a:xfrm>
            <a:prstGeom prst="roundRect">
              <a:avLst>
                <a:gd name="adj" fmla="val 16667"/>
              </a:avLst>
            </a:prstGeom>
            <a:solidFill>
              <a:srgbClr val="CCCCCC"/>
            </a:solidFill>
            <a:ln w="12700">
              <a:solidFill>
                <a:schemeClr val="tx1"/>
              </a:solidFill>
              <a:round/>
              <a:headEnd/>
              <a:tailEnd/>
            </a:ln>
            <a:effectLst/>
            <a:extLst/>
          </p:spPr>
          <p:txBody>
            <a:bodyPr wrap="none">
              <a:spAutoFit/>
            </a:bodyPr>
            <a:lstStyle/>
            <a:p>
              <a:r>
                <a:rPr lang="en-US"/>
                <a:t>P</a:t>
              </a:r>
            </a:p>
          </p:txBody>
        </p:sp>
        <p:sp>
          <p:nvSpPr>
            <p:cNvPr id="9" name="AutoShape 12"/>
            <p:cNvSpPr>
              <a:spLocks noChangeArrowheads="1"/>
            </p:cNvSpPr>
            <p:nvPr/>
          </p:nvSpPr>
          <p:spPr bwMode="auto">
            <a:xfrm>
              <a:off x="2425700" y="3886200"/>
              <a:ext cx="339725" cy="404813"/>
            </a:xfrm>
            <a:prstGeom prst="roundRect">
              <a:avLst>
                <a:gd name="adj" fmla="val 16667"/>
              </a:avLst>
            </a:prstGeom>
            <a:solidFill>
              <a:schemeClr val="bg2">
                <a:lumMod val="40000"/>
                <a:lumOff val="60000"/>
              </a:schemeClr>
            </a:solidFill>
            <a:ln w="12700">
              <a:solidFill>
                <a:schemeClr val="tx1"/>
              </a:solidFill>
              <a:round/>
              <a:headEnd/>
              <a:tailEnd/>
            </a:ln>
            <a:effectLst/>
            <a:extLst/>
          </p:spPr>
          <p:txBody>
            <a:bodyPr wrap="none">
              <a:spAutoFit/>
            </a:bodyPr>
            <a:lstStyle/>
            <a:p>
              <a:r>
                <a:rPr lang="en-US"/>
                <a:t>P</a:t>
              </a:r>
            </a:p>
          </p:txBody>
        </p:sp>
        <p:sp>
          <p:nvSpPr>
            <p:cNvPr id="10" name="AutoShape 13"/>
            <p:cNvSpPr>
              <a:spLocks noChangeArrowheads="1"/>
            </p:cNvSpPr>
            <p:nvPr/>
          </p:nvSpPr>
          <p:spPr bwMode="auto">
            <a:xfrm>
              <a:off x="2209800" y="5257800"/>
              <a:ext cx="339725" cy="404813"/>
            </a:xfrm>
            <a:prstGeom prst="roundRect">
              <a:avLst>
                <a:gd name="adj" fmla="val 16667"/>
              </a:avLst>
            </a:prstGeom>
            <a:solidFill>
              <a:srgbClr val="CCCCCC"/>
            </a:solidFill>
            <a:ln w="12700">
              <a:solidFill>
                <a:schemeClr val="tx1"/>
              </a:solidFill>
              <a:round/>
              <a:headEnd/>
              <a:tailEnd/>
            </a:ln>
            <a:effectLst/>
            <a:extLst/>
          </p:spPr>
          <p:txBody>
            <a:bodyPr wrap="none">
              <a:spAutoFit/>
            </a:bodyPr>
            <a:lstStyle/>
            <a:p>
              <a:r>
                <a:rPr lang="en-US"/>
                <a:t>P</a:t>
              </a:r>
            </a:p>
          </p:txBody>
        </p:sp>
        <p:sp>
          <p:nvSpPr>
            <p:cNvPr id="11" name="Line 15"/>
            <p:cNvSpPr>
              <a:spLocks noChangeShapeType="1"/>
            </p:cNvSpPr>
            <p:nvPr/>
          </p:nvSpPr>
          <p:spPr bwMode="auto">
            <a:xfrm>
              <a:off x="2590800" y="4648200"/>
              <a:ext cx="1066800" cy="0"/>
            </a:xfrm>
            <a:prstGeom prst="line">
              <a:avLst/>
            </a:prstGeom>
            <a:noFill/>
            <a:ln w="12700">
              <a:solidFill>
                <a:schemeClr val="tx1"/>
              </a:solidFill>
              <a:round/>
              <a:headEnd/>
              <a:tailEnd type="triangle" w="med" len="me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2" name="Line 16"/>
            <p:cNvSpPr>
              <a:spLocks noChangeShapeType="1"/>
            </p:cNvSpPr>
            <p:nvPr/>
          </p:nvSpPr>
          <p:spPr bwMode="auto">
            <a:xfrm>
              <a:off x="1752600" y="4800600"/>
              <a:ext cx="1905000" cy="0"/>
            </a:xfrm>
            <a:prstGeom prst="line">
              <a:avLst/>
            </a:prstGeom>
            <a:noFill/>
            <a:ln w="12700">
              <a:solidFill>
                <a:schemeClr val="tx1"/>
              </a:solidFill>
              <a:round/>
              <a:headEnd/>
              <a:tailEnd type="triangle" w="med" len="me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3" name="Line 17"/>
            <p:cNvSpPr>
              <a:spLocks noChangeShapeType="1"/>
            </p:cNvSpPr>
            <p:nvPr/>
          </p:nvSpPr>
          <p:spPr bwMode="auto">
            <a:xfrm>
              <a:off x="2362200" y="4953000"/>
              <a:ext cx="1219200" cy="0"/>
            </a:xfrm>
            <a:prstGeom prst="line">
              <a:avLst/>
            </a:prstGeom>
            <a:noFill/>
            <a:ln w="12700">
              <a:solidFill>
                <a:schemeClr val="tx1"/>
              </a:solidFill>
              <a:round/>
              <a:headEnd/>
              <a:tailEnd type="triangle" w="med" len="me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4" name="Line 18"/>
            <p:cNvSpPr>
              <a:spLocks noChangeShapeType="1"/>
            </p:cNvSpPr>
            <p:nvPr/>
          </p:nvSpPr>
          <p:spPr bwMode="auto">
            <a:xfrm>
              <a:off x="1752600" y="4191000"/>
              <a:ext cx="0" cy="609600"/>
            </a:xfrm>
            <a:prstGeom prst="line">
              <a:avLst/>
            </a:prstGeom>
            <a:noFill/>
            <a:ln w="12700">
              <a:solidFill>
                <a:schemeClr val="tx1"/>
              </a:solidFill>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5" name="Line 19"/>
            <p:cNvSpPr>
              <a:spLocks noChangeShapeType="1"/>
            </p:cNvSpPr>
            <p:nvPr/>
          </p:nvSpPr>
          <p:spPr bwMode="auto">
            <a:xfrm>
              <a:off x="2590800" y="4267200"/>
              <a:ext cx="0" cy="381000"/>
            </a:xfrm>
            <a:prstGeom prst="line">
              <a:avLst/>
            </a:prstGeom>
            <a:noFill/>
            <a:ln w="12700">
              <a:solidFill>
                <a:schemeClr val="tx1"/>
              </a:solidFill>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6" name="Line 20"/>
            <p:cNvSpPr>
              <a:spLocks noChangeShapeType="1"/>
            </p:cNvSpPr>
            <p:nvPr/>
          </p:nvSpPr>
          <p:spPr bwMode="auto">
            <a:xfrm flipV="1">
              <a:off x="2374900" y="4940300"/>
              <a:ext cx="0" cy="304800"/>
            </a:xfrm>
            <a:prstGeom prst="line">
              <a:avLst/>
            </a:prstGeom>
            <a:noFill/>
            <a:ln w="12700">
              <a:solidFill>
                <a:schemeClr val="tx1"/>
              </a:solidFill>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7" name="Line 21"/>
            <p:cNvSpPr>
              <a:spLocks noChangeShapeType="1"/>
            </p:cNvSpPr>
            <p:nvPr/>
          </p:nvSpPr>
          <p:spPr bwMode="auto">
            <a:xfrm>
              <a:off x="5257800" y="4648200"/>
              <a:ext cx="1600200" cy="0"/>
            </a:xfrm>
            <a:prstGeom prst="line">
              <a:avLst/>
            </a:prstGeom>
            <a:noFill/>
            <a:ln w="12700">
              <a:solidFill>
                <a:schemeClr val="tx1"/>
              </a:solidFill>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8" name="Line 22"/>
            <p:cNvSpPr>
              <a:spLocks noChangeShapeType="1"/>
            </p:cNvSpPr>
            <p:nvPr/>
          </p:nvSpPr>
          <p:spPr bwMode="auto">
            <a:xfrm>
              <a:off x="5257800" y="4851400"/>
              <a:ext cx="1371600" cy="0"/>
            </a:xfrm>
            <a:prstGeom prst="line">
              <a:avLst/>
            </a:prstGeom>
            <a:noFill/>
            <a:ln w="12700">
              <a:solidFill>
                <a:schemeClr val="tx1"/>
              </a:solidFill>
              <a:round/>
              <a:headEnd/>
              <a:tailEn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19" name="Line 23"/>
            <p:cNvSpPr>
              <a:spLocks noChangeShapeType="1"/>
            </p:cNvSpPr>
            <p:nvPr/>
          </p:nvSpPr>
          <p:spPr bwMode="auto">
            <a:xfrm flipV="1">
              <a:off x="6858000" y="4114800"/>
              <a:ext cx="0" cy="533400"/>
            </a:xfrm>
            <a:prstGeom prst="line">
              <a:avLst/>
            </a:prstGeom>
            <a:noFill/>
            <a:ln w="12700">
              <a:solidFill>
                <a:schemeClr val="tx1"/>
              </a:solidFill>
              <a:round/>
              <a:headEnd/>
              <a:tailEnd type="triangle" w="med" len="me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sp>
          <p:nvSpPr>
            <p:cNvPr id="20" name="Line 24"/>
            <p:cNvSpPr>
              <a:spLocks noChangeShapeType="1"/>
            </p:cNvSpPr>
            <p:nvPr/>
          </p:nvSpPr>
          <p:spPr bwMode="auto">
            <a:xfrm>
              <a:off x="6629400" y="4876800"/>
              <a:ext cx="0" cy="228600"/>
            </a:xfrm>
            <a:prstGeom prst="line">
              <a:avLst/>
            </a:prstGeom>
            <a:noFill/>
            <a:ln w="12700">
              <a:solidFill>
                <a:schemeClr val="tx1"/>
              </a:solidFill>
              <a:round/>
              <a:headEnd/>
              <a:tailEnd type="triangle" w="med" len="med"/>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endParaRPr lang="en-US"/>
            </a:p>
          </p:txBody>
        </p:sp>
      </p:gr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91470808"/>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a:t>
            </a:r>
            <a:r>
              <a:rPr lang="en-US" dirty="0" smtClean="0"/>
              <a:t> (Unnamed) Pipes </a:t>
            </a:r>
            <a:endParaRPr lang="en-US" dirty="0"/>
          </a:p>
        </p:txBody>
      </p:sp>
      <p:sp>
        <p:nvSpPr>
          <p:cNvPr id="3" name="Content Placeholder 2"/>
          <p:cNvSpPr>
            <a:spLocks noGrp="1"/>
          </p:cNvSpPr>
          <p:nvPr>
            <p:ph idx="1"/>
          </p:nvPr>
        </p:nvSpPr>
        <p:spPr/>
        <p:txBody>
          <a:bodyPr/>
          <a:lstStyle/>
          <a:p>
            <a:pPr>
              <a:lnSpc>
                <a:spcPct val="90000"/>
              </a:lnSpc>
            </a:pPr>
            <a:r>
              <a:rPr lang="en-US" dirty="0"/>
              <a:t>Applications: </a:t>
            </a:r>
            <a:endParaRPr lang="en-US" dirty="0" smtClean="0"/>
          </a:p>
          <a:p>
            <a:pPr lvl="1">
              <a:lnSpc>
                <a:spcPct val="90000"/>
              </a:lnSpc>
            </a:pPr>
            <a:r>
              <a:rPr lang="en-US" dirty="0" smtClean="0"/>
              <a:t>in </a:t>
            </a:r>
            <a:r>
              <a:rPr lang="en-US" dirty="0"/>
              <a:t>shell </a:t>
            </a:r>
            <a:r>
              <a:rPr lang="en-US" dirty="0" smtClean="0"/>
              <a:t>passing </a:t>
            </a:r>
            <a:r>
              <a:rPr lang="en-US" dirty="0"/>
              <a:t>output of one program to another program </a:t>
            </a:r>
          </a:p>
          <a:p>
            <a:pPr lvl="1">
              <a:lnSpc>
                <a:spcPct val="90000"/>
              </a:lnSpc>
            </a:pPr>
            <a:r>
              <a:rPr lang="en-US" dirty="0" smtClean="0"/>
              <a:t>e.g</a:t>
            </a:r>
            <a:r>
              <a:rPr lang="en-US" dirty="0"/>
              <a:t>. </a:t>
            </a:r>
            <a:r>
              <a:rPr lang="en-US" sz="1600" b="1" dirty="0">
                <a:latin typeface="Courier"/>
                <a:cs typeface="Courier"/>
              </a:rPr>
              <a:t>cat </a:t>
            </a:r>
            <a:r>
              <a:rPr lang="en-US" sz="1600" b="1" dirty="0" smtClean="0">
                <a:latin typeface="Courier"/>
                <a:cs typeface="Courier"/>
              </a:rPr>
              <a:t>file1 </a:t>
            </a:r>
            <a:r>
              <a:rPr lang="en-US" sz="1600" b="1" dirty="0">
                <a:latin typeface="Courier"/>
                <a:cs typeface="Courier"/>
              </a:rPr>
              <a:t>file2 | sort</a:t>
            </a:r>
          </a:p>
          <a:p>
            <a:pPr>
              <a:lnSpc>
                <a:spcPct val="90000"/>
              </a:lnSpc>
            </a:pPr>
            <a:r>
              <a:rPr lang="en-US" dirty="0"/>
              <a:t>Limitations</a:t>
            </a:r>
            <a:r>
              <a:rPr lang="en-US" dirty="0" smtClean="0"/>
              <a:t>: </a:t>
            </a:r>
          </a:p>
          <a:p>
            <a:pPr lvl="1">
              <a:lnSpc>
                <a:spcPct val="90000"/>
              </a:lnSpc>
            </a:pPr>
            <a:r>
              <a:rPr lang="en-US" dirty="0" smtClean="0"/>
              <a:t>cannot </a:t>
            </a:r>
            <a:r>
              <a:rPr lang="en-US" dirty="0"/>
              <a:t>be used for </a:t>
            </a:r>
            <a:r>
              <a:rPr lang="en-US" dirty="0" smtClean="0"/>
              <a:t>broadcasting</a:t>
            </a:r>
            <a:r>
              <a:rPr lang="en-US" dirty="0"/>
              <a:t>;</a:t>
            </a:r>
          </a:p>
          <a:p>
            <a:pPr lvl="1">
              <a:lnSpc>
                <a:spcPct val="90000"/>
              </a:lnSpc>
            </a:pPr>
            <a:r>
              <a:rPr lang="en-US" dirty="0"/>
              <a:t>Data in pipe is a byte stream – has no structure</a:t>
            </a:r>
          </a:p>
          <a:p>
            <a:pPr lvl="1">
              <a:lnSpc>
                <a:spcPct val="90000"/>
              </a:lnSpc>
            </a:pPr>
            <a:r>
              <a:rPr lang="en-US" dirty="0"/>
              <a:t>No way to distinguish between several readers or writers</a:t>
            </a:r>
          </a:p>
          <a:p>
            <a:pPr>
              <a:lnSpc>
                <a:spcPct val="90000"/>
              </a:lnSpc>
            </a:pPr>
            <a:r>
              <a:rPr lang="en-US" dirty="0"/>
              <a:t>Implementation </a:t>
            </a:r>
          </a:p>
          <a:p>
            <a:pPr lvl="1">
              <a:lnSpc>
                <a:spcPct val="90000"/>
              </a:lnSpc>
            </a:pPr>
            <a:r>
              <a:rPr lang="en-US" dirty="0" smtClean="0"/>
              <a:t>by </a:t>
            </a:r>
            <a:r>
              <a:rPr lang="en-US" dirty="0"/>
              <a:t>using file system mechanisms, sockets or STREAMS,</a:t>
            </a:r>
          </a:p>
          <a:p>
            <a:pPr>
              <a:lnSpc>
                <a:spcPct val="90000"/>
              </a:lnSpc>
            </a:pPr>
            <a:r>
              <a:rPr lang="en-US" dirty="0"/>
              <a:t>Alternative: </a:t>
            </a:r>
            <a:r>
              <a:rPr lang="en-US" dirty="0">
                <a:solidFill>
                  <a:srgbClr val="FF0000"/>
                </a:solidFill>
              </a:rPr>
              <a:t>FIFO – named </a:t>
            </a:r>
            <a:r>
              <a:rPr lang="en-US" dirty="0" smtClean="0">
                <a:solidFill>
                  <a:srgbClr val="FF0000"/>
                </a:solidFill>
              </a:rPr>
              <a:t>pipe </a:t>
            </a:r>
          </a:p>
          <a:p>
            <a:pPr lvl="1">
              <a:lnSpc>
                <a:spcPct val="90000"/>
              </a:lnSpc>
            </a:pPr>
            <a:r>
              <a:rPr lang="en-US" dirty="0" smtClean="0"/>
              <a:t>may </a:t>
            </a:r>
            <a:r>
              <a:rPr lang="en-US" dirty="0"/>
              <a:t>be accessed by unrelated processes, is persistent, has a name;          </a:t>
            </a:r>
            <a:endParaRPr lang="en-US" dirty="0" smtClean="0"/>
          </a:p>
          <a:p>
            <a:pPr lvl="1">
              <a:lnSpc>
                <a:spcPct val="90000"/>
              </a:lnSpc>
            </a:pPr>
            <a:r>
              <a:rPr lang="en-US" dirty="0" smtClean="0"/>
              <a:t>but </a:t>
            </a:r>
            <a:r>
              <a:rPr lang="en-US" dirty="0"/>
              <a:t>must be explicitly deleted when not used, less secure than pipe,</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73350382"/>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IPC – Unnamed Pipes </a:t>
            </a:r>
            <a:r>
              <a:rPr lang="en-US" dirty="0" err="1" smtClean="0"/>
              <a:t>vs</a:t>
            </a:r>
            <a:r>
              <a:rPr lang="en-US" dirty="0" smtClean="0"/>
              <a:t> FIFOs</a:t>
            </a:r>
            <a:endParaRPr lang="en-US" dirty="0"/>
          </a:p>
        </p:txBody>
      </p:sp>
      <p:sp>
        <p:nvSpPr>
          <p:cNvPr id="11267" name="Rectangle 3"/>
          <p:cNvSpPr>
            <a:spLocks noGrp="1" noChangeArrowheads="1"/>
          </p:cNvSpPr>
          <p:nvPr>
            <p:ph type="body" idx="1"/>
          </p:nvPr>
        </p:nvSpPr>
        <p:spPr/>
        <p:txBody>
          <a:bodyPr/>
          <a:lstStyle/>
          <a:p>
            <a:r>
              <a:rPr lang="en-US" dirty="0"/>
              <a:t>Unnamed pipes </a:t>
            </a:r>
            <a:endParaRPr lang="en-US" dirty="0" smtClean="0"/>
          </a:p>
          <a:p>
            <a:pPr lvl="1"/>
            <a:r>
              <a:rPr lang="en-US" sz="1600" b="1" dirty="0" smtClean="0">
                <a:latin typeface="Courier"/>
                <a:cs typeface="Courier"/>
              </a:rPr>
              <a:t>cat </a:t>
            </a:r>
            <a:r>
              <a:rPr lang="en-US" sz="1600" b="1" dirty="0" err="1">
                <a:latin typeface="Courier"/>
                <a:cs typeface="Courier"/>
              </a:rPr>
              <a:t>myfile</a:t>
            </a:r>
            <a:r>
              <a:rPr lang="en-US" sz="1600" b="1" dirty="0">
                <a:latin typeface="Courier"/>
                <a:cs typeface="Courier"/>
              </a:rPr>
              <a:t> | </a:t>
            </a:r>
            <a:r>
              <a:rPr lang="en-US" sz="1600" b="1" dirty="0" err="1">
                <a:latin typeface="Courier"/>
                <a:cs typeface="Courier"/>
              </a:rPr>
              <a:t>grep</a:t>
            </a:r>
            <a:r>
              <a:rPr lang="en-US" sz="1600" b="1" dirty="0">
                <a:latin typeface="Courier"/>
                <a:cs typeface="Courier"/>
              </a:rPr>
              <a:t> key | sort | </a:t>
            </a:r>
            <a:r>
              <a:rPr lang="en-US" sz="1600" b="1" dirty="0" err="1">
                <a:latin typeface="Courier"/>
                <a:cs typeface="Courier"/>
              </a:rPr>
              <a:t>lpr</a:t>
            </a:r>
            <a:endParaRPr lang="en-US" sz="1600" b="1" dirty="0">
              <a:latin typeface="Courier"/>
              <a:cs typeface="Courier"/>
            </a:endParaRPr>
          </a:p>
          <a:p>
            <a:r>
              <a:rPr lang="en-US" dirty="0"/>
              <a:t>The parent process (the shell or shell script that creates the pipes) also spawns the child processes that access the pipe</a:t>
            </a:r>
          </a:p>
          <a:p>
            <a:pPr lvl="1"/>
            <a:r>
              <a:rPr lang="en-US" b="1" dirty="0">
                <a:latin typeface="Courier"/>
                <a:cs typeface="Courier"/>
              </a:rPr>
              <a:t>cat, </a:t>
            </a:r>
            <a:r>
              <a:rPr lang="en-US" b="1" dirty="0" err="1">
                <a:latin typeface="Courier"/>
                <a:cs typeface="Courier"/>
              </a:rPr>
              <a:t>grep</a:t>
            </a:r>
            <a:r>
              <a:rPr lang="en-US" b="1" dirty="0">
                <a:latin typeface="Courier"/>
                <a:cs typeface="Courier"/>
              </a:rPr>
              <a:t>, sort, </a:t>
            </a:r>
            <a:r>
              <a:rPr lang="en-US" dirty="0"/>
              <a:t>and </a:t>
            </a:r>
            <a:r>
              <a:rPr lang="en-US" b="1" dirty="0" err="1">
                <a:latin typeface="Courier"/>
                <a:cs typeface="Courier"/>
              </a:rPr>
              <a:t>lpr</a:t>
            </a:r>
            <a:r>
              <a:rPr lang="en-US" dirty="0"/>
              <a:t> in this case</a:t>
            </a:r>
          </a:p>
          <a:p>
            <a:pPr lvl="1"/>
            <a:r>
              <a:rPr lang="en-US" dirty="0"/>
              <a:t>Note: the shell or script process that sets up the pipes CANNOT access the pipes itself!</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72086440"/>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  Pipes and FIFOs</a:t>
            </a:r>
            <a:endParaRPr lang="en-US" dirty="0"/>
          </a:p>
        </p:txBody>
      </p:sp>
      <p:sp>
        <p:nvSpPr>
          <p:cNvPr id="3" name="Content Placeholder 2"/>
          <p:cNvSpPr>
            <a:spLocks noGrp="1"/>
          </p:cNvSpPr>
          <p:nvPr>
            <p:ph idx="1"/>
          </p:nvPr>
        </p:nvSpPr>
        <p:spPr/>
        <p:txBody>
          <a:bodyPr>
            <a:normAutofit lnSpcReduction="10000"/>
          </a:bodyPr>
          <a:lstStyle/>
          <a:p>
            <a:r>
              <a:rPr lang="en-US" dirty="0" err="1" smtClean="0"/>
              <a:t>FIFOs</a:t>
            </a:r>
            <a:r>
              <a:rPr lang="en-US" dirty="0" smtClean="0"/>
              <a:t> can be accessed by any process that </a:t>
            </a:r>
            <a:r>
              <a:rPr lang="ja-JP" altLang="en-US" dirty="0" smtClean="0">
                <a:latin typeface="Arial"/>
              </a:rPr>
              <a:t>“</a:t>
            </a:r>
            <a:r>
              <a:rPr lang="en-US" dirty="0" smtClean="0"/>
              <a:t>knows the name</a:t>
            </a:r>
            <a:r>
              <a:rPr lang="ja-JP" altLang="en-US" dirty="0" smtClean="0">
                <a:latin typeface="Arial"/>
              </a:rPr>
              <a:t>”</a:t>
            </a:r>
            <a:endParaRPr lang="en-US" dirty="0" smtClean="0"/>
          </a:p>
          <a:p>
            <a:r>
              <a:rPr lang="en-US" dirty="0" smtClean="0"/>
              <a:t>Pipes </a:t>
            </a:r>
            <a:r>
              <a:rPr lang="en-US" dirty="0"/>
              <a:t>are temporary in the sense that they cease to exist when no process has them open</a:t>
            </a:r>
          </a:p>
          <a:p>
            <a:r>
              <a:rPr lang="en-US" dirty="0"/>
              <a:t>FIFOs or named pipes, are special files that persist even after all processes have closed them</a:t>
            </a:r>
          </a:p>
          <a:p>
            <a:r>
              <a:rPr lang="en-US" dirty="0"/>
              <a:t>A FIFO has a name and permissions just like an ordinary file and appears in a directory listing</a:t>
            </a:r>
          </a:p>
          <a:p>
            <a:r>
              <a:rPr lang="en-US" dirty="0"/>
              <a:t>Any process with the appropriate permissions can access a FIFO</a:t>
            </a:r>
          </a:p>
          <a:p>
            <a:r>
              <a:rPr lang="en-US" dirty="0"/>
              <a:t>A user creates a FIFO by executing the </a:t>
            </a:r>
            <a:r>
              <a:rPr lang="en-US" sz="2000" dirty="0" err="1">
                <a:latin typeface="Courier"/>
                <a:cs typeface="Courier"/>
              </a:rPr>
              <a:t>mkfifo</a:t>
            </a:r>
            <a:r>
              <a:rPr lang="en-US" dirty="0"/>
              <a:t> command from a command shell or by calling the </a:t>
            </a:r>
            <a:r>
              <a:rPr lang="en-US" sz="1800" dirty="0" err="1">
                <a:latin typeface="Courier"/>
                <a:cs typeface="Courier"/>
              </a:rPr>
              <a:t>mkfifo</a:t>
            </a:r>
            <a:r>
              <a:rPr lang="en-US" sz="1800" dirty="0">
                <a:latin typeface="Courier"/>
                <a:cs typeface="Courier"/>
              </a:rPr>
              <a:t>()</a:t>
            </a:r>
            <a:r>
              <a:rPr lang="en-US" dirty="0"/>
              <a:t> function from within a </a:t>
            </a:r>
            <a:r>
              <a:rPr lang="en-US" dirty="0" smtClean="0"/>
              <a:t>program</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3586247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FIFO Creation in shell</a:t>
            </a:r>
            <a:endParaRPr lang="en-US" dirty="0"/>
          </a:p>
        </p:txBody>
      </p:sp>
      <p:sp>
        <p:nvSpPr>
          <p:cNvPr id="12291" name="Rectangle 3"/>
          <p:cNvSpPr>
            <a:spLocks noGrp="1" noChangeArrowheads="1"/>
          </p:cNvSpPr>
          <p:nvPr>
            <p:ph type="body" idx="1"/>
          </p:nvPr>
        </p:nvSpPr>
        <p:spPr/>
        <p:txBody>
          <a:bodyPr/>
          <a:lstStyle/>
          <a:p>
            <a:r>
              <a:rPr lang="en-US" dirty="0" smtClean="0"/>
              <a:t>FIFO are </a:t>
            </a:r>
            <a:r>
              <a:rPr lang="en-US" dirty="0"/>
              <a:t>created using the </a:t>
            </a:r>
            <a:r>
              <a:rPr lang="en-US" dirty="0" err="1">
                <a:latin typeface="Courier"/>
                <a:cs typeface="Courier"/>
              </a:rPr>
              <a:t>mknod</a:t>
            </a:r>
            <a:r>
              <a:rPr lang="en-US" dirty="0"/>
              <a:t> or the </a:t>
            </a:r>
            <a:r>
              <a:rPr lang="en-US" dirty="0" err="1">
                <a:latin typeface="Courier"/>
                <a:cs typeface="Courier"/>
              </a:rPr>
              <a:t>mkfifo</a:t>
            </a:r>
            <a:r>
              <a:rPr lang="en-US" dirty="0"/>
              <a:t> commands</a:t>
            </a:r>
          </a:p>
          <a:p>
            <a:pPr lvl="1">
              <a:buFontTx/>
              <a:buChar char="$"/>
            </a:pPr>
            <a:r>
              <a:rPr lang="en-US" sz="1600" b="1" dirty="0" err="1">
                <a:latin typeface="Courier"/>
                <a:cs typeface="Courier"/>
              </a:rPr>
              <a:t>mkfifo</a:t>
            </a:r>
            <a:r>
              <a:rPr lang="en-US" sz="1600" b="1" dirty="0">
                <a:latin typeface="Courier"/>
                <a:cs typeface="Courier"/>
              </a:rPr>
              <a:t> name</a:t>
            </a:r>
          </a:p>
          <a:p>
            <a:pPr lvl="1">
              <a:buFontTx/>
              <a:buChar char="$"/>
            </a:pPr>
            <a:r>
              <a:rPr lang="en-US" sz="1600" b="1" dirty="0" err="1" smtClean="0">
                <a:latin typeface="Courier"/>
                <a:cs typeface="Courier"/>
              </a:rPr>
              <a:t>mkfifo</a:t>
            </a:r>
            <a:r>
              <a:rPr lang="en-US" sz="1600" b="1" dirty="0" smtClean="0">
                <a:latin typeface="Courier"/>
                <a:cs typeface="Courier"/>
              </a:rPr>
              <a:t> </a:t>
            </a:r>
            <a:r>
              <a:rPr lang="en-US" sz="1600" b="1" dirty="0">
                <a:latin typeface="Courier"/>
                <a:cs typeface="Courier"/>
              </a:rPr>
              <a:t>–m mode name</a:t>
            </a:r>
          </a:p>
          <a:p>
            <a:pPr lvl="1">
              <a:buFontTx/>
              <a:buChar char="$"/>
            </a:pPr>
            <a:r>
              <a:rPr lang="en-US" sz="1600" b="1" dirty="0" err="1">
                <a:latin typeface="Courier"/>
                <a:cs typeface="Courier"/>
              </a:rPr>
              <a:t>mknod</a:t>
            </a:r>
            <a:r>
              <a:rPr lang="en-US" sz="1600" b="1" dirty="0">
                <a:latin typeface="Courier"/>
                <a:cs typeface="Courier"/>
              </a:rPr>
              <a:t> name p</a:t>
            </a:r>
          </a:p>
          <a:p>
            <a:r>
              <a:rPr lang="en-US" dirty="0"/>
              <a:t>Make sure you remove (</a:t>
            </a:r>
            <a:r>
              <a:rPr lang="en-US" dirty="0" err="1">
                <a:latin typeface="Courier New"/>
                <a:cs typeface="Courier New"/>
              </a:rPr>
              <a:t>rm</a:t>
            </a:r>
            <a:r>
              <a:rPr lang="en-US" dirty="0"/>
              <a:t>) your pipes after use!</a:t>
            </a:r>
            <a:endParaRPr lang="en-US" i="1"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29302152"/>
      </p:ext>
    </p:extLst>
  </p:cSld>
  <p:clrMapOvr>
    <a:masterClrMapping/>
  </p:clrMapOvr>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13807</TotalTime>
  <Words>4302</Words>
  <Application>Microsoft Macintosh PowerPoint</Application>
  <PresentationFormat>On-screen Show (4:3)</PresentationFormat>
  <Paragraphs>455</Paragraphs>
  <Slides>42</Slides>
  <Notes>13</Notes>
  <HiddenSlides>0</HiddenSlides>
  <MMClips>0</MMClips>
  <ScaleCrop>false</ScaleCrop>
  <HeadingPairs>
    <vt:vector size="4" baseType="variant">
      <vt:variant>
        <vt:lpstr>Design Template</vt:lpstr>
      </vt:variant>
      <vt:variant>
        <vt:i4>1</vt:i4>
      </vt:variant>
      <vt:variant>
        <vt:lpstr>Slide Titles</vt:lpstr>
      </vt:variant>
      <vt:variant>
        <vt:i4>42</vt:i4>
      </vt:variant>
    </vt:vector>
  </HeadingPairs>
  <TitlesOfParts>
    <vt:vector size="43" baseType="lpstr">
      <vt:lpstr>template2007</vt:lpstr>
      <vt:lpstr>Introduction to Operating Systems Inter-process Communication</vt:lpstr>
      <vt:lpstr>Inter-process Communication (IPC)</vt:lpstr>
      <vt:lpstr>IPC mechanisms</vt:lpstr>
      <vt:lpstr>IPC -  Signals</vt:lpstr>
      <vt:lpstr>IPC -  (Unnamed) Pipes</vt:lpstr>
      <vt:lpstr>IPC – (Unnamed) Pipes </vt:lpstr>
      <vt:lpstr>IPC – Unnamed Pipes vs FIFOs</vt:lpstr>
      <vt:lpstr>IPC -  Pipes and FIFOs</vt:lpstr>
      <vt:lpstr>FIFO Creation in shell</vt:lpstr>
      <vt:lpstr>Using Named Pipes</vt:lpstr>
      <vt:lpstr>IPC – FIFO – mkfifo()</vt:lpstr>
      <vt:lpstr>Message sending</vt:lpstr>
      <vt:lpstr>IPC -  Message Queues</vt:lpstr>
      <vt:lpstr>IPC -  Message Queues</vt:lpstr>
      <vt:lpstr>Message sending</vt:lpstr>
      <vt:lpstr>Message receiving</vt:lpstr>
      <vt:lpstr>Discussion of message queues</vt:lpstr>
      <vt:lpstr>IPC- Shared Memory</vt:lpstr>
      <vt:lpstr>IPC- Shared Memory</vt:lpstr>
      <vt:lpstr>POSIX Shared Memory</vt:lpstr>
      <vt:lpstr>Example: Producer-Consumer Problem </vt:lpstr>
      <vt:lpstr>Server code for producer</vt:lpstr>
      <vt:lpstr>Client code for consumer</vt:lpstr>
      <vt:lpstr>Generating a common key..</vt:lpstr>
      <vt:lpstr>IPC - Shared memory</vt:lpstr>
      <vt:lpstr>IPC- mmap() using a File as Shared Memory</vt:lpstr>
      <vt:lpstr>Using a File as Shared Memory</vt:lpstr>
      <vt:lpstr>Writing to a file through mmap()</vt:lpstr>
      <vt:lpstr>Reading from a file through mmap()</vt:lpstr>
      <vt:lpstr>IPC -  Remote Procedure Calls (RPCs)</vt:lpstr>
      <vt:lpstr>Sequence of events during a RPC</vt:lpstr>
      <vt:lpstr>Differences between using local and remote procedure calls</vt:lpstr>
      <vt:lpstr>Interface Description Language</vt:lpstr>
      <vt:lpstr>IPC -  Sockets</vt:lpstr>
      <vt:lpstr>Socket types</vt:lpstr>
      <vt:lpstr>Socket creation and naming</vt:lpstr>
      <vt:lpstr>Server steps</vt:lpstr>
      <vt:lpstr>Socket server - UNIX</vt:lpstr>
      <vt:lpstr>Socket client -  UNIX</vt:lpstr>
      <vt:lpstr>POSIX</vt:lpstr>
      <vt:lpstr>IPC support provided by OS or other envs.</vt:lpstr>
      <vt:lpstr>More info and details available at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Erol Sahin</cp:lastModifiedBy>
  <cp:revision>530</cp:revision>
  <cp:lastPrinted>1999-09-20T15:19:18Z</cp:lastPrinted>
  <dcterms:created xsi:type="dcterms:W3CDTF">2013-03-19T06:56:55Z</dcterms:created>
  <dcterms:modified xsi:type="dcterms:W3CDTF">2013-03-19T07:11:17Z</dcterms:modified>
</cp:coreProperties>
</file>